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91.xml" ContentType="application/vnd.openxmlformats-officedocument.presentationml.notesSlide+xml"/>
  <Override PartName="/ppt/embeddings/oleObject4.bin" ContentType="application/vnd.openxmlformats-officedocument.oleObject"/>
  <Override PartName="/ppt/notesSlides/notesSlide9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embeddings/oleObject7.bin" ContentType="application/vnd.openxmlformats-officedocument.oleObject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0"/>
  </p:notesMasterIdLst>
  <p:handoutMasterIdLst>
    <p:handoutMasterId r:id="rId121"/>
  </p:handoutMasterIdLst>
  <p:sldIdLst>
    <p:sldId id="3365" r:id="rId2"/>
    <p:sldId id="3552" r:id="rId3"/>
    <p:sldId id="3512" r:id="rId4"/>
    <p:sldId id="3514" r:id="rId5"/>
    <p:sldId id="3515" r:id="rId6"/>
    <p:sldId id="3426" r:id="rId7"/>
    <p:sldId id="3518" r:id="rId8"/>
    <p:sldId id="3519" r:id="rId9"/>
    <p:sldId id="3423" r:id="rId10"/>
    <p:sldId id="3372" r:id="rId11"/>
    <p:sldId id="3413" r:id="rId12"/>
    <p:sldId id="3374" r:id="rId13"/>
    <p:sldId id="3415" r:id="rId14"/>
    <p:sldId id="3375" r:id="rId15"/>
    <p:sldId id="3416" r:id="rId16"/>
    <p:sldId id="3373" r:id="rId17"/>
    <p:sldId id="3414" r:id="rId18"/>
    <p:sldId id="3549" r:id="rId19"/>
    <p:sldId id="3532" r:id="rId20"/>
    <p:sldId id="3431" r:id="rId21"/>
    <p:sldId id="3432" r:id="rId22"/>
    <p:sldId id="3439" r:id="rId23"/>
    <p:sldId id="3438" r:id="rId24"/>
    <p:sldId id="3520" r:id="rId25"/>
    <p:sldId id="3441" r:id="rId26"/>
    <p:sldId id="3382" r:id="rId27"/>
    <p:sldId id="3442" r:id="rId28"/>
    <p:sldId id="3383" r:id="rId29"/>
    <p:sldId id="3384" r:id="rId30"/>
    <p:sldId id="3545" r:id="rId31"/>
    <p:sldId id="3541" r:id="rId32"/>
    <p:sldId id="3543" r:id="rId33"/>
    <p:sldId id="3544" r:id="rId34"/>
    <p:sldId id="3550" r:id="rId35"/>
    <p:sldId id="3533" r:id="rId36"/>
    <p:sldId id="3386" r:id="rId37"/>
    <p:sldId id="3430" r:id="rId38"/>
    <p:sldId id="3387" r:id="rId39"/>
    <p:sldId id="3388" r:id="rId40"/>
    <p:sldId id="3389" r:id="rId41"/>
    <p:sldId id="3521" r:id="rId42"/>
    <p:sldId id="3522" r:id="rId43"/>
    <p:sldId id="3526" r:id="rId44"/>
    <p:sldId id="3527" r:id="rId45"/>
    <p:sldId id="3528" r:id="rId46"/>
    <p:sldId id="3529" r:id="rId47"/>
    <p:sldId id="3557" r:id="rId48"/>
    <p:sldId id="3523" r:id="rId49"/>
    <p:sldId id="3524" r:id="rId50"/>
    <p:sldId id="3525" r:id="rId51"/>
    <p:sldId id="3558" r:id="rId52"/>
    <p:sldId id="3530" r:id="rId53"/>
    <p:sldId id="3531" r:id="rId54"/>
    <p:sldId id="3534" r:id="rId55"/>
    <p:sldId id="3535" r:id="rId56"/>
    <p:sldId id="3538" r:id="rId57"/>
    <p:sldId id="3551" r:id="rId58"/>
    <p:sldId id="3536" r:id="rId59"/>
    <p:sldId id="3537" r:id="rId60"/>
    <p:sldId id="3560" r:id="rId61"/>
    <p:sldId id="3559" r:id="rId62"/>
    <p:sldId id="3539" r:id="rId63"/>
    <p:sldId id="3561" r:id="rId64"/>
    <p:sldId id="3405" r:id="rId65"/>
    <p:sldId id="3406" r:id="rId66"/>
    <p:sldId id="3421" r:id="rId67"/>
    <p:sldId id="3407" r:id="rId68"/>
    <p:sldId id="3448" r:id="rId69"/>
    <p:sldId id="3408" r:id="rId70"/>
    <p:sldId id="3447" r:id="rId71"/>
    <p:sldId id="3449" r:id="rId72"/>
    <p:sldId id="3450" r:id="rId73"/>
    <p:sldId id="3451" r:id="rId74"/>
    <p:sldId id="3409" r:id="rId75"/>
    <p:sldId id="3422" r:id="rId76"/>
    <p:sldId id="3547" r:id="rId77"/>
    <p:sldId id="3555" r:id="rId78"/>
    <p:sldId id="3554" r:id="rId79"/>
    <p:sldId id="3548" r:id="rId80"/>
    <p:sldId id="3553" r:id="rId81"/>
    <p:sldId id="3516" r:id="rId82"/>
    <p:sldId id="3461" r:id="rId83"/>
    <p:sldId id="3460" r:id="rId84"/>
    <p:sldId id="3462" r:id="rId85"/>
    <p:sldId id="3463" r:id="rId86"/>
    <p:sldId id="3464" r:id="rId87"/>
    <p:sldId id="3502" r:id="rId88"/>
    <p:sldId id="3465" r:id="rId89"/>
    <p:sldId id="3466" r:id="rId90"/>
    <p:sldId id="3467" r:id="rId91"/>
    <p:sldId id="3472" r:id="rId92"/>
    <p:sldId id="3473" r:id="rId93"/>
    <p:sldId id="3503" r:id="rId94"/>
    <p:sldId id="3468" r:id="rId95"/>
    <p:sldId id="3470" r:id="rId96"/>
    <p:sldId id="3471" r:id="rId97"/>
    <p:sldId id="3474" r:id="rId98"/>
    <p:sldId id="3479" r:id="rId99"/>
    <p:sldId id="3476" r:id="rId100"/>
    <p:sldId id="3489" r:id="rId101"/>
    <p:sldId id="3490" r:id="rId102"/>
    <p:sldId id="3496" r:id="rId103"/>
    <p:sldId id="3493" r:id="rId104"/>
    <p:sldId id="3501" r:id="rId105"/>
    <p:sldId id="3491" r:id="rId106"/>
    <p:sldId id="3509" r:id="rId107"/>
    <p:sldId id="3508" r:id="rId108"/>
    <p:sldId id="3510" r:id="rId109"/>
    <p:sldId id="3494" r:id="rId110"/>
    <p:sldId id="3511" r:id="rId111"/>
    <p:sldId id="3483" r:id="rId112"/>
    <p:sldId id="3507" r:id="rId113"/>
    <p:sldId id="3497" r:id="rId114"/>
    <p:sldId id="3498" r:id="rId115"/>
    <p:sldId id="3499" r:id="rId116"/>
    <p:sldId id="3500" r:id="rId117"/>
    <p:sldId id="3410" r:id="rId118"/>
    <p:sldId id="3556" r:id="rId119"/>
  </p:sldIdLst>
  <p:sldSz cx="11430000" cy="6858000"/>
  <p:notesSz cx="7315200" cy="9601200"/>
  <p:defaultTextStyle>
    <a:defPPr>
      <a:defRPr lang="zh-CN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chemeClr val="folHlink"/>
      </a:buClr>
      <a:buSzPct val="75000"/>
      <a:buFont typeface="Monotype Sorts" charset="2"/>
      <a:buChar char="n"/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Comic Sans MS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6FF33"/>
    <a:srgbClr val="CC6600"/>
    <a:srgbClr val="993300"/>
    <a:srgbClr val="996633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24" y="-104"/>
      </p:cViewPr>
      <p:guideLst>
        <p:guide orient="horz" pos="2160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handoutMaster" Target="handoutMasters/handoutMaster1.xml"/><Relationship Id="rId122" Type="http://schemas.openxmlformats.org/officeDocument/2006/relationships/printerSettings" Target="printerSettings/printerSettings1.bin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52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fld id="{5FAECA3C-E6BC-4738-86B1-7BD4B3A31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7225" y="719138"/>
            <a:ext cx="60007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en-US" altLang="zh-CN" noProof="0" smtClean="0"/>
          </a:p>
          <a:p>
            <a:pPr lvl="1"/>
            <a:r>
              <a:rPr lang="zh-CN" altLang="en-US" noProof="0" smtClean="0"/>
              <a:t>第二级</a:t>
            </a:r>
            <a:endParaRPr lang="en-US" altLang="zh-CN" noProof="0" smtClean="0"/>
          </a:p>
          <a:p>
            <a:pPr lvl="2"/>
            <a:r>
              <a:rPr lang="zh-CN" altLang="en-US" noProof="0" smtClean="0"/>
              <a:t>第三级</a:t>
            </a:r>
            <a:endParaRPr lang="en-US" altLang="zh-CN" noProof="0" smtClean="0"/>
          </a:p>
          <a:p>
            <a:pPr lvl="3"/>
            <a:r>
              <a:rPr lang="zh-CN" altLang="en-US" noProof="0" smtClean="0"/>
              <a:t>第四级</a:t>
            </a:r>
            <a:endParaRPr lang="en-US" altLang="zh-CN" noProof="0" smtClean="0"/>
          </a:p>
          <a:p>
            <a:pPr lvl="4"/>
            <a:r>
              <a:rPr lang="zh-CN" altLang="en-US" noProof="0" smtClean="0"/>
              <a:t>第五级</a:t>
            </a:r>
            <a:endParaRPr lang="en-US" altLang="zh-CN" noProof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fld id="{EAAF9740-0F8B-455F-AFA1-702BC4AD36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6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宋体" charset="-122"/>
        <a:cs typeface="宋体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67ECD-938D-4622-A813-1A5D7A81920F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D0DC46E6-AF06-44A4-A844-7DF4CDFFBF71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39613-38DE-422D-9202-A58F49B6ED8E}" type="slidenum">
              <a:rPr lang="en-US" altLang="zh-CN"/>
              <a:pPr/>
              <a:t>100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135AE-AB84-40E0-B290-711F381CEF6D}" type="slidenum">
              <a:rPr lang="en-US" altLang="zh-CN"/>
              <a:pPr/>
              <a:t>101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49AA3-D882-4D2D-A140-3B1452E0F49B}" type="slidenum">
              <a:rPr lang="en-US" altLang="zh-CN"/>
              <a:pPr/>
              <a:t>102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0B201-0D99-45AD-82F3-054E5F23BD1A}" type="slidenum">
              <a:rPr lang="en-US" altLang="zh-CN"/>
              <a:pPr/>
              <a:t>103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C36A8-F842-4D44-9233-53C5AF82153C}" type="slidenum">
              <a:rPr lang="en-US" altLang="zh-CN"/>
              <a:pPr/>
              <a:t>104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5F852-482A-4DC8-9B4A-4F3E176C4552}" type="slidenum">
              <a:rPr lang="en-US" altLang="zh-CN"/>
              <a:pPr/>
              <a:t>105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BBD67-1D74-4FE2-ABC9-BF335BD525E7}" type="slidenum">
              <a:rPr lang="en-US" altLang="zh-CN"/>
              <a:pPr/>
              <a:t>106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D739D-B567-43FC-B47D-4A0549898B61}" type="slidenum">
              <a:rPr lang="en-US" altLang="zh-CN"/>
              <a:pPr/>
              <a:t>107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407ED-AE5F-49BB-B98E-AFC4C1B97315}" type="slidenum">
              <a:rPr lang="en-US" altLang="zh-CN"/>
              <a:pPr/>
              <a:t>108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D0D5E-28B5-45D5-AC31-4E75EF98E0C2}" type="slidenum">
              <a:rPr lang="en-US" altLang="zh-CN"/>
              <a:pPr/>
              <a:t>109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07D1CBC0-F6FE-44DB-A76C-2171B6944067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6F0A5-E75D-43FF-A1C8-6EB3CDB06163}" type="slidenum">
              <a:rPr lang="en-US" altLang="zh-CN"/>
              <a:pPr/>
              <a:t>110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AF079-FF7B-4E7B-B60F-BCB02F2F7234}" type="slidenum">
              <a:rPr lang="en-US" altLang="zh-CN"/>
              <a:pPr/>
              <a:t>111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157A4-66A3-46D6-A539-3296D5811EBF}" type="slidenum">
              <a:rPr lang="en-US" altLang="zh-CN"/>
              <a:pPr/>
              <a:t>112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83030-72A0-470A-9650-10CB71E98850}" type="slidenum">
              <a:rPr lang="en-US" altLang="zh-CN"/>
              <a:pPr/>
              <a:t>113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AF738-C87D-44F5-8527-1B925DD9DD08}" type="slidenum">
              <a:rPr lang="en-US" altLang="zh-CN"/>
              <a:pPr/>
              <a:t>114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25E7C-4C43-4A02-8256-CDABE8B49F06}" type="slidenum">
              <a:rPr lang="en-US" altLang="zh-CN"/>
              <a:pPr/>
              <a:t>115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B11C5-CCE3-49EB-9B12-829D7717686D}" type="slidenum">
              <a:rPr lang="en-US" altLang="zh-CN"/>
              <a:pPr/>
              <a:t>116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4521A63B-F16D-4C7C-91F0-AAD98031DDBB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117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D2AE76D9-0D1E-4986-86A9-F2E8836DB35F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118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E8EF0B9D-0E2C-4B91-AAC9-832B2FA6E611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04CEBA11-DE9A-451F-8B8C-F76F4A1AA907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131F8BAC-78BE-481C-B10B-EF135BEC8B57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83D208DF-4F17-4036-ACC3-3027C6429D4C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D755E97C-B8AB-4A31-9805-C1A2B16866B3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08AB27F5-C9F7-47D8-9531-9BC3796EA25C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4169FCBE-5F1F-4879-9797-C1A2D874096F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18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CD5E-EB96-4FAE-8FD1-DD942DAC0729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40834-EC61-4990-9FFB-9B17668A3632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E8E2F720-B4C8-4998-8488-A5EAA41D03D1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22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7350B82E-858A-49C6-82D5-4F9F593A4C6C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23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241EC-B8D7-45FA-948E-D59E76C8B02B}" type="slidenum">
              <a:rPr lang="en-US" altLang="zh-CN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E3C79025-DBA0-4C65-87C5-A1A425FF7073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26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C59DA2C4-0E06-4740-B530-E4D74CFB3FE8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28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C539F899-9D11-477F-8C8B-9996993B5CDA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29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CC72D-07EF-4AF4-B2AB-BF5B2B82F393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02291-934C-4018-8B2E-BBBA75B9693C}" type="slidenum">
              <a:rPr lang="en-US" altLang="zh-CN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BAA9959A-F451-4C9C-BA81-1F7FCB28ADB8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32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0B84D245-ECE3-44B8-B636-BE8EC503143A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33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E403D5F6-0A81-43A8-B38A-27BBD09F2695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34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8BB8B-4657-4012-88A1-64C148CD9416}" type="slidenum">
              <a:rPr lang="en-US" altLang="zh-CN"/>
              <a:pPr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EEC7E86D-EE10-4279-88AE-10DE3BF3845B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36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AC5D35E9-9758-41C9-B764-3337C722ED20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37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53933CEE-F20F-412D-AB87-2C6D3F76BC42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38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02294869-83F5-46E9-80A2-7AE435367E8B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39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F1240-93F1-4A7D-9513-CF49A22AEF15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0E842C5E-1EC3-4084-8BE7-F2C704F13D5C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40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C95F9-64B5-4EC1-BFDC-A6A2E85A97FC}" type="slidenum">
              <a:rPr lang="en-US" altLang="zh-CN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4E5B8-995C-4D63-BFFD-207259771C39}" type="slidenum">
              <a:rPr lang="en-US" altLang="zh-CN"/>
              <a:pPr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2999C-6DF1-449E-99F4-C59CC10CB7C3}" type="slidenum">
              <a:rPr lang="en-US" altLang="zh-CN"/>
              <a:pPr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577A6-129D-48FF-A567-21D1FE2EA6EE}" type="slidenum">
              <a:rPr lang="en-US" altLang="zh-CN"/>
              <a:pPr/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A21CB-7945-4441-9797-92C2A2D9187E}" type="slidenum">
              <a:rPr lang="en-US" altLang="zh-CN"/>
              <a:pPr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4312D-201F-4D93-98BA-DC514069E692}" type="slidenum">
              <a:rPr lang="en-US" altLang="zh-CN"/>
              <a:pPr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D7AD2-A6BB-4CC1-8980-49B814338F0C}" type="slidenum">
              <a:rPr lang="en-US" altLang="zh-CN"/>
              <a:pPr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16AE8-73FF-428C-8DAC-61250E3CD134}" type="slidenum">
              <a:rPr lang="en-US" altLang="zh-CN"/>
              <a:pPr/>
              <a:t>48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B0D9C-04A2-4F15-895F-734CE5AE5F73}" type="slidenum">
              <a:rPr lang="en-US" altLang="zh-CN"/>
              <a:pPr/>
              <a:t>49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980BA-4A8D-4156-8960-C1DEA79286AD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7989E-AE12-4AF4-9711-1FAECA22C618}" type="slidenum">
              <a:rPr lang="en-US" altLang="zh-CN"/>
              <a:pPr/>
              <a:t>50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FAB79-A57F-4AC5-AC94-B5618D0FF7A9}" type="slidenum">
              <a:rPr lang="en-US" altLang="zh-CN"/>
              <a:pPr/>
              <a:t>51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012A6-6341-4BE2-B5E3-C6AF95B388A0}" type="slidenum">
              <a:rPr lang="en-US" altLang="zh-CN"/>
              <a:pPr/>
              <a:t>52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C91FF-9FE1-4F64-BDDA-521A809EF9B7}" type="slidenum">
              <a:rPr lang="en-US" altLang="zh-CN"/>
              <a:pPr/>
              <a:t>53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4D2D7-E8D3-4617-9DF0-3A70A15479B9}" type="slidenum">
              <a:rPr lang="en-US" altLang="zh-CN"/>
              <a:pPr/>
              <a:t>54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D0939-657F-4ED6-A21F-EC3B32A780B1}" type="slidenum">
              <a:rPr lang="en-US" altLang="zh-CN"/>
              <a:pPr/>
              <a:t>55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48F66-029A-4F26-9B80-41C54E69D5AF}" type="slidenum">
              <a:rPr lang="en-US" altLang="zh-CN"/>
              <a:pPr/>
              <a:t>56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1F68A-5D87-4D4C-B810-AF83C2FC6908}" type="slidenum">
              <a:rPr lang="en-US" altLang="zh-CN"/>
              <a:pPr/>
              <a:t>57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67CB-64F7-45EF-BF79-48ED43FBA60D}" type="slidenum">
              <a:rPr lang="en-US" altLang="zh-CN"/>
              <a:pPr/>
              <a:t>58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F460D-5411-45E1-B4BD-A9790694636F}" type="slidenum">
              <a:rPr lang="en-US" altLang="zh-CN"/>
              <a:pPr/>
              <a:t>59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2C068C3A-031A-4992-AA4C-2FC33846027D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3896E-084E-459C-BCA8-E850BCD2F149}" type="slidenum">
              <a:rPr lang="en-US" altLang="zh-CN"/>
              <a:pPr/>
              <a:t>60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7F100-3C50-4CE8-9256-6067D624432E}" type="slidenum">
              <a:rPr lang="en-US" altLang="zh-CN"/>
              <a:pPr/>
              <a:t>61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AA0F9-C0B1-4D4D-8EC3-D841183E8F2A}" type="slidenum">
              <a:rPr lang="en-US" altLang="zh-CN"/>
              <a:pPr/>
              <a:t>62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34419-D337-455F-AC9C-4D056AF6CF12}" type="slidenum">
              <a:rPr lang="en-US" altLang="zh-CN"/>
              <a:pPr/>
              <a:t>63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F6F78531-CB2B-4F99-82D3-EFBFE0EF8253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64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90C86761-A5BA-4F3F-818D-AAEF0FF1850F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65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3C5BC90A-76B4-4675-B98E-EFFDDDEFA15A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66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8BD6635E-7E83-4FDC-A73B-A0DD990ACCD8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67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3F75E74F-DD8A-4DC4-9FED-2C22F72AE0B5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68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09D63E9A-0F3B-4875-9B79-C6D97C49A604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69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19BA-2E13-4FCE-8221-4D6E3E72DF5D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B801E00F-4EF1-452D-8912-7E5998898F13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70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619B82AD-65B4-4D01-9A89-4B3FCB22B536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71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1DA1224B-7291-49FA-BB19-B65E4A6DDC55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72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7DB00757-379D-4567-A513-4CFFB9514421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73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A2DBCD22-9EB2-4588-B583-405162E72A7B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74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F8B19D75-212F-4DEB-8E79-5A9A744B9E3B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75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3A8FE-1A4A-4771-BCED-3E0E61D443DA}" type="slidenum">
              <a:rPr lang="en-US" altLang="zh-CN"/>
              <a:pPr/>
              <a:t>76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91E22-BD02-4E55-9716-B50BAB4F368A}" type="slidenum">
              <a:rPr lang="en-US" altLang="zh-CN"/>
              <a:pPr/>
              <a:t>77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2E544-FA2F-44E1-8B52-38AE7490D1BB}" type="slidenum">
              <a:rPr lang="en-US" altLang="zh-CN"/>
              <a:pPr/>
              <a:t>78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87BD-0B0E-4EDD-9AA6-51480E9333C4}" type="slidenum">
              <a:rPr lang="en-US" altLang="zh-CN"/>
              <a:pPr/>
              <a:t>79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A693E-A017-47F7-8202-A4991254C9B5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C39C0-F737-4B36-8CEA-EA244735AA3D}" type="slidenum">
              <a:rPr lang="en-US" altLang="zh-CN"/>
              <a:pPr/>
              <a:t>80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CAE95-5C3B-4FE1-AAEF-8DBC3E66566B}" type="slidenum">
              <a:rPr lang="en-US" altLang="zh-CN"/>
              <a:pPr/>
              <a:t>81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83837-13EC-4B92-8A1E-FB0A81D6DBFB}" type="slidenum">
              <a:rPr lang="en-US" altLang="zh-CN"/>
              <a:pPr/>
              <a:t>82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33D1C-65FD-4151-BEC8-5938AAE5D3D9}" type="slidenum">
              <a:rPr lang="en-US" altLang="zh-CN"/>
              <a:pPr/>
              <a:t>83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1AFB0-FCA0-4AB5-B5F4-1F3A7642A658}" type="slidenum">
              <a:rPr lang="en-US" altLang="zh-CN"/>
              <a:pPr/>
              <a:t>84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6A975-9192-42BD-B9C9-76C404446CAE}" type="slidenum">
              <a:rPr lang="en-US" altLang="zh-CN"/>
              <a:pPr/>
              <a:t>85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08E4C-6D49-4342-B205-7B85F10C3430}" type="slidenum">
              <a:rPr lang="en-US" altLang="zh-CN"/>
              <a:pPr/>
              <a:t>86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8FC03-E7FB-4ED7-9525-E27FF507E338}" type="slidenum">
              <a:rPr lang="en-US" altLang="zh-CN"/>
              <a:pPr/>
              <a:t>87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0FFEB-D78F-4E50-846E-816F7D7462D8}" type="slidenum">
              <a:rPr lang="en-US" altLang="zh-CN"/>
              <a:pPr/>
              <a:t>88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87F89-F54C-4CEA-B7AD-A0A0149BAEED}" type="slidenum">
              <a:rPr lang="en-US" altLang="zh-CN"/>
              <a:pPr/>
              <a:t>89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58813" y="719138"/>
            <a:ext cx="6000750" cy="3600450"/>
          </a:xfrm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5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Monotype Sorts" charset="2"/>
              <a:buNone/>
            </a:pPr>
            <a:fld id="{371ABE40-85A8-4519-982C-938951F7E988}" type="slidenum">
              <a:rPr lang="en-US" altLang="zh-CN" sz="1200" b="0">
                <a:latin typeface="Times New Roman" charset="0"/>
              </a:rPr>
              <a:pPr algn="r" defTabSz="96520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Monotype Sorts" charset="2"/>
                <a:buNone/>
              </a:pPr>
              <a:t>9</a:t>
            </a:fld>
            <a:endParaRPr lang="en-US" altLang="zh-CN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83B69-56B3-45EE-B10E-6DB5AC43A02E}" type="slidenum">
              <a:rPr lang="en-US" altLang="zh-CN"/>
              <a:pPr/>
              <a:t>90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2B52B-CE8B-448D-99A6-773D1AAB9065}" type="slidenum">
              <a:rPr lang="en-US" altLang="zh-CN"/>
              <a:pPr/>
              <a:t>91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D72AA-3ABB-4706-9221-AFB14F844647}" type="slidenum">
              <a:rPr lang="en-US" altLang="zh-CN"/>
              <a:pPr/>
              <a:t>92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F838D-C615-4809-8B23-8B0C1C5EB284}" type="slidenum">
              <a:rPr lang="en-US" altLang="zh-CN"/>
              <a:pPr/>
              <a:t>93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487E1-24F4-4125-B80F-70B7344D5556}" type="slidenum">
              <a:rPr lang="en-US" altLang="zh-CN"/>
              <a:pPr/>
              <a:t>94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7F4C7-75B8-46F5-9698-26429F673CCF}" type="slidenum">
              <a:rPr lang="en-US" altLang="zh-CN"/>
              <a:pPr/>
              <a:t>95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C7D83-E0C5-4F74-9079-F1563E7F7480}" type="slidenum">
              <a:rPr lang="en-US" altLang="zh-CN"/>
              <a:pPr/>
              <a:t>96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5712A-8ADC-46BF-B001-C6D05A9A08FC}" type="slidenum">
              <a:rPr lang="en-US" altLang="zh-CN"/>
              <a:pPr/>
              <a:t>97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FE554-CE43-43DE-86CD-CC9ACA7D4B87}" type="slidenum">
              <a:rPr lang="en-US" altLang="zh-CN"/>
              <a:pPr/>
              <a:t>98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EC4B6-2AED-4917-AD5D-7E23C77BC75E}" type="slidenum">
              <a:rPr lang="en-US" altLang="zh-CN"/>
              <a:pPr/>
              <a:t>99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287338" y="188913"/>
            <a:ext cx="10858500" cy="6477000"/>
          </a:xfrm>
          <a:prstGeom prst="rect">
            <a:avLst/>
          </a:prstGeom>
          <a:noFill/>
          <a:ln w="57150" cap="sq" cmpd="thinThick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b="0"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287338" y="188913"/>
            <a:ext cx="10858500" cy="6477000"/>
          </a:xfrm>
          <a:prstGeom prst="rect">
            <a:avLst/>
          </a:prstGeom>
          <a:noFill/>
          <a:ln w="57150" cap="sq" cmpd="thinThick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b="0"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143000" y="1143000"/>
            <a:ext cx="9747250" cy="5378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altLang="ko-K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ko-K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COGNITIVE RADIO NETWORKS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ko-K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ko-K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IAN F. AKYILDIZ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Broadband Wireless Networking Laboratory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School of Electrical and Computer Engineering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Georgia Institute of Technology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Atlanta, GA 30332, USA</a:t>
            </a:r>
            <a:b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Tel: 404-8940-5141; Fax: 404-894-7883;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E_mail: ian@ece.gatech.edu</a:t>
            </a:r>
          </a:p>
          <a:p>
            <a:pPr algn="ctr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http://www.ece.gatech.edu/research/labs/bwn</a:t>
            </a:r>
          </a:p>
        </p:txBody>
      </p:sp>
      <p:pic>
        <p:nvPicPr>
          <p:cNvPr id="5" name="Picture 8" descr="bwn_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1562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370EF-9E00-4070-AC02-5565EF05E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6938" y="381000"/>
            <a:ext cx="253206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381000"/>
            <a:ext cx="74469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EF577-288E-49D3-B6A9-BC70785521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01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7575" y="1905000"/>
            <a:ext cx="97155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F950-995C-4468-A963-8370C9E68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43924-5748-49E9-ADB8-4E10874EA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4406900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88" y="2906713"/>
            <a:ext cx="97155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E7F0-1E5F-41F2-B681-0D86B5858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905000"/>
            <a:ext cx="47815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1525" y="1905000"/>
            <a:ext cx="47815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7F46-0232-42AE-8CB0-AB76D3263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498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498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7075" y="1535113"/>
            <a:ext cx="50514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7075" y="2174875"/>
            <a:ext cx="50514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8C281-EEB4-4DD8-8F32-FCBA4ABD8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F1C17-57FF-42D5-ABA1-6DF50A6BBF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B5C5-B0A7-4750-BE01-42C9836195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7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0"/>
            <a:ext cx="63896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0"/>
            <a:ext cx="37607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0630-84FE-4C10-BE20-A48A3C5A9C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963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9963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963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5E9B-B886-41F5-A7AE-44A8D6D06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01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905000"/>
            <a:ext cx="9715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60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600" smtClean="0">
                <a:latin typeface="Arial" charset="0"/>
              </a:defRPr>
            </a:lvl1pPr>
          </a:lstStyle>
          <a:p>
            <a:pPr>
              <a:defRPr/>
            </a:pPr>
            <a:fld id="{00540A91-AA38-409F-BAD2-5415534E31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60136" name="Text Box 8"/>
          <p:cNvSpPr txBox="1">
            <a:spLocks noChangeArrowheads="1"/>
          </p:cNvSpPr>
          <p:nvPr userDrawn="1"/>
        </p:nvSpPr>
        <p:spPr bwMode="auto">
          <a:xfrm>
            <a:off x="269243" y="6402388"/>
            <a:ext cx="1352228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굴림" charset="-127"/>
              </a:rPr>
              <a:t>IFA’2015</a:t>
            </a:r>
            <a:endParaRPr lang="en-US" sz="2000" dirty="0">
              <a:solidFill>
                <a:srgbClr val="FFFF00"/>
              </a:solidFill>
              <a:ea typeface="굴림" charset="-127"/>
            </a:endParaRPr>
          </a:p>
        </p:txBody>
      </p:sp>
      <p:sp>
        <p:nvSpPr>
          <p:cNvPr id="3760137" name="Text Box 9"/>
          <p:cNvSpPr txBox="1">
            <a:spLocks noChangeArrowheads="1"/>
          </p:cNvSpPr>
          <p:nvPr userDrawn="1"/>
        </p:nvSpPr>
        <p:spPr bwMode="auto">
          <a:xfrm>
            <a:off x="4891476" y="6442075"/>
            <a:ext cx="1289861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ea typeface="굴림" pitchFamily="34" charset="-127"/>
              </a:rPr>
              <a:t>ECE6616</a:t>
            </a:r>
            <a:endParaRPr lang="en-US" sz="2000" dirty="0">
              <a:solidFill>
                <a:srgbClr val="FFFF00"/>
              </a:solidFill>
              <a:latin typeface="Comic Sans MS" pitchFamily="66" charset="0"/>
              <a:ea typeface="굴림" pitchFamily="34" charset="-127"/>
            </a:endParaRPr>
          </a:p>
        </p:txBody>
      </p:sp>
      <p:pic>
        <p:nvPicPr>
          <p:cNvPr id="6151" name="Picture 8" descr="bwn_logo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562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n"/>
        <a:defRPr kumimoji="1"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kumimoji="1" sz="3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l"/>
        <a:defRPr kumimoji="1"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CCFFFF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27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27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8.e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28.e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28.e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28.e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6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7.e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8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9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CBE775-12B7-42D7-BC9E-6869A9D013F5}" type="slidenum">
              <a:rPr lang="en-GB"/>
              <a:pPr/>
              <a:t>1</a:t>
            </a:fld>
            <a:endParaRPr lang="en-GB"/>
          </a:p>
        </p:txBody>
      </p:sp>
      <p:sp>
        <p:nvSpPr>
          <p:cNvPr id="472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105918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charset="2"/>
              <a:buNone/>
              <a:defRPr/>
            </a:pPr>
            <a:r>
              <a:rPr lang="en-US" dirty="0" smtClean="0"/>
              <a:t>   </a:t>
            </a:r>
            <a:r>
              <a:rPr lang="en-US" sz="4000" smtClean="0"/>
              <a:t>CHAPTER </a:t>
            </a:r>
            <a:r>
              <a:rPr lang="en-US" sz="4000"/>
              <a:t>9</a:t>
            </a:r>
            <a:r>
              <a:rPr lang="en-US" sz="4000" smtClean="0"/>
              <a:t>. </a:t>
            </a:r>
            <a:endParaRPr lang="en-US" sz="4000" dirty="0" smtClean="0"/>
          </a:p>
          <a:p>
            <a:pPr algn="ctr" eaLnBrk="1" hangingPunct="1">
              <a:buFont typeface="Wingdings" charset="2"/>
              <a:buNone/>
              <a:defRPr/>
            </a:pPr>
            <a:r>
              <a:rPr lang="en-US" sz="4000" dirty="0" smtClean="0"/>
              <a:t>COMMON CONTROL CHANNELS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1905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CCC Problem: Control Channel Saturation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5094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476500"/>
            <a:ext cx="10972800" cy="4381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Problem Definition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Collision rate significantly increases as a large number of nodes compete for CCC access resulting in considerably reduced throughput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1B2B556-4008-4614-9D2F-C2BAFD3845A9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GB" sz="1600">
              <a:latin typeface="Arial" charset="0"/>
            </a:endParaRPr>
          </a:p>
        </p:txBody>
      </p:sp>
      <p:sp>
        <p:nvSpPr>
          <p:cNvPr id="17413" name="Text Box 85"/>
          <p:cNvSpPr txBox="1">
            <a:spLocks noChangeArrowheads="1"/>
          </p:cNvSpPr>
          <p:nvPr/>
        </p:nvSpPr>
        <p:spPr bwMode="auto">
          <a:xfrm>
            <a:off x="1676400" y="1009650"/>
            <a:ext cx="9525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Monotype Sorts" charset="2"/>
              <a:buNone/>
              <a:tabLst>
                <a:tab pos="0" algn="l"/>
              </a:tabLst>
            </a:pPr>
            <a:r>
              <a:rPr kumimoji="0" lang="en-US" sz="1800">
                <a:solidFill>
                  <a:srgbClr val="66FF33"/>
                </a:solidFill>
              </a:rPr>
              <a:t>L. Ma, X. Han, and C.-C. Shen,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  <a:r>
              <a:rPr kumimoji="0" lang="en-US" sz="1800">
                <a:solidFill>
                  <a:srgbClr val="FFFFFF"/>
                </a:solidFill>
              </a:rPr>
              <a:t>“Dynamic Open Spectrum Sharing MAC Protocol for Wireless Ad Hoc Networks,”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  <a:r>
              <a:rPr kumimoji="0" lang="en-US" sz="1800">
                <a:solidFill>
                  <a:srgbClr val="66FF33"/>
                </a:solidFill>
              </a:rPr>
              <a:t>Proc. of IEEE DySPAN 2005,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  <a:r>
              <a:rPr kumimoji="0" lang="en-US" sz="1800">
                <a:solidFill>
                  <a:srgbClr val="FFFFFF"/>
                </a:solidFill>
              </a:rPr>
              <a:t>Nov. 2005</a:t>
            </a:r>
            <a:endParaRPr kumimoji="0" lang="en-US" altLang="ko-KR" sz="1800">
              <a:solidFill>
                <a:srgbClr val="FFFFFF"/>
              </a:solidFill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1CEF3E-97B7-4B32-AAE5-CA2F9B4F752E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Efficient Recovery Control Channel (ERCC)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360025" cy="47244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Heuristic Distributed CCC Solution</a:t>
            </a:r>
          </a:p>
          <a:p>
            <a:pPr lvl="1">
              <a:defRPr/>
            </a:pPr>
            <a:r>
              <a:rPr lang="en-US" sz="2400" smtClean="0"/>
              <a:t>Establish and maintain a common channel list (CCL)</a:t>
            </a:r>
          </a:p>
          <a:p>
            <a:pPr lvl="1">
              <a:defRPr/>
            </a:pPr>
            <a:r>
              <a:rPr lang="en-US" sz="2400" smtClean="0"/>
              <a:t>Exchange CCL with neighbors</a:t>
            </a:r>
          </a:p>
          <a:p>
            <a:pPr lvl="1">
              <a:defRPr/>
            </a:pPr>
            <a:r>
              <a:rPr lang="en-US" sz="2400" smtClean="0"/>
              <a:t>Utilize CCL for recovering CCC if current one occupied by PUs</a:t>
            </a:r>
          </a:p>
          <a:p>
            <a:pPr lvl="1">
              <a:defRPr/>
            </a:pPr>
            <a:endParaRPr lang="en-US" sz="2800" smtClean="0"/>
          </a:p>
          <a:p>
            <a:pPr>
              <a:defRPr/>
            </a:pPr>
            <a:r>
              <a:rPr lang="en-US" sz="2800" smtClean="0"/>
              <a:t>Design Goals</a:t>
            </a:r>
          </a:p>
          <a:p>
            <a:pPr lvl="1">
              <a:defRPr/>
            </a:pPr>
            <a:r>
              <a:rPr lang="en-US" sz="2400" smtClean="0"/>
              <a:t>Responsiveness to PU activity</a:t>
            </a:r>
          </a:p>
          <a:p>
            <a:pPr lvl="1">
              <a:defRPr/>
            </a:pPr>
            <a:r>
              <a:rPr lang="en-US" sz="2400" smtClean="0"/>
              <a:t>Improved CCC coverage</a:t>
            </a:r>
          </a:p>
          <a:p>
            <a:pPr lvl="1">
              <a:defRPr/>
            </a:pPr>
            <a:r>
              <a:rPr lang="en-US" sz="2400" smtClean="0"/>
              <a:t>Reduced overhead for CCC establishment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z="280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20C5D9-D16D-4021-A5BA-EBAC7FB2DE12}" type="slidenum">
              <a:rPr lang="en-GB"/>
              <a:pPr/>
              <a:t>100</a:t>
            </a:fld>
            <a:endParaRPr lang="en-GB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676400" y="788988"/>
            <a:ext cx="9753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Monotype Sorts" charset="2"/>
              <a:buNone/>
              <a:tabLst>
                <a:tab pos="0" algn="l"/>
              </a:tabLst>
            </a:pPr>
            <a:r>
              <a:rPr lang="en-US" altLang="ko-KR" sz="1800">
                <a:solidFill>
                  <a:srgbClr val="66FF33"/>
                </a:solidFill>
              </a:rPr>
              <a:t>B. F. Lo, I. F. Akyildiz, and A. M.</a:t>
            </a:r>
            <a:r>
              <a:rPr lang="en-US" sz="1800"/>
              <a:t> </a:t>
            </a:r>
            <a:r>
              <a:rPr lang="en-US" sz="1800">
                <a:solidFill>
                  <a:srgbClr val="66FF33"/>
                </a:solidFill>
              </a:rPr>
              <a:t>Al-Dhelaan</a:t>
            </a:r>
            <a:r>
              <a:rPr lang="en-US" altLang="ko-KR" sz="1800">
                <a:solidFill>
                  <a:srgbClr val="66FF33"/>
                </a:solidFill>
              </a:rPr>
              <a:t>,</a:t>
            </a:r>
            <a:r>
              <a:rPr lang="en-US" altLang="ko-KR" sz="1800"/>
              <a:t> </a:t>
            </a:r>
            <a:r>
              <a:rPr lang="en-US" altLang="ko-KR" sz="1800">
                <a:solidFill>
                  <a:srgbClr val="FFFFFF"/>
                </a:solidFill>
              </a:rPr>
              <a:t>“Efficient recovery common control channel design in cognitive radio ad hoc networks,” </a:t>
            </a:r>
            <a:r>
              <a:rPr lang="en-US" altLang="ko-KR" sz="1800">
                <a:solidFill>
                  <a:srgbClr val="FFFF00"/>
                </a:solidFill>
              </a:rPr>
              <a:t>IEEE Trans. Vehicular Technology,</a:t>
            </a:r>
            <a:r>
              <a:rPr lang="en-US" altLang="ko-KR" sz="1800">
                <a:solidFill>
                  <a:srgbClr val="FFFFFF"/>
                </a:solidFill>
              </a:rPr>
              <a:t> vol. 59, no. 9, Nov. 2010.</a:t>
            </a:r>
            <a:endParaRPr lang="en-US" altLang="ko-KR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83825" cy="4800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Channel Availability</a:t>
            </a:r>
          </a:p>
          <a:p>
            <a:pPr lvl="1">
              <a:defRPr/>
            </a:pPr>
            <a:r>
              <a:rPr lang="en-US" sz="2400" smtClean="0"/>
              <a:t>CR users in a neighborhood observe similar channel availability</a:t>
            </a:r>
            <a:endParaRPr lang="en-US" sz="2800" smtClean="0"/>
          </a:p>
          <a:p>
            <a:pPr>
              <a:defRPr/>
            </a:pPr>
            <a:r>
              <a:rPr lang="en-US" sz="2800" smtClean="0"/>
              <a:t>Common Channels</a:t>
            </a:r>
          </a:p>
          <a:p>
            <a:pPr lvl="1">
              <a:defRPr/>
            </a:pPr>
            <a:r>
              <a:rPr lang="en-US" sz="2400" smtClean="0"/>
              <a:t>Finding common channels is similar to finding longest common subsequences</a:t>
            </a:r>
          </a:p>
          <a:p>
            <a:pPr>
              <a:defRPr/>
            </a:pPr>
            <a:r>
              <a:rPr lang="en-US" sz="2600" smtClean="0"/>
              <a:t>CCC Recovery</a:t>
            </a:r>
          </a:p>
          <a:p>
            <a:pPr lvl="1">
              <a:defRPr/>
            </a:pPr>
            <a:r>
              <a:rPr lang="en-US" sz="2400" smtClean="0"/>
              <a:t>Efficient recovery from PU activity can be achieved with well-designed and updated common channel lists and neighbor information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z="280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FDD449-0600-4B63-9980-F288169D619A}" type="slidenum">
              <a:rPr lang="en-GB"/>
              <a:pPr/>
              <a:t>101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ERCC in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83825" cy="4572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Neighbor Discovery</a:t>
            </a:r>
          </a:p>
          <a:p>
            <a:pPr lvl="1">
              <a:defRPr/>
            </a:pPr>
            <a:r>
              <a:rPr lang="en-US" sz="2400" smtClean="0"/>
              <a:t>Establish initial network topology and CCL</a:t>
            </a:r>
          </a:p>
          <a:p>
            <a:pPr lvl="1">
              <a:defRPr/>
            </a:pPr>
            <a:r>
              <a:rPr lang="en-US" sz="2400" smtClean="0"/>
              <a:t>Establish connection in case of losing neighbors due to PUs</a:t>
            </a:r>
          </a:p>
          <a:p>
            <a:pPr>
              <a:defRPr/>
            </a:pPr>
            <a:r>
              <a:rPr lang="en-US" sz="2800" smtClean="0"/>
              <a:t>Common Channel List Update</a:t>
            </a:r>
          </a:p>
          <a:p>
            <a:pPr lvl="1">
              <a:defRPr/>
            </a:pPr>
            <a:r>
              <a:rPr lang="en-US" sz="2400" smtClean="0"/>
              <a:t>Update channel and neighbor information regularly with local and neighbor’s channel availability</a:t>
            </a:r>
          </a:p>
          <a:p>
            <a:pPr>
              <a:defRPr/>
            </a:pPr>
            <a:r>
              <a:rPr lang="en-US" sz="2800" smtClean="0"/>
              <a:t>Efficient CCC Recovery from PU Activity</a:t>
            </a:r>
          </a:p>
          <a:p>
            <a:pPr lvl="1">
              <a:defRPr/>
            </a:pPr>
            <a:r>
              <a:rPr lang="en-US" sz="2400" smtClean="0"/>
              <a:t>Recover the majority of neighbors efficiently by using common channel list</a:t>
            </a:r>
            <a:endParaRPr lang="en-US" smtClean="0"/>
          </a:p>
          <a:p>
            <a:pPr>
              <a:defRPr/>
            </a:pPr>
            <a:endParaRPr lang="en-US" sz="280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C4FFD7-8E5A-41B4-935E-F8E5F156E113}" type="slidenum">
              <a:rPr lang="en-GB"/>
              <a:pPr/>
              <a:t>102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ERCC: Neighbor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10360025" cy="4876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Channel Hopping for Neighbor Discovery</a:t>
            </a:r>
          </a:p>
          <a:p>
            <a:pPr lvl="1">
              <a:defRPr/>
            </a:pPr>
            <a:r>
              <a:rPr lang="en-US" sz="2400" smtClean="0"/>
              <a:t>Neighbors rendezvous on common channels of good channel quality in the neighborhood with higher probability</a:t>
            </a:r>
          </a:p>
          <a:p>
            <a:pPr lvl="1">
              <a:defRPr/>
            </a:pPr>
            <a:r>
              <a:rPr lang="en-US" sz="2400" smtClean="0"/>
              <a:t>Neighbor pair exchanges common channel list after rendezvous</a:t>
            </a:r>
          </a:p>
          <a:p>
            <a:pPr lvl="1">
              <a:buFontTx/>
              <a:buNone/>
              <a:defRPr/>
            </a:pPr>
            <a:endParaRPr lang="en-US" sz="1200" smtClean="0"/>
          </a:p>
          <a:p>
            <a:pPr>
              <a:defRPr/>
            </a:pPr>
            <a:r>
              <a:rPr lang="en-US" sz="2400" smtClean="0"/>
              <a:t>Algorithm</a:t>
            </a:r>
          </a:p>
          <a:p>
            <a:pPr lvl="1">
              <a:defRPr/>
            </a:pPr>
            <a:r>
              <a:rPr lang="en-US" sz="2400" smtClean="0"/>
              <a:t>Sequence generated from uniform distributed random numbers</a:t>
            </a:r>
            <a:endParaRPr lang="en-US" sz="2800" smtClean="0"/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Common channel list L</a:t>
            </a:r>
            <a:r>
              <a:rPr lang="en-US" sz="2000" baseline="-25000" smtClean="0">
                <a:solidFill>
                  <a:srgbClr val="66FF33"/>
                </a:solidFill>
              </a:rPr>
              <a:t>C</a:t>
            </a:r>
            <a:r>
              <a:rPr lang="en-US" sz="2000" smtClean="0">
                <a:solidFill>
                  <a:srgbClr val="66FF33"/>
                </a:solidFill>
              </a:rPr>
              <a:t> of length n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Probability of selecting C</a:t>
            </a:r>
            <a:r>
              <a:rPr lang="en-US" sz="2000" baseline="-25000" smtClean="0">
                <a:solidFill>
                  <a:srgbClr val="66FF33"/>
                </a:solidFill>
              </a:rPr>
              <a:t>i</a:t>
            </a:r>
            <a:r>
              <a:rPr lang="en-US" sz="2000" smtClean="0">
                <a:solidFill>
                  <a:srgbClr val="66FF33"/>
                </a:solidFill>
              </a:rPr>
              <a:t>: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Value of CDF at C=C</a:t>
            </a:r>
            <a:r>
              <a:rPr lang="en-US" sz="2000" baseline="-25000" smtClean="0">
                <a:solidFill>
                  <a:srgbClr val="66FF33"/>
                </a:solidFill>
              </a:rPr>
              <a:t>i</a:t>
            </a:r>
            <a:r>
              <a:rPr lang="en-US" sz="2000" smtClean="0">
                <a:solidFill>
                  <a:srgbClr val="66FF33"/>
                </a:solidFill>
              </a:rPr>
              <a:t> is F</a:t>
            </a:r>
            <a:r>
              <a:rPr lang="en-US" sz="2000" baseline="-25000" smtClean="0">
                <a:solidFill>
                  <a:srgbClr val="66FF33"/>
                </a:solidFill>
              </a:rPr>
              <a:t>C</a:t>
            </a:r>
            <a:r>
              <a:rPr lang="en-US" sz="2000" smtClean="0">
                <a:solidFill>
                  <a:srgbClr val="66FF33"/>
                </a:solidFill>
              </a:rPr>
              <a:t>(C</a:t>
            </a:r>
            <a:r>
              <a:rPr lang="en-US" sz="2000" baseline="-25000" smtClean="0">
                <a:solidFill>
                  <a:srgbClr val="66FF33"/>
                </a:solidFill>
              </a:rPr>
              <a:t>i</a:t>
            </a:r>
            <a:r>
              <a:rPr lang="en-US" sz="2000" smtClean="0">
                <a:solidFill>
                  <a:srgbClr val="66FF33"/>
                </a:solidFill>
              </a:rPr>
              <a:t>)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Given a sequence of random numbers r</a:t>
            </a:r>
            <a:r>
              <a:rPr lang="en-US" sz="2000" baseline="-25000" smtClean="0">
                <a:solidFill>
                  <a:srgbClr val="66FF33"/>
                </a:solidFill>
              </a:rPr>
              <a:t>m</a:t>
            </a:r>
            <a:r>
              <a:rPr lang="en-US" sz="2000" smtClean="0">
                <a:solidFill>
                  <a:srgbClr val="66FF33"/>
                </a:solidFill>
              </a:rPr>
              <a:t>, m=1,2,…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>
                <a:solidFill>
                  <a:srgbClr val="66FF33"/>
                </a:solidFill>
              </a:rPr>
              <a:t>	S</a:t>
            </a:r>
            <a:r>
              <a:rPr lang="en-US" sz="2000" baseline="-25000" smtClean="0">
                <a:solidFill>
                  <a:srgbClr val="66FF33"/>
                </a:solidFill>
              </a:rPr>
              <a:t>m</a:t>
            </a:r>
            <a:r>
              <a:rPr lang="en-US" sz="2000" smtClean="0">
                <a:solidFill>
                  <a:srgbClr val="66FF33"/>
                </a:solidFill>
              </a:rPr>
              <a:t> = C</a:t>
            </a:r>
            <a:r>
              <a:rPr lang="en-US" sz="2000" baseline="-25000" smtClean="0">
                <a:solidFill>
                  <a:srgbClr val="66FF33"/>
                </a:solidFill>
              </a:rPr>
              <a:t>i</a:t>
            </a:r>
            <a:r>
              <a:rPr lang="en-US" sz="2000" smtClean="0">
                <a:solidFill>
                  <a:srgbClr val="66FF33"/>
                </a:solidFill>
              </a:rPr>
              <a:t> for F</a:t>
            </a:r>
            <a:r>
              <a:rPr lang="en-US" sz="2000" baseline="-25000" smtClean="0">
                <a:solidFill>
                  <a:srgbClr val="66FF33"/>
                </a:solidFill>
              </a:rPr>
              <a:t>C</a:t>
            </a:r>
            <a:r>
              <a:rPr lang="en-US" sz="2000" smtClean="0">
                <a:solidFill>
                  <a:srgbClr val="66FF33"/>
                </a:solidFill>
              </a:rPr>
              <a:t>(C</a:t>
            </a:r>
            <a:r>
              <a:rPr lang="en-US" sz="2000" baseline="-25000" smtClean="0">
                <a:solidFill>
                  <a:srgbClr val="66FF33"/>
                </a:solidFill>
              </a:rPr>
              <a:t>i</a:t>
            </a:r>
            <a:r>
              <a:rPr lang="en-US" sz="2000" smtClean="0">
                <a:solidFill>
                  <a:srgbClr val="66FF33"/>
                </a:solidFill>
              </a:rPr>
              <a:t>-1) &lt; r</a:t>
            </a:r>
            <a:r>
              <a:rPr lang="en-US" sz="2000" baseline="-25000" smtClean="0">
                <a:solidFill>
                  <a:srgbClr val="66FF33"/>
                </a:solidFill>
              </a:rPr>
              <a:t>m</a:t>
            </a:r>
            <a:r>
              <a:rPr lang="en-US" sz="2000" smtClean="0">
                <a:solidFill>
                  <a:srgbClr val="66FF33"/>
                </a:solidFill>
              </a:rPr>
              <a:t> ≤ F</a:t>
            </a:r>
            <a:r>
              <a:rPr lang="en-US" sz="2000" baseline="-25000" smtClean="0">
                <a:solidFill>
                  <a:srgbClr val="66FF33"/>
                </a:solidFill>
              </a:rPr>
              <a:t>C</a:t>
            </a:r>
            <a:r>
              <a:rPr lang="en-US" sz="2000" smtClean="0">
                <a:solidFill>
                  <a:srgbClr val="66FF33"/>
                </a:solidFill>
              </a:rPr>
              <a:t>(C</a:t>
            </a:r>
            <a:r>
              <a:rPr lang="en-US" sz="2000" baseline="-25000" smtClean="0">
                <a:solidFill>
                  <a:srgbClr val="66FF33"/>
                </a:solidFill>
              </a:rPr>
              <a:t>i</a:t>
            </a:r>
            <a:r>
              <a:rPr lang="en-US" sz="2000" smtClean="0">
                <a:solidFill>
                  <a:srgbClr val="66FF33"/>
                </a:solidFill>
              </a:rPr>
              <a:t>)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4BC6E8-58CC-4A66-86CE-EF9D0FFAA3FB}" type="slidenum">
              <a:rPr lang="en-GB"/>
              <a:pPr/>
              <a:t>103</a:t>
            </a:fld>
            <a:endParaRPr lang="en-GB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553200" y="4648200"/>
          <a:ext cx="27241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587240" imgH="482400" progId="Equation.3">
                  <p:embed/>
                </p:oleObj>
              </mc:Choice>
              <mc:Fallback>
                <p:oleObj name="Equation" r:id="rId4" imgW="15872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648200"/>
                        <a:ext cx="2724150" cy="828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Example: Neighbor Discovery and </a:t>
            </a:r>
            <a:br>
              <a:rPr lang="en-US" smtClean="0"/>
            </a:br>
            <a:r>
              <a:rPr lang="en-US" smtClean="0"/>
              <a:t>Initial Network Topology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B57FD0-C62F-40C6-AAF1-10E04C6BA229}" type="slidenum">
              <a:rPr lang="en-GB"/>
              <a:pPr/>
              <a:t>104</a:t>
            </a:fld>
            <a:endParaRPr lang="en-GB"/>
          </a:p>
        </p:txBody>
      </p:sp>
      <p:grpSp>
        <p:nvGrpSpPr>
          <p:cNvPr id="108548" name="Group 6"/>
          <p:cNvGrpSpPr>
            <a:grpSpLocks/>
          </p:cNvGrpSpPr>
          <p:nvPr/>
        </p:nvGrpSpPr>
        <p:grpSpPr bwMode="auto">
          <a:xfrm>
            <a:off x="838200" y="2514600"/>
            <a:ext cx="9810750" cy="3810000"/>
            <a:chOff x="1119188" y="2209800"/>
            <a:chExt cx="9810750" cy="3810000"/>
          </a:xfrm>
        </p:grpSpPr>
        <p:pic>
          <p:nvPicPr>
            <p:cNvPr id="108558" name="Picture 6" descr="topo106010t37.eps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2209800"/>
              <a:ext cx="4833938" cy="380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59" name="Picture 8" descr="topo106010t0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9188" y="2209800"/>
              <a:ext cx="4837112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49" name="TextBox 9"/>
          <p:cNvSpPr txBox="1">
            <a:spLocks noChangeArrowheads="1"/>
          </p:cNvSpPr>
          <p:nvPr/>
        </p:nvSpPr>
        <p:spPr bwMode="auto">
          <a:xfrm>
            <a:off x="1066800" y="1676400"/>
            <a:ext cx="952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FFFF00"/>
                </a:solidFill>
              </a:rPr>
              <a:t>10 PUs, 60 CR users, 10 channels, one PU per channel</a:t>
            </a:r>
          </a:p>
          <a:p>
            <a:pPr>
              <a:buFont typeface="Monotype Sorts" charset="2"/>
              <a:buNone/>
            </a:pPr>
            <a:r>
              <a:rPr lang="en-US" sz="2000">
                <a:solidFill>
                  <a:srgbClr val="FFFF00"/>
                </a:solidFill>
              </a:rPr>
              <a:t>PU Tx range 200m, CR user Tx range 100m</a:t>
            </a:r>
          </a:p>
        </p:txBody>
      </p:sp>
      <p:sp>
        <p:nvSpPr>
          <p:cNvPr id="108550" name="Oval 8"/>
          <p:cNvSpPr>
            <a:spLocks noChangeArrowheads="1"/>
          </p:cNvSpPr>
          <p:nvPr/>
        </p:nvSpPr>
        <p:spPr bwMode="auto">
          <a:xfrm>
            <a:off x="9525000" y="2590800"/>
            <a:ext cx="533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8551" name="TextBox 9"/>
          <p:cNvSpPr txBox="1">
            <a:spLocks noChangeArrowheads="1"/>
          </p:cNvSpPr>
          <p:nvPr/>
        </p:nvSpPr>
        <p:spPr bwMode="auto">
          <a:xfrm>
            <a:off x="9296400" y="2209800"/>
            <a:ext cx="1371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FF0000"/>
                </a:solidFill>
              </a:rPr>
              <a:t>PU 8 on Ch 1</a:t>
            </a:r>
          </a:p>
        </p:txBody>
      </p:sp>
      <p:sp>
        <p:nvSpPr>
          <p:cNvPr id="108552" name="Oval 10"/>
          <p:cNvSpPr>
            <a:spLocks noChangeArrowheads="1"/>
          </p:cNvSpPr>
          <p:nvPr/>
        </p:nvSpPr>
        <p:spPr bwMode="auto">
          <a:xfrm>
            <a:off x="9906000" y="4953000"/>
            <a:ext cx="533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8553" name="TextBox 11"/>
          <p:cNvSpPr txBox="1">
            <a:spLocks noChangeArrowheads="1"/>
          </p:cNvSpPr>
          <p:nvPr/>
        </p:nvSpPr>
        <p:spPr bwMode="auto">
          <a:xfrm>
            <a:off x="9829800" y="4648200"/>
            <a:ext cx="1447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FF0000"/>
                </a:solidFill>
              </a:rPr>
              <a:t>PU 7 on Ch 2</a:t>
            </a:r>
          </a:p>
        </p:txBody>
      </p:sp>
      <p:sp>
        <p:nvSpPr>
          <p:cNvPr id="108554" name="Oval 12"/>
          <p:cNvSpPr>
            <a:spLocks noChangeArrowheads="1"/>
          </p:cNvSpPr>
          <p:nvPr/>
        </p:nvSpPr>
        <p:spPr bwMode="auto">
          <a:xfrm>
            <a:off x="6096000" y="2438400"/>
            <a:ext cx="2590800" cy="1905000"/>
          </a:xfrm>
          <a:prstGeom prst="ellips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8555" name="TextBox 13"/>
          <p:cNvSpPr txBox="1">
            <a:spLocks noChangeArrowheads="1"/>
          </p:cNvSpPr>
          <p:nvPr/>
        </p:nvSpPr>
        <p:spPr bwMode="auto">
          <a:xfrm>
            <a:off x="6934200" y="2209800"/>
            <a:ext cx="182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66FF33"/>
                </a:solidFill>
              </a:rPr>
              <a:t>CR Users on Ch 2</a:t>
            </a:r>
          </a:p>
        </p:txBody>
      </p:sp>
      <p:sp>
        <p:nvSpPr>
          <p:cNvPr id="108556" name="Oval 14"/>
          <p:cNvSpPr>
            <a:spLocks noChangeArrowheads="1"/>
          </p:cNvSpPr>
          <p:nvPr/>
        </p:nvSpPr>
        <p:spPr bwMode="auto">
          <a:xfrm>
            <a:off x="6172200" y="4038600"/>
            <a:ext cx="4114800" cy="2209800"/>
          </a:xfrm>
          <a:prstGeom prst="ellips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8557" name="TextBox 15"/>
          <p:cNvSpPr txBox="1">
            <a:spLocks noChangeArrowheads="1"/>
          </p:cNvSpPr>
          <p:nvPr/>
        </p:nvSpPr>
        <p:spPr bwMode="auto">
          <a:xfrm>
            <a:off x="6553200" y="6324600"/>
            <a:ext cx="182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CC6600"/>
                </a:solidFill>
              </a:rPr>
              <a:t>CR Users on Ch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ERCC: Common Channel List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0210800" cy="4800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Advantages of Common Channel List</a:t>
            </a:r>
          </a:p>
          <a:p>
            <a:pPr lvl="1">
              <a:defRPr/>
            </a:pPr>
            <a:r>
              <a:rPr lang="en-US" sz="2400" smtClean="0"/>
              <a:t>Selecting the channel common to the largest number of neighbors as the control channel increases CCC coverage</a:t>
            </a:r>
          </a:p>
          <a:p>
            <a:pPr lvl="1">
              <a:defRPr/>
            </a:pPr>
            <a:endParaRPr lang="en-US" sz="2400" smtClean="0"/>
          </a:p>
          <a:p>
            <a:pPr lvl="1">
              <a:defRPr/>
            </a:pPr>
            <a:r>
              <a:rPr lang="en-US" sz="2400" smtClean="0"/>
              <a:t>When a PU occupies the current CCC, the common channel with the highest preference from the list can be immediately allocated as the new control channel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z="280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FAE2C5-BE83-4FD4-AD9B-27112E489C2D}" type="slidenum">
              <a:rPr lang="en-GB"/>
              <a:pPr/>
              <a:t>105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ERCC: Common Channel List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10287000" cy="4800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Update with Local Sensing Information</a:t>
            </a:r>
          </a:p>
          <a:p>
            <a:pPr lvl="1">
              <a:defRPr/>
            </a:pPr>
            <a:r>
              <a:rPr lang="en-US" sz="2400" smtClean="0"/>
              <a:t>PU activity affects channel availability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Channels in the list may be no longer available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New channel opportunities may be available</a:t>
            </a:r>
          </a:p>
          <a:p>
            <a:pPr lvl="1">
              <a:defRPr/>
            </a:pPr>
            <a:r>
              <a:rPr lang="en-US" sz="2400" smtClean="0"/>
              <a:t>Periodic local sensing to obtain latest channel availability</a:t>
            </a:r>
          </a:p>
          <a:p>
            <a:pPr lvl="1">
              <a:defRPr/>
            </a:pPr>
            <a:endParaRPr lang="en-US" sz="2400" smtClean="0"/>
          </a:p>
          <a:p>
            <a:pPr>
              <a:defRPr/>
            </a:pPr>
            <a:r>
              <a:rPr lang="en-US" sz="2800" smtClean="0"/>
              <a:t>Update with Neighbors’ Information</a:t>
            </a:r>
          </a:p>
          <a:p>
            <a:pPr lvl="1">
              <a:defRPr/>
            </a:pPr>
            <a:r>
              <a:rPr lang="en-US" sz="2400" smtClean="0"/>
              <a:t>Determine a list of common channels shared with neighbors</a:t>
            </a:r>
          </a:p>
          <a:p>
            <a:pPr lvl="1">
              <a:defRPr/>
            </a:pPr>
            <a:r>
              <a:rPr lang="en-US" sz="2400" smtClean="0"/>
              <a:t>Collect and combine neighbors’ common channel preference for dissemination of CCC candidates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E93376-C001-4FAA-801A-38724D266EF4}" type="slidenum">
              <a:rPr lang="en-GB"/>
              <a:pPr/>
              <a:t>106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ERCC: Common Channel List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9982200" cy="48006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Update with Sensing Information</a:t>
            </a:r>
          </a:p>
          <a:p>
            <a:pPr lvl="1">
              <a:defRPr/>
            </a:pPr>
            <a:r>
              <a:rPr lang="en-US" sz="2000" smtClean="0"/>
              <a:t>Obtain a preferred channel list L</a:t>
            </a:r>
            <a:r>
              <a:rPr lang="en-US" sz="2000" baseline="-25000" smtClean="0"/>
              <a:t>P</a:t>
            </a:r>
            <a:r>
              <a:rPr lang="en-US" sz="2000" smtClean="0"/>
              <a:t> from spectrum sensing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L</a:t>
            </a:r>
            <a:r>
              <a:rPr lang="en-US" sz="2000" baseline="-25000" smtClean="0">
                <a:solidFill>
                  <a:srgbClr val="66FF33"/>
                </a:solidFill>
              </a:rPr>
              <a:t>P</a:t>
            </a:r>
            <a:r>
              <a:rPr lang="en-US" sz="2000" smtClean="0">
                <a:solidFill>
                  <a:srgbClr val="66FF33"/>
                </a:solidFill>
              </a:rPr>
              <a:t> is a channel list of observed quality in monotonically decreasing order</a:t>
            </a:r>
          </a:p>
          <a:p>
            <a:pPr lvl="1">
              <a:defRPr/>
            </a:pPr>
            <a:r>
              <a:rPr lang="en-US" sz="2000" smtClean="0"/>
              <a:t>Add new available channels </a:t>
            </a:r>
          </a:p>
          <a:p>
            <a:pPr lvl="1">
              <a:defRPr/>
            </a:pPr>
            <a:r>
              <a:rPr lang="en-US" sz="2000" smtClean="0"/>
              <a:t>Remove channels no longer available</a:t>
            </a:r>
          </a:p>
          <a:p>
            <a:pPr lvl="1">
              <a:defRPr/>
            </a:pPr>
            <a:endParaRPr lang="en-US" sz="2000" smtClean="0"/>
          </a:p>
          <a:p>
            <a:pPr lvl="1">
              <a:defRPr/>
            </a:pPr>
            <a:r>
              <a:rPr lang="en-US" sz="2000" smtClean="0"/>
              <a:t>Example: Figure (a)</a:t>
            </a:r>
          </a:p>
          <a:p>
            <a:pPr lvl="2">
              <a:defRPr/>
            </a:pPr>
            <a:r>
              <a:rPr lang="en-US" sz="1800" smtClean="0">
                <a:solidFill>
                  <a:srgbClr val="66FF33"/>
                </a:solidFill>
              </a:rPr>
              <a:t>Compare a L</a:t>
            </a:r>
            <a:r>
              <a:rPr lang="en-US" sz="1800" baseline="-25000" smtClean="0">
                <a:solidFill>
                  <a:srgbClr val="66FF33"/>
                </a:solidFill>
              </a:rPr>
              <a:t>p</a:t>
            </a:r>
            <a:r>
              <a:rPr lang="en-US" sz="1800" smtClean="0">
                <a:solidFill>
                  <a:srgbClr val="66FF33"/>
                </a:solidFill>
              </a:rPr>
              <a:t> to a CCL L</a:t>
            </a:r>
            <a:r>
              <a:rPr lang="en-US" sz="1800" baseline="-25000" smtClean="0">
                <a:solidFill>
                  <a:srgbClr val="66FF33"/>
                </a:solidFill>
              </a:rPr>
              <a:t>C</a:t>
            </a:r>
          </a:p>
          <a:p>
            <a:pPr lvl="2">
              <a:defRPr/>
            </a:pPr>
            <a:r>
              <a:rPr lang="en-US" sz="1800" smtClean="0">
                <a:solidFill>
                  <a:srgbClr val="66FF33"/>
                </a:solidFill>
              </a:rPr>
              <a:t>Ch3 is no longer available</a:t>
            </a:r>
          </a:p>
          <a:p>
            <a:pPr lvl="2">
              <a:defRPr/>
            </a:pPr>
            <a:r>
              <a:rPr lang="en-US" sz="1800" smtClean="0">
                <a:solidFill>
                  <a:srgbClr val="66FF33"/>
                </a:solidFill>
              </a:rPr>
              <a:t>Ch8 is newly available</a:t>
            </a:r>
          </a:p>
          <a:p>
            <a:pPr lvl="2">
              <a:defRPr/>
            </a:pPr>
            <a:r>
              <a:rPr lang="en-US" sz="1800" smtClean="0">
                <a:solidFill>
                  <a:srgbClr val="66FF33"/>
                </a:solidFill>
              </a:rPr>
              <a:t>Note that the order is preserved in the updated list</a:t>
            </a:r>
            <a:endParaRPr lang="en-US" smtClean="0"/>
          </a:p>
          <a:p>
            <a:pPr>
              <a:defRPr/>
            </a:pPr>
            <a:endParaRPr lang="en-US" sz="280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A4E4A6-D460-4CCF-B213-30C6D710DE34}" type="slidenum">
              <a:rPr lang="en-GB"/>
              <a:pPr/>
              <a:t>107</a:t>
            </a:fld>
            <a:endParaRPr lang="en-GB"/>
          </a:p>
        </p:txBody>
      </p:sp>
      <p:pic>
        <p:nvPicPr>
          <p:cNvPr id="111621" name="Picture 5" descr="ccl_upda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124200"/>
            <a:ext cx="4435475" cy="2232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ERCC: Common Channel List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10820400" cy="50292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Update with Neighbor’s Information</a:t>
            </a:r>
          </a:p>
          <a:p>
            <a:pPr lvl="1">
              <a:defRPr/>
            </a:pPr>
            <a:r>
              <a:rPr lang="en-US" sz="2000" smtClean="0"/>
              <a:t>Broadcast local CCL and receive CCL broadcast from neighbors</a:t>
            </a:r>
          </a:p>
          <a:p>
            <a:pPr lvl="1">
              <a:defRPr/>
            </a:pPr>
            <a:r>
              <a:rPr lang="en-US" sz="2000" smtClean="0"/>
              <a:t>Find the largest number of common channels from two CCLs</a:t>
            </a:r>
          </a:p>
          <a:p>
            <a:pPr lvl="1">
              <a:defRPr/>
            </a:pPr>
            <a:r>
              <a:rPr lang="en-US" sz="2000" smtClean="0"/>
              <a:t>Sort new list based on </a:t>
            </a:r>
            <a:r>
              <a:rPr lang="en-US" sz="2000" smtClean="0">
                <a:solidFill>
                  <a:srgbClr val="66FF33"/>
                </a:solidFill>
              </a:rPr>
              <a:t>channel weights </a:t>
            </a:r>
            <a:r>
              <a:rPr lang="en-US" sz="2000" smtClean="0"/>
              <a:t>and </a:t>
            </a:r>
            <a:r>
              <a:rPr lang="en-US" sz="2000" smtClean="0">
                <a:solidFill>
                  <a:srgbClr val="66FF33"/>
                </a:solidFill>
              </a:rPr>
              <a:t>channel quality </a:t>
            </a:r>
            <a:r>
              <a:rPr lang="en-US" sz="2000" smtClean="0"/>
              <a:t>(interference level)</a:t>
            </a:r>
          </a:p>
          <a:p>
            <a:pPr lvl="2">
              <a:defRPr/>
            </a:pPr>
            <a:r>
              <a:rPr lang="en-US" sz="2000" smtClean="0"/>
              <a:t>Channel weight (w): </a:t>
            </a:r>
            <a:r>
              <a:rPr lang="en-US" sz="2000" smtClean="0">
                <a:solidFill>
                  <a:srgbClr val="66FF33"/>
                </a:solidFill>
              </a:rPr>
              <a:t>Number of neighbors reached by the channel</a:t>
            </a:r>
          </a:p>
          <a:p>
            <a:pPr lvl="2">
              <a:defRPr/>
            </a:pPr>
            <a:r>
              <a:rPr lang="en-US" sz="2000" smtClean="0"/>
              <a:t>Channel quality:</a:t>
            </a:r>
            <a:r>
              <a:rPr lang="en-US" sz="2000" smtClean="0">
                <a:solidFill>
                  <a:srgbClr val="66FF33"/>
                </a:solidFill>
              </a:rPr>
              <a:t> Conversely proportional to accumulated interference with surrounding PUs</a:t>
            </a:r>
          </a:p>
          <a:p>
            <a:pPr lvl="2">
              <a:defRPr/>
            </a:pPr>
            <a:endParaRPr lang="en-US" sz="2000" smtClean="0">
              <a:solidFill>
                <a:srgbClr val="66FF33"/>
              </a:solidFill>
            </a:endParaRPr>
          </a:p>
          <a:p>
            <a:pPr lvl="1">
              <a:defRPr/>
            </a:pPr>
            <a:r>
              <a:rPr lang="en-US" sz="2000" smtClean="0"/>
              <a:t>Example: Figure (b)</a:t>
            </a:r>
          </a:p>
          <a:p>
            <a:pPr lvl="2">
              <a:defRPr/>
            </a:pPr>
            <a:r>
              <a:rPr lang="en-US" sz="1800" smtClean="0"/>
              <a:t>L</a:t>
            </a:r>
            <a:r>
              <a:rPr lang="en-US" sz="1800" baseline="-25000" smtClean="0"/>
              <a:t>C1</a:t>
            </a:r>
            <a:r>
              <a:rPr lang="en-US" sz="1800" smtClean="0"/>
              <a:t> is local and L</a:t>
            </a:r>
            <a:r>
              <a:rPr lang="en-US" sz="1800" baseline="-25000" smtClean="0"/>
              <a:t>C2 </a:t>
            </a:r>
            <a:r>
              <a:rPr lang="en-US" sz="1800" smtClean="0"/>
              <a:t>is from a neighbor</a:t>
            </a:r>
            <a:endParaRPr lang="en-US" sz="1800" baseline="-25000" smtClean="0"/>
          </a:p>
          <a:p>
            <a:pPr lvl="2">
              <a:defRPr/>
            </a:pPr>
            <a:r>
              <a:rPr lang="en-US" sz="1800" smtClean="0"/>
              <a:t>Ch3 &amp; Ch7 are locally available </a:t>
            </a:r>
          </a:p>
          <a:p>
            <a:pPr lvl="2">
              <a:defRPr/>
            </a:pPr>
            <a:r>
              <a:rPr lang="en-US" sz="1800" smtClean="0"/>
              <a:t>They are included in the list for broadcast</a:t>
            </a:r>
            <a:endParaRPr lang="en-US" smtClean="0"/>
          </a:p>
          <a:p>
            <a:pPr>
              <a:defRPr/>
            </a:pPr>
            <a:endParaRPr lang="en-US" sz="280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1A1D2A-AD55-467C-B3A5-885B2AE72E02}" type="slidenum">
              <a:rPr lang="en-GB"/>
              <a:pPr/>
              <a:t>108</a:t>
            </a:fld>
            <a:endParaRPr lang="en-GB"/>
          </a:p>
        </p:txBody>
      </p:sp>
      <p:pic>
        <p:nvPicPr>
          <p:cNvPr id="112645" name="Picture 5" descr="ccl_upda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191000"/>
            <a:ext cx="4435475" cy="2232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781800" y="43434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SzTx/>
              <a:buFont typeface="Wingdings" charset="2"/>
              <a:buChar char="n"/>
              <a:defRPr/>
            </a:pP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12647" name="TextBox 7"/>
          <p:cNvSpPr txBox="1">
            <a:spLocks noChangeArrowheads="1"/>
          </p:cNvSpPr>
          <p:nvPr/>
        </p:nvSpPr>
        <p:spPr bwMode="auto">
          <a:xfrm>
            <a:off x="8991600" y="5334000"/>
            <a:ext cx="2057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chemeClr val="bg2"/>
                </a:solidFill>
              </a:rPr>
              <a:t>w1: 3   3   2   1   1</a:t>
            </a:r>
          </a:p>
        </p:txBody>
      </p:sp>
      <p:sp>
        <p:nvSpPr>
          <p:cNvPr id="112648" name="TextBox 10"/>
          <p:cNvSpPr txBox="1">
            <a:spLocks noChangeArrowheads="1"/>
          </p:cNvSpPr>
          <p:nvPr/>
        </p:nvSpPr>
        <p:spPr bwMode="auto">
          <a:xfrm>
            <a:off x="6705600" y="5105400"/>
            <a:ext cx="2209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chemeClr val="bg2"/>
                </a:solidFill>
              </a:rPr>
              <a:t>w1: 2   2   1   1   1</a:t>
            </a:r>
          </a:p>
        </p:txBody>
      </p:sp>
      <p:sp>
        <p:nvSpPr>
          <p:cNvPr id="112649" name="TextBox 11"/>
          <p:cNvSpPr txBox="1">
            <a:spLocks noChangeArrowheads="1"/>
          </p:cNvSpPr>
          <p:nvPr/>
        </p:nvSpPr>
        <p:spPr bwMode="auto">
          <a:xfrm>
            <a:off x="6705600" y="6096000"/>
            <a:ext cx="2209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chemeClr val="bg2"/>
                </a:solidFill>
              </a:rPr>
              <a:t>w2: 2   2   1   1  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ERCC: Efficient Recovery from PU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6477000" cy="48006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PU’s Return to CCC</a:t>
            </a:r>
          </a:p>
          <a:p>
            <a:pPr lvl="1">
              <a:defRPr/>
            </a:pPr>
            <a:r>
              <a:rPr lang="en-US" sz="2000" smtClean="0"/>
              <a:t>Example: Figure (b)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CCC is Ch 1 between CR user 1 and 2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PU returns to Ch1 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Both CR users 1 &amp; 2 change CCC to Ch2 without communicating with each other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CR users 1, 2, and others rendezvous on Ch 2</a:t>
            </a:r>
          </a:p>
          <a:p>
            <a:pPr lvl="2">
              <a:defRPr/>
            </a:pPr>
            <a:r>
              <a:rPr lang="en-US" sz="2000" smtClean="0"/>
              <a:t>Most neighbors are recovered on Ch2 immediately</a:t>
            </a:r>
            <a:endParaRPr lang="en-US" sz="280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386248-F01A-49A0-8D61-7C391B542ACC}" type="slidenum">
              <a:rPr lang="en-GB"/>
              <a:pPr/>
              <a:t>109</a:t>
            </a:fld>
            <a:endParaRPr lang="en-GB"/>
          </a:p>
        </p:txBody>
      </p:sp>
      <p:pic>
        <p:nvPicPr>
          <p:cNvPr id="113669" name="Picture 5" descr="ccl_upda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0"/>
            <a:ext cx="4435475" cy="2232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113670" name="Straight Connector 7"/>
          <p:cNvCxnSpPr>
            <a:cxnSpLocks noChangeShapeType="1"/>
          </p:cNvCxnSpPr>
          <p:nvPr/>
        </p:nvCxnSpPr>
        <p:spPr bwMode="auto">
          <a:xfrm rot="16200000" flipH="1">
            <a:off x="9677400" y="3429000"/>
            <a:ext cx="304800" cy="3048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13671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9677400" y="3429000"/>
            <a:ext cx="304800" cy="3048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</p:cxnSp>
      <p:sp>
        <p:nvSpPr>
          <p:cNvPr id="113672" name="TextBox 7"/>
          <p:cNvSpPr txBox="1">
            <a:spLocks noChangeArrowheads="1"/>
          </p:cNvSpPr>
          <p:nvPr/>
        </p:nvSpPr>
        <p:spPr bwMode="auto">
          <a:xfrm>
            <a:off x="9372600" y="3124200"/>
            <a:ext cx="2057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chemeClr val="bg2"/>
                </a:solidFill>
              </a:rPr>
              <a:t>w1:    3   2   1  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Possible Solutions: Control Channel Saturation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5094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828800"/>
            <a:ext cx="10134600" cy="46863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defRPr/>
            </a:pPr>
            <a:r>
              <a:rPr lang="en-US" sz="2600" smtClean="0"/>
              <a:t>Limit control traffic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600" smtClean="0"/>
              <a:t>Adjust CCC bandwidth</a:t>
            </a:r>
          </a:p>
          <a:p>
            <a:pPr lvl="1" eaLnBrk="1" hangingPunct="1">
              <a:lnSpc>
                <a:spcPct val="114000"/>
              </a:lnSpc>
              <a:defRPr/>
            </a:pPr>
            <a:r>
              <a:rPr lang="en-US" sz="2400" smtClean="0">
                <a:solidFill>
                  <a:srgbClr val="66FF33"/>
                </a:solidFill>
              </a:rPr>
              <a:t>SRAC</a:t>
            </a:r>
            <a:endParaRPr lang="en-US" sz="24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US" sz="2600" smtClean="0"/>
              <a:t>Migrate CCC to a better channel </a:t>
            </a:r>
          </a:p>
          <a:p>
            <a:pPr lvl="1" eaLnBrk="1" hangingPunct="1">
              <a:lnSpc>
                <a:spcPct val="114000"/>
              </a:lnSpc>
              <a:defRPr/>
            </a:pPr>
            <a:r>
              <a:rPr lang="en-US" sz="2400" smtClean="0">
                <a:solidFill>
                  <a:srgbClr val="66FF33"/>
                </a:solidFill>
              </a:rPr>
              <a:t>SOCC</a:t>
            </a:r>
            <a:endParaRPr lang="en-US" sz="24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US" sz="2600" smtClean="0"/>
              <a:t>Balance control traffic over several channels </a:t>
            </a:r>
            <a:endParaRPr lang="en-US" sz="2600" smtClean="0">
              <a:solidFill>
                <a:srgbClr val="66FF33"/>
              </a:solidFill>
            </a:endParaRPr>
          </a:p>
          <a:p>
            <a:pPr lvl="1" eaLnBrk="1" hangingPunct="1">
              <a:lnSpc>
                <a:spcPct val="114000"/>
              </a:lnSpc>
              <a:defRPr/>
            </a:pPr>
            <a:r>
              <a:rPr lang="en-US" sz="2400" smtClean="0">
                <a:solidFill>
                  <a:srgbClr val="66FF33"/>
                </a:solidFill>
              </a:rPr>
              <a:t>SYN-MAC, Sequence-based Rendezvous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705C58D-CFBE-4AA5-AE56-1F5BEF09A5E2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GB" sz="1600">
              <a:latin typeface="Arial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CD2790-065D-4629-8ED1-F4E7CAD98EEC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 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07625" cy="45720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CCC Link Indicator (CLI)</a:t>
            </a:r>
          </a:p>
          <a:p>
            <a:pPr lvl="1">
              <a:defRPr/>
            </a:pPr>
            <a:r>
              <a:rPr lang="en-US" sz="2000" smtClean="0"/>
              <a:t>Percentage of CCC links over all available links</a:t>
            </a:r>
          </a:p>
          <a:p>
            <a:pPr lvl="1">
              <a:defRPr/>
            </a:pPr>
            <a:r>
              <a:rPr lang="en-US" sz="2000" smtClean="0"/>
              <a:t>Indicate how fast CR users establish links with new neighbors and recover links with old neighbors</a:t>
            </a:r>
          </a:p>
          <a:p>
            <a:pPr lvl="1">
              <a:defRPr/>
            </a:pPr>
            <a:r>
              <a:rPr lang="en-US" sz="2000" smtClean="0"/>
              <a:t>Evaluate neighbor discovery rate and the responsiveness to PU activity</a:t>
            </a:r>
          </a:p>
          <a:p>
            <a:pPr lvl="1">
              <a:defRPr/>
            </a:pPr>
            <a:endParaRPr lang="en-US" sz="2000" smtClean="0"/>
          </a:p>
          <a:p>
            <a:pPr>
              <a:defRPr/>
            </a:pPr>
            <a:r>
              <a:rPr lang="en-US" sz="2400" smtClean="0"/>
              <a:t>CCC Coverage Indicator (CCI)</a:t>
            </a:r>
          </a:p>
          <a:p>
            <a:pPr lvl="1">
              <a:defRPr/>
            </a:pPr>
            <a:r>
              <a:rPr lang="en-US" sz="2000" smtClean="0"/>
              <a:t>Normalized standard deviation of control channel distribution over all licensed channels</a:t>
            </a:r>
          </a:p>
          <a:p>
            <a:pPr lvl="1">
              <a:defRPr/>
            </a:pPr>
            <a:r>
              <a:rPr lang="en-US" sz="2000" smtClean="0"/>
              <a:t>Indicate the footprint of CR users sharing a CCC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CCI achieves unity when all CCC links in the network are established in the same channel</a:t>
            </a:r>
          </a:p>
          <a:p>
            <a:pPr>
              <a:defRPr/>
            </a:pPr>
            <a:endParaRPr lang="en-US" sz="280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328593-2EB1-448C-AAF8-73A34CE1F2ED}" type="slidenum">
              <a:rPr lang="en-GB"/>
              <a:pPr/>
              <a:t>110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 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10207625" cy="47244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Best Channel Indicator (BCI)</a:t>
            </a:r>
          </a:p>
          <a:p>
            <a:pPr lvl="1">
              <a:defRPr/>
            </a:pPr>
            <a:r>
              <a:rPr lang="en-US" sz="2000" smtClean="0"/>
              <a:t>Percentage of CCC links to which the best quality channel observed at each CR user is allocated</a:t>
            </a:r>
          </a:p>
          <a:p>
            <a:pPr lvl="1">
              <a:defRPr/>
            </a:pPr>
            <a:r>
              <a:rPr lang="en-US" sz="2000" smtClean="0"/>
              <a:t>Indicate the quality and reliability of CCC selections</a:t>
            </a:r>
          </a:p>
          <a:p>
            <a:pPr lvl="1">
              <a:defRPr/>
            </a:pPr>
            <a:endParaRPr lang="en-US" sz="1800" smtClean="0"/>
          </a:p>
          <a:p>
            <a:pPr>
              <a:defRPr/>
            </a:pPr>
            <a:r>
              <a:rPr lang="en-US" sz="2400" smtClean="0"/>
              <a:t>Average PU Interference Level (PUI)</a:t>
            </a:r>
          </a:p>
          <a:p>
            <a:pPr lvl="1">
              <a:defRPr/>
            </a:pPr>
            <a:r>
              <a:rPr lang="en-US" sz="2000" smtClean="0"/>
              <a:t>Average accumulated interference from PUs on the CCC</a:t>
            </a:r>
          </a:p>
          <a:p>
            <a:pPr lvl="1">
              <a:defRPr/>
            </a:pPr>
            <a:r>
              <a:rPr lang="en-US" sz="2000" smtClean="0"/>
              <a:t>Indicates the average level of interference from PUs per SU during control transmission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Higher PUI implies higher possibility of PU activity in surrounding areas</a:t>
            </a:r>
          </a:p>
          <a:p>
            <a:pPr lvl="1">
              <a:defRPr/>
            </a:pPr>
            <a:r>
              <a:rPr lang="en-US" sz="2000" smtClean="0"/>
              <a:t>Evaluate the level of achievable control throughput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The higher the PUI level, the lower the control throughput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05E4C5-1886-46B9-B207-EC42DE957F8E}" type="slidenum">
              <a:rPr lang="en-GB"/>
              <a:pPr/>
              <a:t>111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ERCC 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9715500" cy="44196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400" dirty="0" smtClean="0"/>
              <a:t>Test Cases</a:t>
            </a:r>
          </a:p>
          <a:p>
            <a:pPr lvl="1">
              <a:defRPr/>
            </a:pPr>
            <a:r>
              <a:rPr lang="en-US" sz="2200" dirty="0" smtClean="0">
                <a:solidFill>
                  <a:srgbClr val="66FF33"/>
                </a:solidFill>
              </a:rPr>
              <a:t>PU ON/OFF period</a:t>
            </a:r>
          </a:p>
          <a:p>
            <a:pPr lvl="1">
              <a:defRPr/>
            </a:pPr>
            <a:r>
              <a:rPr lang="en-US" sz="2200" dirty="0" smtClean="0"/>
              <a:t>PU transmission range</a:t>
            </a:r>
          </a:p>
          <a:p>
            <a:pPr lvl="1">
              <a:defRPr/>
            </a:pPr>
            <a:r>
              <a:rPr lang="en-US" sz="2200" dirty="0" smtClean="0"/>
              <a:t>PU density as the number of PUs per channel</a:t>
            </a:r>
          </a:p>
          <a:p>
            <a:pPr lvl="1">
              <a:defRPr/>
            </a:pPr>
            <a:r>
              <a:rPr lang="en-US" sz="2200" dirty="0" smtClean="0"/>
              <a:t>SU transmission range</a:t>
            </a:r>
          </a:p>
          <a:p>
            <a:pPr lvl="1">
              <a:defRPr/>
            </a:pPr>
            <a:r>
              <a:rPr lang="en-US" sz="2200" dirty="0" smtClean="0"/>
              <a:t>Scalability or density of SU population</a:t>
            </a:r>
          </a:p>
          <a:p>
            <a:pPr lvl="1">
              <a:defRPr/>
            </a:pPr>
            <a:r>
              <a:rPr lang="en-US" sz="2200" dirty="0" smtClean="0"/>
              <a:t>Shadow fading for a range of decibel spread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400" dirty="0" smtClean="0">
                <a:ea typeface="ＭＳ Ｐゴシック" pitchFamily="34" charset="-128"/>
              </a:rPr>
              <a:t>Comparison</a:t>
            </a:r>
          </a:p>
          <a:p>
            <a:pPr lvl="1">
              <a:defRPr/>
            </a:pPr>
            <a:r>
              <a:rPr lang="en-US" sz="2200" dirty="0" smtClean="0">
                <a:ea typeface="ＭＳ Ｐゴシック" pitchFamily="34" charset="-128"/>
              </a:rPr>
              <a:t>GRP: Swarm intelligence-based CCC assignment</a:t>
            </a:r>
          </a:p>
          <a:p>
            <a:pPr lvl="1">
              <a:defRPr/>
            </a:pPr>
            <a:r>
              <a:rPr lang="en-US" sz="2200" dirty="0" smtClean="0">
                <a:ea typeface="ＭＳ Ｐゴシック" pitchFamily="34" charset="-128"/>
              </a:rPr>
              <a:t>SEQ: Sequence-based rendezvous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720C97-C14A-4D95-82E2-0AF32DA12E45}" type="slidenum">
              <a:rPr lang="en-GB"/>
              <a:pPr/>
              <a:t>112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 Test Case: PU ON/OFF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791200" cy="4114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CCC Link Indicator (CLI)</a:t>
            </a:r>
          </a:p>
          <a:p>
            <a:pPr lvl="1">
              <a:defRPr/>
            </a:pPr>
            <a:r>
              <a:rPr lang="en-US" sz="2000" smtClean="0"/>
              <a:t>ERCC: above 0.8 and close to 1 for medium and low PU activity</a:t>
            </a:r>
          </a:p>
          <a:p>
            <a:pPr lvl="1">
              <a:defRPr/>
            </a:pPr>
            <a:r>
              <a:rPr lang="en-US" sz="2000" smtClean="0"/>
              <a:t>GRP: at most 0.8</a:t>
            </a:r>
          </a:p>
          <a:p>
            <a:pPr lvl="1">
              <a:defRPr/>
            </a:pPr>
            <a:r>
              <a:rPr lang="en-US" sz="2000" smtClean="0"/>
              <a:t>SEQ: low CLI values </a:t>
            </a:r>
          </a:p>
          <a:p>
            <a:pPr lvl="1">
              <a:defRPr/>
            </a:pPr>
            <a:endParaRPr lang="en-US" sz="2000" smtClean="0"/>
          </a:p>
          <a:p>
            <a:pPr>
              <a:defRPr/>
            </a:pPr>
            <a:r>
              <a:rPr lang="en-US" sz="2400" smtClean="0"/>
              <a:t>CLI shows Strengths of ERCC</a:t>
            </a:r>
          </a:p>
          <a:p>
            <a:pPr lvl="1">
              <a:defRPr/>
            </a:pPr>
            <a:r>
              <a:rPr lang="en-US" sz="2000" smtClean="0"/>
              <a:t>Maintain network connectivity under PU activity</a:t>
            </a:r>
          </a:p>
          <a:p>
            <a:pPr lvl="1">
              <a:defRPr/>
            </a:pPr>
            <a:r>
              <a:rPr lang="en-US" sz="2000" smtClean="0"/>
              <a:t>Recover CCC efficiently upon PU’s return to CCC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A26D75-8F24-4486-BFC1-7C33A4A67A7C}" type="slidenum">
              <a:rPr lang="en-GB"/>
              <a:pPr/>
              <a:t>113</a:t>
            </a:fld>
            <a:endParaRPr lang="en-GB"/>
          </a:p>
        </p:txBody>
      </p:sp>
      <p:sp>
        <p:nvSpPr>
          <p:cNvPr id="117765" name="Rectangle 9"/>
          <p:cNvSpPr>
            <a:spLocks noChangeArrowheads="1"/>
          </p:cNvSpPr>
          <p:nvPr/>
        </p:nvSpPr>
        <p:spPr bwMode="auto">
          <a:xfrm>
            <a:off x="6629400" y="22098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pic>
        <p:nvPicPr>
          <p:cNvPr id="117766" name="Content Placeholder 4" descr="Figure_4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4729163" cy="3694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6248400" y="1676400"/>
            <a:ext cx="2667000" cy="2209800"/>
          </a:xfrm>
          <a:prstGeom prst="ellips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 Test Case: PU ON/OFF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791200" cy="45720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CCC Coverage Indicator (CCI)</a:t>
            </a:r>
          </a:p>
          <a:p>
            <a:pPr lvl="1">
              <a:defRPr/>
            </a:pPr>
            <a:r>
              <a:rPr lang="en-US" sz="2000" smtClean="0"/>
              <a:t>For high PU activity, GRP has higher CCI than ERCC</a:t>
            </a:r>
          </a:p>
          <a:p>
            <a:pPr lvl="1">
              <a:defRPr/>
            </a:pPr>
            <a:r>
              <a:rPr lang="en-US" sz="2000" smtClean="0"/>
              <a:t>For medium and low PU activity, ERCC outperforms GRP </a:t>
            </a:r>
          </a:p>
          <a:p>
            <a:pPr lvl="1">
              <a:defRPr/>
            </a:pPr>
            <a:r>
              <a:rPr lang="en-US" sz="2000" smtClean="0"/>
              <a:t>SEQ has considerably low CCI value</a:t>
            </a:r>
          </a:p>
          <a:p>
            <a:pPr lvl="1">
              <a:defRPr/>
            </a:pPr>
            <a:endParaRPr lang="en-US" sz="2000" smtClean="0"/>
          </a:p>
          <a:p>
            <a:pPr>
              <a:defRPr/>
            </a:pPr>
            <a:r>
              <a:rPr lang="en-US" sz="2200" smtClean="0"/>
              <a:t>ERCC</a:t>
            </a:r>
          </a:p>
          <a:p>
            <a:pPr lvl="1">
              <a:defRPr/>
            </a:pPr>
            <a:r>
              <a:rPr lang="en-US" sz="2000" smtClean="0"/>
              <a:t>Better balance between coverage and interference avoidance than GRP</a:t>
            </a:r>
            <a:endParaRPr lang="en-US" smtClean="0"/>
          </a:p>
          <a:p>
            <a:pPr lvl="1">
              <a:defRPr/>
            </a:pPr>
            <a:r>
              <a:rPr lang="en-US" sz="2000" smtClean="0"/>
              <a:t>Extend the coverage with the selection of higher quality CCC</a:t>
            </a:r>
          </a:p>
          <a:p>
            <a:pPr>
              <a:defRPr/>
            </a:pPr>
            <a:endParaRPr lang="en-US" sz="280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CB9ABB-FB32-4053-90C6-67EEE808F5BB}" type="slidenum">
              <a:rPr lang="en-GB"/>
              <a:pPr/>
              <a:t>114</a:t>
            </a:fld>
            <a:endParaRPr lang="en-GB"/>
          </a:p>
        </p:txBody>
      </p:sp>
      <p:pic>
        <p:nvPicPr>
          <p:cNvPr id="118789" name="Content Placeholder 4" descr="Figure_4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4729163" cy="3694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8790" name="Oval 7"/>
          <p:cNvSpPr>
            <a:spLocks noChangeArrowheads="1"/>
          </p:cNvSpPr>
          <p:nvPr/>
        </p:nvSpPr>
        <p:spPr bwMode="auto">
          <a:xfrm>
            <a:off x="8763000" y="1752600"/>
            <a:ext cx="2667000" cy="2209800"/>
          </a:xfrm>
          <a:prstGeom prst="ellips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791200" cy="4495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Best Channel Indicator (BCI)</a:t>
            </a:r>
          </a:p>
          <a:p>
            <a:pPr lvl="1">
              <a:defRPr/>
            </a:pPr>
            <a:r>
              <a:rPr lang="en-US" sz="2000" smtClean="0"/>
              <a:t>For high PU activity, ERCC and SI are comparable</a:t>
            </a:r>
          </a:p>
          <a:p>
            <a:pPr lvl="1">
              <a:defRPr/>
            </a:pPr>
            <a:r>
              <a:rPr lang="en-US" sz="2000" smtClean="0"/>
              <a:t>For medium and low PU activity, ERCC outperforms SI </a:t>
            </a:r>
          </a:p>
          <a:p>
            <a:pPr lvl="1">
              <a:defRPr/>
            </a:pPr>
            <a:r>
              <a:rPr lang="en-US" sz="2000" smtClean="0"/>
              <a:t>SEQ has considerably low BCI value</a:t>
            </a:r>
          </a:p>
          <a:p>
            <a:pPr lvl="1">
              <a:defRPr/>
            </a:pPr>
            <a:endParaRPr lang="en-US" sz="2000" smtClean="0"/>
          </a:p>
          <a:p>
            <a:pPr>
              <a:defRPr/>
            </a:pPr>
            <a:r>
              <a:rPr lang="en-US" sz="2400" smtClean="0"/>
              <a:t>ERCC</a:t>
            </a:r>
          </a:p>
          <a:p>
            <a:pPr lvl="1">
              <a:defRPr/>
            </a:pPr>
            <a:r>
              <a:rPr lang="en-US" sz="2000" smtClean="0"/>
              <a:t>Higher quality CCC selection for increasing coverage and reducing interference 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2784B2-84D4-4100-9F93-1FAFF9134102}" type="slidenum">
              <a:rPr lang="en-GB"/>
              <a:pPr/>
              <a:t>115</a:t>
            </a:fld>
            <a:endParaRPr lang="en-GB"/>
          </a:p>
        </p:txBody>
      </p:sp>
      <p:pic>
        <p:nvPicPr>
          <p:cNvPr id="119812" name="Content Placeholder 4" descr="Figure_4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4729163" cy="3694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9813" name="Oval 7"/>
          <p:cNvSpPr>
            <a:spLocks noChangeArrowheads="1"/>
          </p:cNvSpPr>
          <p:nvPr/>
        </p:nvSpPr>
        <p:spPr bwMode="auto">
          <a:xfrm>
            <a:off x="6324600" y="3657600"/>
            <a:ext cx="2667000" cy="2209800"/>
          </a:xfrm>
          <a:prstGeom prst="ellips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52600" y="304800"/>
            <a:ext cx="901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ERCC Test Case: PU ON/OFF Period</a:t>
            </a:r>
          </a:p>
        </p:txBody>
      </p:sp>
      <p:cxnSp>
        <p:nvCxnSpPr>
          <p:cNvPr id="119815" name="Straight Connector 15"/>
          <p:cNvCxnSpPr>
            <a:cxnSpLocks noChangeShapeType="1"/>
          </p:cNvCxnSpPr>
          <p:nvPr/>
        </p:nvCxnSpPr>
        <p:spPr bwMode="auto">
          <a:xfrm>
            <a:off x="8991600" y="4038600"/>
            <a:ext cx="76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791200" cy="47244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PU Interference (PUI)</a:t>
            </a:r>
          </a:p>
          <a:p>
            <a:pPr lvl="1">
              <a:defRPr/>
            </a:pPr>
            <a:r>
              <a:rPr lang="en-US" sz="2000" smtClean="0"/>
              <a:t>ERCC: Consistently low interference with PUs</a:t>
            </a:r>
          </a:p>
          <a:p>
            <a:pPr lvl="1">
              <a:defRPr/>
            </a:pPr>
            <a:r>
              <a:rPr lang="en-US" sz="2000" smtClean="0"/>
              <a:t>GRP and SEQ cause significantly higher interference</a:t>
            </a:r>
          </a:p>
          <a:p>
            <a:pPr>
              <a:defRPr/>
            </a:pPr>
            <a:endParaRPr lang="en-US" sz="1400" smtClean="0"/>
          </a:p>
          <a:p>
            <a:pPr>
              <a:defRPr/>
            </a:pPr>
            <a:r>
              <a:rPr lang="en-US" sz="2400" smtClean="0"/>
              <a:t>ERCC</a:t>
            </a:r>
          </a:p>
          <a:p>
            <a:pPr lvl="1">
              <a:defRPr/>
            </a:pPr>
            <a:r>
              <a:rPr lang="en-US" sz="2000" smtClean="0"/>
              <a:t>Less susceptible to PU’s interference</a:t>
            </a:r>
          </a:p>
          <a:p>
            <a:pPr lvl="1">
              <a:defRPr/>
            </a:pPr>
            <a:r>
              <a:rPr lang="en-US" sz="2000" smtClean="0"/>
              <a:t>Balance among robustness to PU activity (CLI), broadcast operations (CCI), CCC reliability (BCI), PU protection and control throughput (PUI) </a:t>
            </a: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B8DCFD-2F8F-4E9A-B199-E6B7031442B1}" type="slidenum">
              <a:rPr lang="en-GB"/>
              <a:pPr/>
              <a:t>116</a:t>
            </a:fld>
            <a:endParaRPr lang="en-GB"/>
          </a:p>
        </p:txBody>
      </p:sp>
      <p:pic>
        <p:nvPicPr>
          <p:cNvPr id="120836" name="Content Placeholder 4" descr="Figure_4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4729163" cy="3694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0837" name="Oval 7"/>
          <p:cNvSpPr>
            <a:spLocks noChangeArrowheads="1"/>
          </p:cNvSpPr>
          <p:nvPr/>
        </p:nvSpPr>
        <p:spPr bwMode="auto">
          <a:xfrm>
            <a:off x="8763000" y="3581400"/>
            <a:ext cx="2667000" cy="2209800"/>
          </a:xfrm>
          <a:prstGeom prst="ellips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ERCC Test Case: PU ON/OFF Period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524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ＭＳ Ｐゴシック" pitchFamily="34" charset="-128"/>
              </a:rPr>
              <a:t>CCC Research Challenges</a:t>
            </a:r>
          </a:p>
        </p:txBody>
      </p:sp>
      <p:sp>
        <p:nvSpPr>
          <p:cNvPr id="4802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752600"/>
            <a:ext cx="10287000" cy="48244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Sequence-based CCC Challenges</a:t>
            </a:r>
          </a:p>
          <a:p>
            <a:pPr lvl="1" eaLnBrk="1" hangingPunct="1">
              <a:defRPr/>
            </a:pPr>
            <a:r>
              <a:rPr lang="en-US" sz="2400" smtClean="0"/>
              <a:t>Hopping Sequence design for PU activity and CCC coverage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Existing schemes react to PU activity after sequences are constructed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Existing designs seldom consider control broadcast in hopping sequences</a:t>
            </a:r>
          </a:p>
          <a:p>
            <a:pPr lvl="2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2600" smtClean="0"/>
              <a:t>Group-based CCC Challenges</a:t>
            </a:r>
          </a:p>
          <a:p>
            <a:pPr lvl="1" eaLnBrk="1" hangingPunct="1">
              <a:defRPr/>
            </a:pPr>
            <a:r>
              <a:rPr lang="en-US" sz="2400" smtClean="0"/>
              <a:t>Effective intergroup communications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Without reliable inter-group communications, CR network may be partitioned into isolated groups</a:t>
            </a:r>
          </a:p>
          <a:p>
            <a:pPr lvl="1" eaLnBrk="1" hangingPunct="1">
              <a:defRPr/>
            </a:pPr>
            <a:r>
              <a:rPr lang="en-US" sz="2400" smtClean="0"/>
              <a:t>Efficiency of regrouping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Regrouping efficiency are crucial to the responsiveness to PU activity</a:t>
            </a:r>
          </a:p>
          <a:p>
            <a:pPr eaLnBrk="1" hangingPunct="1">
              <a:defRPr/>
            </a:pPr>
            <a:endParaRPr lang="en-US" sz="2600" smtClean="0"/>
          </a:p>
          <a:p>
            <a:pPr lvl="1" eaLnBrk="1" hangingPunct="1">
              <a:defRPr/>
            </a:pPr>
            <a:endParaRPr lang="en-US" sz="2400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F73C769-4769-470D-B003-6D98483DDDA3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kumimoji="0" lang="en-GB" sz="1600">
              <a:latin typeface="Arial" charset="0"/>
            </a:endParaRPr>
          </a:p>
        </p:txBody>
      </p:sp>
      <p:sp>
        <p:nvSpPr>
          <p:cNvPr id="12186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B133A2-7521-4E40-8B9E-C43C86A41250}" type="slidenum">
              <a:rPr lang="en-GB"/>
              <a:pPr/>
              <a:t>117</a:t>
            </a:fld>
            <a:endParaRPr lang="en-GB"/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1676400" y="1016000"/>
            <a:ext cx="95250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175" indent="-3175">
              <a:buFont typeface="Monotype Sorts" charset="2"/>
              <a:buNone/>
            </a:pPr>
            <a:r>
              <a:rPr kumimoji="0" lang="en-US" sz="1800">
                <a:solidFill>
                  <a:srgbClr val="66FF33"/>
                </a:solidFill>
              </a:rPr>
              <a:t>B. F. Lo, </a:t>
            </a:r>
            <a:r>
              <a:rPr kumimoji="0" lang="en-US" sz="1800">
                <a:solidFill>
                  <a:srgbClr val="FFFFFF"/>
                </a:solidFill>
              </a:rPr>
              <a:t>“</a:t>
            </a:r>
            <a:r>
              <a:rPr lang="en-US" sz="1800">
                <a:solidFill>
                  <a:srgbClr val="FFFFFF"/>
                </a:solidFill>
              </a:rPr>
              <a:t>A survey of common control channel design in cognitive radio networks,</a:t>
            </a:r>
            <a:r>
              <a:rPr kumimoji="0" lang="en-US" sz="1800">
                <a:solidFill>
                  <a:srgbClr val="FFFFFF"/>
                </a:solidFill>
              </a:rPr>
              <a:t>” </a:t>
            </a:r>
            <a:r>
              <a:rPr kumimoji="0" lang="en-US" sz="1800">
                <a:solidFill>
                  <a:srgbClr val="66FF33"/>
                </a:solidFill>
              </a:rPr>
              <a:t>Physical Communication (Elsevier) Journal,</a:t>
            </a:r>
            <a:r>
              <a:rPr kumimoji="0" lang="en-US" sz="1800">
                <a:solidFill>
                  <a:srgbClr val="FFFFFF"/>
                </a:solidFill>
              </a:rPr>
              <a:t> vol. 4, no. 1, March 2011.</a:t>
            </a:r>
            <a:endParaRPr kumimoji="0" lang="en-US" altLang="ko-KR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524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ＭＳ Ｐゴシック" pitchFamily="34" charset="-128"/>
              </a:rPr>
              <a:t>CCC Research Challenges</a:t>
            </a:r>
          </a:p>
        </p:txBody>
      </p:sp>
      <p:sp>
        <p:nvSpPr>
          <p:cNvPr id="4802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752600"/>
            <a:ext cx="10287000" cy="4824413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UWB CCC Challenge</a:t>
            </a:r>
          </a:p>
          <a:p>
            <a:pPr lvl="1" eaLnBrk="1" hangingPunct="1">
              <a:defRPr/>
            </a:pPr>
            <a:r>
              <a:rPr lang="en-US" sz="2400" smtClean="0"/>
              <a:t>Spreading code design for range-rate tradeoff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Spreading code can be utilized to group CR users for cooperation and balance the tradeoff between range and data rate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Required control message rate may be compromised by the spreading sequences for enlarging transmission range</a:t>
            </a:r>
          </a:p>
          <a:p>
            <a:pPr lvl="1"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800" smtClean="0"/>
              <a:t>Control Channel Security Challenge</a:t>
            </a:r>
          </a:p>
          <a:p>
            <a:pPr lvl="1" eaLnBrk="1" hangingPunct="1">
              <a:defRPr/>
            </a:pPr>
            <a:r>
              <a:rPr lang="en-US" sz="2600" smtClean="0"/>
              <a:t>Impact of Jamming on PU Activity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PUs are also under attack when CR users are attacked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CCC challenges when PU activity changes due to jamming  </a:t>
            </a:r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B9825B7-79FD-4612-915F-7E3441BBFE5F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kumimoji="0" lang="en-GB" sz="1600">
              <a:latin typeface="Arial" charset="0"/>
            </a:endParaRPr>
          </a:p>
        </p:txBody>
      </p:sp>
      <p:sp>
        <p:nvSpPr>
          <p:cNvPr id="12288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834C37-04A1-4F62-B360-FFC69ABED50F}" type="slidenum">
              <a:rPr lang="en-GB"/>
              <a:pPr/>
              <a:t>118</a:t>
            </a:fld>
            <a:endParaRPr lang="en-GB"/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1676400" y="1016000"/>
            <a:ext cx="95250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175" indent="-3175">
              <a:buFont typeface="Monotype Sorts" charset="2"/>
              <a:buNone/>
            </a:pPr>
            <a:r>
              <a:rPr kumimoji="0" lang="en-US" sz="1800">
                <a:solidFill>
                  <a:srgbClr val="66FF33"/>
                </a:solidFill>
              </a:rPr>
              <a:t>B. F. Lo, </a:t>
            </a:r>
            <a:r>
              <a:rPr kumimoji="0" lang="en-US" sz="1800">
                <a:solidFill>
                  <a:srgbClr val="FFFFFF"/>
                </a:solidFill>
              </a:rPr>
              <a:t>“</a:t>
            </a:r>
            <a:r>
              <a:rPr lang="en-US" sz="1800">
                <a:solidFill>
                  <a:srgbClr val="FFFFFF"/>
                </a:solidFill>
              </a:rPr>
              <a:t>A survey of common control channel design in cognitive radio networks,</a:t>
            </a:r>
            <a:r>
              <a:rPr kumimoji="0" lang="en-US" sz="1800">
                <a:solidFill>
                  <a:srgbClr val="FFFFFF"/>
                </a:solidFill>
              </a:rPr>
              <a:t>” </a:t>
            </a:r>
            <a:r>
              <a:rPr kumimoji="0" lang="en-US" sz="1800">
                <a:solidFill>
                  <a:srgbClr val="66FF33"/>
                </a:solidFill>
              </a:rPr>
              <a:t>Physical Communication (Elsevier) Journal,</a:t>
            </a:r>
            <a:r>
              <a:rPr kumimoji="0" lang="en-US" sz="1800">
                <a:solidFill>
                  <a:srgbClr val="FFFFFF"/>
                </a:solidFill>
              </a:rPr>
              <a:t> vol. 4, no. 1, March 2011.</a:t>
            </a:r>
            <a:endParaRPr kumimoji="0" lang="en-US" altLang="ko-KR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905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CCC Problem: </a:t>
            </a:r>
            <a:r>
              <a:rPr lang="en-US" dirty="0" smtClean="0">
                <a:ea typeface="+mj-ea"/>
                <a:cs typeface="+mj-cs"/>
              </a:rPr>
              <a:t>Robustness to PU Activity</a:t>
            </a:r>
          </a:p>
        </p:txBody>
      </p:sp>
      <p:sp>
        <p:nvSpPr>
          <p:cNvPr id="4802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757488"/>
            <a:ext cx="10287000" cy="4100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Problem Definition</a:t>
            </a:r>
            <a:endParaRPr lang="en-US" sz="2800" smtClean="0">
              <a:solidFill>
                <a:srgbClr val="FF9900"/>
              </a:solidFill>
            </a:endParaRPr>
          </a:p>
          <a:p>
            <a:pPr lvl="1" eaLnBrk="1" hangingPunct="1">
              <a:defRPr/>
            </a:pPr>
            <a:r>
              <a:rPr lang="en-US" sz="2800" smtClean="0"/>
              <a:t>CR users cannot be guaranteed a new CCC when they must immediately vacate CCC upon a PU arrives !</a:t>
            </a:r>
          </a:p>
          <a:p>
            <a:pPr lvl="2" eaLnBrk="1" hangingPunct="1">
              <a:defRPr/>
            </a:pPr>
            <a:r>
              <a:rPr lang="en-US" sz="2200" smtClean="0">
                <a:solidFill>
                  <a:srgbClr val="66FF33"/>
                </a:solidFill>
              </a:rPr>
              <a:t>CCC may not be available all the time due to PU activity</a:t>
            </a:r>
          </a:p>
          <a:p>
            <a:pPr lvl="1" eaLnBrk="1" hangingPunct="1">
              <a:buFontTx/>
              <a:buNone/>
              <a:defRPr/>
            </a:pPr>
            <a:endParaRPr lang="en-US" sz="2800" smtClean="0"/>
          </a:p>
          <a:p>
            <a:pPr lvl="1" eaLnBrk="1" hangingPunct="1">
              <a:buFontTx/>
              <a:buNone/>
              <a:defRPr/>
            </a:pPr>
            <a:endParaRPr lang="en-US" sz="2800" smtClean="0"/>
          </a:p>
          <a:p>
            <a:pPr lvl="2" eaLnBrk="1" hangingPunct="1">
              <a:buFont typeface="Wingdings" charset="2"/>
              <a:buNone/>
              <a:defRPr/>
            </a:pP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414EE07-25D7-472B-91AC-30F6C1370F3B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GB" sz="1600">
              <a:latin typeface="Arial" charset="0"/>
            </a:endParaRPr>
          </a:p>
        </p:txBody>
      </p:sp>
      <p:sp>
        <p:nvSpPr>
          <p:cNvPr id="19461" name="Text Box 85"/>
          <p:cNvSpPr txBox="1">
            <a:spLocks noChangeArrowheads="1"/>
          </p:cNvSpPr>
          <p:nvPr/>
        </p:nvSpPr>
        <p:spPr bwMode="auto">
          <a:xfrm>
            <a:off x="2133600" y="990600"/>
            <a:ext cx="9753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00050" indent="-400050">
              <a:buFont typeface="Monotype Sorts" charset="2"/>
              <a:buNone/>
              <a:tabLst>
                <a:tab pos="0" algn="l"/>
              </a:tabLst>
            </a:pPr>
            <a:r>
              <a:rPr kumimoji="0" lang="en-US" sz="1800">
                <a:solidFill>
                  <a:srgbClr val="66FF33"/>
                </a:solidFill>
              </a:rPr>
              <a:t>I. F. Akyildiz, W.-Y. Lee, and K. R. Chowdhury,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</a:p>
          <a:p>
            <a:pPr marL="400050" indent="-400050">
              <a:buFont typeface="Monotype Sorts" charset="2"/>
              <a:buNone/>
              <a:tabLst>
                <a:tab pos="0" algn="l"/>
              </a:tabLst>
            </a:pPr>
            <a:r>
              <a:rPr kumimoji="0" lang="en-US" sz="1800">
                <a:solidFill>
                  <a:srgbClr val="FFFFFF"/>
                </a:solidFill>
              </a:rPr>
              <a:t>“CRAHN: Cognitive Radio Ad Hoc Networks,”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</a:p>
          <a:p>
            <a:pPr marL="400050" indent="-400050">
              <a:buFont typeface="Monotype Sorts" charset="2"/>
              <a:buNone/>
              <a:tabLst>
                <a:tab pos="0" algn="l"/>
              </a:tabLst>
            </a:pPr>
            <a:r>
              <a:rPr kumimoji="0" lang="en-US" sz="1800">
                <a:solidFill>
                  <a:srgbClr val="66FF33"/>
                </a:solidFill>
              </a:rPr>
              <a:t>Ad Hoc Networks (Elsevier) Journal,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  <a:r>
              <a:rPr kumimoji="0" lang="en-US" sz="1800">
                <a:solidFill>
                  <a:srgbClr val="FFFFFF"/>
                </a:solidFill>
              </a:rPr>
              <a:t>2009</a:t>
            </a:r>
            <a:endParaRPr kumimoji="0" lang="en-US" altLang="ko-KR" sz="1800">
              <a:solidFill>
                <a:srgbClr val="FFFFFF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494E98-CD1F-4ACD-960F-48CA2F28AC98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905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Possible Solutions: Robustness to PU Activity</a:t>
            </a:r>
          </a:p>
        </p:txBody>
      </p:sp>
      <p:sp>
        <p:nvSpPr>
          <p:cNvPr id="4802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057400"/>
            <a:ext cx="11353800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Dynamic CCC allocation</a:t>
            </a:r>
          </a:p>
          <a:p>
            <a:pPr lvl="1" eaLnBrk="1" hangingPunct="1">
              <a:defRPr/>
            </a:pPr>
            <a:r>
              <a:rPr lang="en-US" sz="2000" smtClean="0"/>
              <a:t>Dynamic CCC allocation based on spectrum opportunity and PU activity 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66FF33"/>
                </a:solidFill>
              </a:rPr>
              <a:t>C-MAC, SI-based CCC, ERCC</a:t>
            </a:r>
          </a:p>
          <a:p>
            <a:pPr lvl="2" eaLnBrk="1" hangingPunct="1">
              <a:defRPr/>
            </a:pPr>
            <a:endParaRPr lang="en-US" smtClean="0">
              <a:solidFill>
                <a:srgbClr val="66FF33"/>
              </a:solidFill>
            </a:endParaRPr>
          </a:p>
          <a:p>
            <a:pPr eaLnBrk="1" hangingPunct="1">
              <a:defRPr/>
            </a:pPr>
            <a:r>
              <a:rPr lang="en-US" sz="2800" smtClean="0"/>
              <a:t>Efficient CCC Recovery</a:t>
            </a:r>
          </a:p>
          <a:p>
            <a:pPr lvl="1" eaLnBrk="1" hangingPunct="1">
              <a:defRPr/>
            </a:pPr>
            <a:r>
              <a:rPr lang="en-US" sz="2400" smtClean="0"/>
              <a:t>Recover CCC efficiently and maintain CR network topology 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66FF33"/>
                </a:solidFill>
              </a:rPr>
              <a:t>ERCC</a:t>
            </a:r>
          </a:p>
          <a:p>
            <a:pPr lvl="1" eaLnBrk="1" hangingPunct="1">
              <a:buFontTx/>
              <a:buNone/>
              <a:defRPr/>
            </a:pPr>
            <a:endParaRPr lang="en-US" sz="2800" smtClean="0">
              <a:solidFill>
                <a:srgbClr val="66FF33"/>
              </a:solidFill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3DB9B09-7DDD-4E6E-88F0-B0863F85E310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GB" sz="1600">
              <a:latin typeface="Arial" charset="0"/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C68274-CBE6-4A62-82DF-D14F306E0F21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CCC Problem: CCC Coverage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4802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590800"/>
            <a:ext cx="10744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ＭＳ Ｐゴシック" pitchFamily="34" charset="-128"/>
              </a:rPr>
              <a:t>Problem Definition</a:t>
            </a:r>
          </a:p>
          <a:p>
            <a:pPr lvl="1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Dynamic PU activity and connectivity make a fixed CCC for all CR users infeasible</a:t>
            </a:r>
          </a:p>
          <a:p>
            <a:pPr lvl="2"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66FF33"/>
                </a:solidFill>
                <a:ea typeface="ＭＳ Ｐゴシック" pitchFamily="34" charset="-128"/>
              </a:rPr>
              <a:t>In-band CCC coverage usually limited to a local area</a:t>
            </a:r>
          </a:p>
          <a:p>
            <a:pPr lvl="2"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66FF33"/>
                </a:solidFill>
                <a:ea typeface="ＭＳ Ｐゴシック" pitchFamily="34" charset="-128"/>
              </a:rPr>
              <a:t> High communication overhead for large number of CCCs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858AF8E-AD9B-4310-B849-57CB173D455E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GB" sz="1600">
              <a:latin typeface="Arial" charset="0"/>
            </a:endParaRPr>
          </a:p>
        </p:txBody>
      </p:sp>
      <p:sp>
        <p:nvSpPr>
          <p:cNvPr id="21509" name="Text Box 85"/>
          <p:cNvSpPr txBox="1">
            <a:spLocks noChangeArrowheads="1"/>
          </p:cNvSpPr>
          <p:nvPr/>
        </p:nvSpPr>
        <p:spPr bwMode="auto">
          <a:xfrm>
            <a:off x="1981200" y="838200"/>
            <a:ext cx="9753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00050" indent="-400050">
              <a:buFont typeface="Monotype Sorts" charset="2"/>
              <a:buNone/>
              <a:tabLst>
                <a:tab pos="0" algn="l"/>
              </a:tabLst>
            </a:pPr>
            <a:r>
              <a:rPr kumimoji="0" lang="en-US" sz="1800">
                <a:solidFill>
                  <a:srgbClr val="66FF33"/>
                </a:solidFill>
              </a:rPr>
              <a:t>I. F. Akyildiz, W.-Y. Lee, and K. R. Chowdhury,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</a:p>
          <a:p>
            <a:pPr marL="400050" indent="-400050">
              <a:buFont typeface="Monotype Sorts" charset="2"/>
              <a:buNone/>
              <a:tabLst>
                <a:tab pos="0" algn="l"/>
              </a:tabLst>
            </a:pPr>
            <a:r>
              <a:rPr kumimoji="0" lang="en-US" sz="1800">
                <a:solidFill>
                  <a:srgbClr val="FFFFFF"/>
                </a:solidFill>
              </a:rPr>
              <a:t>“CRAHN: Cognitive Radio Ad Hoc Networks,”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</a:p>
          <a:p>
            <a:pPr marL="400050" indent="-400050">
              <a:buFont typeface="Monotype Sorts" charset="2"/>
              <a:buNone/>
              <a:tabLst>
                <a:tab pos="0" algn="l"/>
              </a:tabLst>
            </a:pPr>
            <a:r>
              <a:rPr kumimoji="0" lang="en-US" sz="1800">
                <a:solidFill>
                  <a:srgbClr val="66FF33"/>
                </a:solidFill>
              </a:rPr>
              <a:t>Ad Hoc Networks (Elsevier) Journal,</a:t>
            </a:r>
            <a:r>
              <a:rPr kumimoji="0" lang="en-US" sz="1800">
                <a:solidFill>
                  <a:srgbClr val="000099"/>
                </a:solidFill>
              </a:rPr>
              <a:t> </a:t>
            </a:r>
            <a:r>
              <a:rPr kumimoji="0" lang="en-US" sz="1800">
                <a:solidFill>
                  <a:srgbClr val="FFFFFF"/>
                </a:solidFill>
              </a:rPr>
              <a:t>2009</a:t>
            </a:r>
            <a:endParaRPr kumimoji="0" lang="en-US" altLang="ko-KR" sz="1800">
              <a:solidFill>
                <a:srgbClr val="FFFFFF"/>
              </a:solidFill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78AC99-F79A-47C8-AA3B-210A96BCF927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ＭＳ Ｐゴシック" pitchFamily="34" charset="-128"/>
              </a:rPr>
              <a:t>Possible Solutions: CCC Coverage</a:t>
            </a:r>
          </a:p>
        </p:txBody>
      </p:sp>
      <p:sp>
        <p:nvSpPr>
          <p:cNvPr id="4802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81200"/>
            <a:ext cx="10591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Clustering</a:t>
            </a:r>
          </a:p>
          <a:p>
            <a:pPr lvl="1" eaLnBrk="1" hangingPunct="1">
              <a:defRPr/>
            </a:pPr>
            <a:r>
              <a:rPr lang="en-US" sz="2400" smtClean="0"/>
              <a:t>Use clustering structure with topology management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66FF33"/>
                </a:solidFill>
              </a:rPr>
              <a:t>SOCC</a:t>
            </a:r>
          </a:p>
          <a:p>
            <a:pPr lvl="1" eaLnBrk="1" hangingPunct="1">
              <a:buFontTx/>
              <a:buNone/>
              <a:defRPr/>
            </a:pPr>
            <a:endParaRPr lang="en-US" sz="2000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r>
              <a:rPr lang="en-US" sz="2800" smtClean="0"/>
              <a:t>Neighbor Coordination</a:t>
            </a:r>
          </a:p>
          <a:p>
            <a:pPr lvl="1" eaLnBrk="1" hangingPunct="1">
              <a:defRPr/>
            </a:pPr>
            <a:r>
              <a:rPr lang="en-US" sz="2400" smtClean="0"/>
              <a:t>Combine neighbor’s information locally for CCC allocation 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66FF33"/>
                </a:solidFill>
              </a:rPr>
              <a:t>SI–based CCC, ERCC</a:t>
            </a: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46A671C-8796-4863-A25C-C43BE417623C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GB" sz="1600">
              <a:latin typeface="Arial" charset="0"/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3300E6-CEC4-4A57-971A-1AADB9FBF2E3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1905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CCC Problem: Jamming Attack</a:t>
            </a:r>
            <a:endParaRPr lang="en-US" sz="3600" smtClean="0">
              <a:solidFill>
                <a:srgbClr val="FF9900"/>
              </a:solidFill>
            </a:endParaRPr>
          </a:p>
        </p:txBody>
      </p:sp>
      <p:sp>
        <p:nvSpPr>
          <p:cNvPr id="5094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895600"/>
            <a:ext cx="1188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 </a:t>
            </a:r>
            <a:r>
              <a:rPr lang="en-US" smtClean="0"/>
              <a:t>Problem Definition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Control traffic on CCC maliciously interfered or blocked by adversaries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8F0D3C6-6401-4E98-86B7-4B042D21460A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GB" sz="1600">
              <a:latin typeface="Arial" charset="0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676400" y="838200"/>
            <a:ext cx="9753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altLang="ko-KR" sz="1800">
                <a:solidFill>
                  <a:srgbClr val="66FF33"/>
                </a:solidFill>
              </a:rPr>
              <a:t>L. Ma, C.-C. Shen, and B. Ryu,</a:t>
            </a:r>
            <a:r>
              <a:rPr lang="en-US" altLang="ko-KR" sz="1800">
                <a:solidFill>
                  <a:srgbClr val="FFCC00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altLang="zh-TW" sz="1800">
                <a:solidFill>
                  <a:srgbClr val="FFFFFF"/>
                </a:solidFill>
              </a:rPr>
              <a:t>“Single-Radio Adaptive Channel Algorithm for Spectrum Agile Wireless Ad Hoc Networks,” </a:t>
            </a:r>
          </a:p>
          <a:p>
            <a:pPr>
              <a:lnSpc>
                <a:spcPct val="95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altLang="zh-TW" sz="1800">
                <a:solidFill>
                  <a:srgbClr val="66FF33"/>
                </a:solidFill>
              </a:rPr>
              <a:t>IEEE DySPAN 2007,</a:t>
            </a:r>
            <a:r>
              <a:rPr lang="en-US" altLang="zh-TW" sz="1800">
                <a:solidFill>
                  <a:srgbClr val="FFFFFF"/>
                </a:solidFill>
              </a:rPr>
              <a:t> Apr. 2007</a:t>
            </a:r>
            <a:endParaRPr lang="en-US" altLang="ko-KR" sz="1800">
              <a:solidFill>
                <a:srgbClr val="FFFFFF"/>
              </a:solidFill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FBF282-CF19-4BF0-A76A-6A16587D3B42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1905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Possible Solutions: Jamming Attack</a:t>
            </a:r>
            <a:endParaRPr lang="en-US" sz="3600" smtClean="0">
              <a:solidFill>
                <a:srgbClr val="FF9900"/>
              </a:solidFill>
            </a:endParaRPr>
          </a:p>
        </p:txBody>
      </p:sp>
      <p:sp>
        <p:nvSpPr>
          <p:cNvPr id="50944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828800"/>
            <a:ext cx="10515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Possible Solutions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Anti-jamming by dynamic CCC allocation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Use different in-band CCCs for outgoing and incoming control traffic in response to jamming </a:t>
            </a:r>
            <a:r>
              <a:rPr lang="en-US" sz="2000" smtClean="0"/>
              <a:t>(SRAC: cross channel communication)</a:t>
            </a:r>
            <a:r>
              <a:rPr lang="en-US" sz="2000" smtClean="0">
                <a:solidFill>
                  <a:srgbClr val="66FF33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Distribute controls over several channels to avoid single point of failure </a:t>
            </a:r>
            <a:r>
              <a:rPr lang="en-US" sz="2000" smtClean="0"/>
              <a:t>(Sequence-based rendezvous, quorum-based CCC: frequency hopping)</a:t>
            </a:r>
            <a:endParaRPr lang="en-US" sz="2000" smtClean="0">
              <a:solidFill>
                <a:srgbClr val="66FF33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2000" smtClean="0">
              <a:solidFill>
                <a:srgbClr val="66FF33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Anti-jamming by CCC key distribution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Control messages are repeatedly transmitted on multiple CCCs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Any compromised nodes having only partial keys in the key space will not be able to jam all the CCCs</a:t>
            </a:r>
            <a:endParaRPr lang="en-US" sz="6600" smtClean="0">
              <a:solidFill>
                <a:srgbClr val="66FF33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Jamming-resilient key assignment can be polynomial-based or randomly distributed</a:t>
            </a:r>
            <a:endParaRPr lang="en-US" sz="7200" smtClean="0">
              <a:solidFill>
                <a:srgbClr val="66FF33"/>
              </a:solidFill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4CF06CB-DB54-4117-A6F3-D7FDBFE5EBC2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GB" sz="1600">
              <a:latin typeface="Arial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E7EF17-01D9-4D12-BA19-BD0E3A117C8C}" type="slidenum">
              <a:rPr lang="en-GB"/>
              <a:pPr/>
              <a:t>17</a:t>
            </a:fld>
            <a:endParaRPr lang="en-GB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676400" y="1016000"/>
            <a:ext cx="975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175" indent="-3175">
              <a:buFont typeface="Monotype Sorts" charset="2"/>
              <a:buNone/>
            </a:pPr>
            <a:r>
              <a:rPr kumimoji="0" lang="en-US" sz="1800">
                <a:solidFill>
                  <a:srgbClr val="66FF33"/>
                </a:solidFill>
              </a:rPr>
              <a:t>B. F. Lo, </a:t>
            </a:r>
            <a:r>
              <a:rPr kumimoji="0" lang="en-US" sz="1800">
                <a:solidFill>
                  <a:srgbClr val="FFFFFF"/>
                </a:solidFill>
              </a:rPr>
              <a:t>“</a:t>
            </a:r>
            <a:r>
              <a:rPr lang="en-US" sz="1800">
                <a:solidFill>
                  <a:srgbClr val="FFFFFF"/>
                </a:solidFill>
              </a:rPr>
              <a:t>A survey of common control channel design in cognitive radio networks,</a:t>
            </a:r>
            <a:r>
              <a:rPr kumimoji="0" lang="en-US" sz="1800">
                <a:solidFill>
                  <a:srgbClr val="FFFFFF"/>
                </a:solidFill>
              </a:rPr>
              <a:t>” </a:t>
            </a:r>
            <a:r>
              <a:rPr kumimoji="0" lang="en-US" sz="1800">
                <a:solidFill>
                  <a:srgbClr val="66FF33"/>
                </a:solidFill>
              </a:rPr>
              <a:t>Physical Communication (Elsevier) Journal,</a:t>
            </a:r>
            <a:r>
              <a:rPr kumimoji="0" lang="en-US" sz="1800">
                <a:solidFill>
                  <a:srgbClr val="FFFFFF"/>
                </a:solidFill>
              </a:rPr>
              <a:t> vol. 4, no. 1, March 2011.</a:t>
            </a:r>
            <a:endParaRPr kumimoji="0" lang="en-US" altLang="ko-KR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9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28825" y="2032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ＭＳ Ｐゴシック" pitchFamily="34" charset="-128"/>
              </a:rPr>
              <a:t>Overview of Solutions for CCC Problems</a:t>
            </a:r>
          </a:p>
        </p:txBody>
      </p:sp>
      <p:graphicFrame>
        <p:nvGraphicFramePr>
          <p:cNvPr id="5077162" name="Group 170"/>
          <p:cNvGraphicFramePr>
            <a:graphicFrameLocks noGrp="1"/>
          </p:cNvGraphicFramePr>
          <p:nvPr>
            <p:ph idx="4294967295"/>
          </p:nvPr>
        </p:nvGraphicFramePr>
        <p:xfrm>
          <a:off x="1412875" y="1752600"/>
          <a:ext cx="8686800" cy="3995739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  <a:gridCol w="2244725"/>
                <a:gridCol w="2098675"/>
              </a:tblGrid>
              <a:tr h="7223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Solutions for CCC Problems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Control Channel Saturation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Comic Sans MS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Robustness to PU Activity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CCC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CCC Security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(Jamming)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1738">
                <a:tc>
                  <a:txBody>
                    <a:bodyPr/>
                    <a:lstStyle/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SYN-MAC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SRAC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Sequence-based Rendezvous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OFDM-based CCC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굴림" charset="-127"/>
                        </a:rPr>
                        <a:t>ERCC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UWB CCC</a:t>
                      </a: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  <a:ea typeface="굴림" charset="-127"/>
                      </a:endParaRP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C-MAC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SOCC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굴림" charset="-127"/>
                        </a:rPr>
                        <a:t>Swarm Intelligence-based CCC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굴림" charset="-127"/>
                        </a:rPr>
                        <a:t>ERCC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굴림" charset="-127"/>
                        </a:rPr>
                        <a:t>SRAC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굴림" charset="-127"/>
                        </a:rPr>
                        <a:t>Quorum-based CCC</a:t>
                      </a:r>
                    </a:p>
                    <a:p>
                      <a:pPr marL="119063" marR="0" lvl="0" indent="-119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  <a:ea typeface="굴림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2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DB746B5-49AE-41AA-8F1E-0F30E5850100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GB" sz="1600">
              <a:latin typeface="Arial" charset="0"/>
            </a:endParaRPr>
          </a:p>
        </p:txBody>
      </p:sp>
      <p:sp>
        <p:nvSpPr>
          <p:cNvPr id="2562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6D4C2E-7923-4577-9264-ED91E3CFE2A4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CCC Solutions in CR MAC Protocols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7575" y="1828800"/>
            <a:ext cx="10131425" cy="4572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CCC is an inseparable part of every CR MAC protocol</a:t>
            </a:r>
          </a:p>
          <a:p>
            <a:pPr lvl="1">
              <a:defRPr/>
            </a:pPr>
            <a:r>
              <a:rPr lang="en-US" sz="2800" smtClean="0"/>
              <a:t>Dedicated CCC approach</a:t>
            </a:r>
          </a:p>
          <a:p>
            <a:pPr lvl="2">
              <a:defRPr/>
            </a:pPr>
            <a:r>
              <a:rPr lang="en-US" smtClean="0">
                <a:solidFill>
                  <a:srgbClr val="66FF33"/>
                </a:solidFill>
              </a:rPr>
              <a:t>Not affected by PU activity (generally assumed)</a:t>
            </a:r>
          </a:p>
          <a:p>
            <a:pPr lvl="2">
              <a:defRPr/>
            </a:pPr>
            <a:endParaRPr lang="en-US" sz="1400" smtClean="0">
              <a:solidFill>
                <a:srgbClr val="66FF33"/>
              </a:solidFill>
            </a:endParaRPr>
          </a:p>
          <a:p>
            <a:pPr lvl="1">
              <a:defRPr/>
            </a:pPr>
            <a:r>
              <a:rPr lang="en-US" sz="2800" smtClean="0"/>
              <a:t>In-band CCC approach</a:t>
            </a:r>
          </a:p>
          <a:p>
            <a:pPr lvl="2">
              <a:defRPr/>
            </a:pPr>
            <a:r>
              <a:rPr lang="en-US" smtClean="0">
                <a:solidFill>
                  <a:srgbClr val="66FF33"/>
                </a:solidFill>
              </a:rPr>
              <a:t>CCC subject to PU activity anytime</a:t>
            </a:r>
          </a:p>
          <a:p>
            <a:pPr lvl="2">
              <a:defRPr/>
            </a:pPr>
            <a:r>
              <a:rPr lang="en-US" smtClean="0">
                <a:solidFill>
                  <a:srgbClr val="66FF33"/>
                </a:solidFill>
              </a:rPr>
              <a:t>In spotlight</a:t>
            </a:r>
          </a:p>
          <a:p>
            <a:pPr lvl="3">
              <a:defRPr/>
            </a:pPr>
            <a:r>
              <a:rPr lang="en-US" altLang="ko-KR" sz="2400" b="1" smtClean="0">
                <a:solidFill>
                  <a:srgbClr val="FFFF00"/>
                </a:solidFill>
                <a:latin typeface="Comic Sans MS" charset="0"/>
                <a:ea typeface="굴림" charset="-127"/>
              </a:rPr>
              <a:t>Synchronized MAC (</a:t>
            </a:r>
            <a:r>
              <a:rPr lang="en-US" sz="2400" b="1" smtClean="0">
                <a:solidFill>
                  <a:srgbClr val="FFFF00"/>
                </a:solidFill>
                <a:latin typeface="Comic Sans MS" charset="0"/>
              </a:rPr>
              <a:t>SYN-MAC)</a:t>
            </a:r>
          </a:p>
          <a:p>
            <a:pPr lvl="3">
              <a:defRPr/>
            </a:pPr>
            <a:r>
              <a:rPr lang="en-US" altLang="ko-KR" sz="2400" b="1" smtClean="0">
                <a:solidFill>
                  <a:srgbClr val="FFFF00"/>
                </a:solidFill>
                <a:latin typeface="Comic Sans MS" charset="0"/>
                <a:ea typeface="굴림" charset="-127"/>
              </a:rPr>
              <a:t>Single-Radio Adaptive Channel (</a:t>
            </a:r>
            <a:r>
              <a:rPr lang="en-US" sz="2400" b="1" smtClean="0">
                <a:solidFill>
                  <a:srgbClr val="FFFF00"/>
                </a:solidFill>
                <a:latin typeface="Comic Sans MS" charset="0"/>
              </a:rPr>
              <a:t>SRAC) MAC</a:t>
            </a:r>
          </a:p>
          <a:p>
            <a:pPr lvl="3">
              <a:defRPr/>
            </a:pPr>
            <a:r>
              <a:rPr lang="en-US" sz="2400" b="1" smtClean="0">
                <a:solidFill>
                  <a:srgbClr val="FFFF00"/>
                </a:solidFill>
                <a:latin typeface="Comic Sans MS" charset="0"/>
              </a:rPr>
              <a:t>C-MAC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B9FCBD-61D0-4B7C-B77B-33E818465F69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10058400" cy="4953000"/>
          </a:xfrm>
        </p:spPr>
        <p:txBody>
          <a:bodyPr/>
          <a:lstStyle/>
          <a:p>
            <a:pPr>
              <a:defRPr/>
            </a:pPr>
            <a:r>
              <a:rPr lang="en-US" sz="2600" smtClean="0"/>
              <a:t>Introduction to Common Control Channel (CCC)</a:t>
            </a:r>
          </a:p>
          <a:p>
            <a:pPr lvl="1">
              <a:defRPr/>
            </a:pPr>
            <a:r>
              <a:rPr lang="en-US" sz="2400" smtClean="0"/>
              <a:t>CCC Classification</a:t>
            </a:r>
          </a:p>
          <a:p>
            <a:pPr>
              <a:defRPr/>
            </a:pPr>
            <a:r>
              <a:rPr lang="en-US" sz="2600" smtClean="0"/>
              <a:t>CCC Design Challenges</a:t>
            </a:r>
          </a:p>
          <a:p>
            <a:pPr>
              <a:defRPr/>
            </a:pPr>
            <a:r>
              <a:rPr lang="en-US" sz="2600" smtClean="0"/>
              <a:t>CCC Solutions</a:t>
            </a:r>
          </a:p>
          <a:p>
            <a:pPr lvl="1">
              <a:defRPr/>
            </a:pPr>
            <a:r>
              <a:rPr lang="en-US" sz="2400" smtClean="0"/>
              <a:t>CCC Solutions in CR MAC Protocols</a:t>
            </a:r>
          </a:p>
          <a:p>
            <a:pPr lvl="1">
              <a:defRPr/>
            </a:pPr>
            <a:r>
              <a:rPr lang="en-US" sz="2400" smtClean="0"/>
              <a:t>Sequence-based CCC Solutions</a:t>
            </a:r>
          </a:p>
          <a:p>
            <a:pPr lvl="1">
              <a:defRPr/>
            </a:pPr>
            <a:r>
              <a:rPr lang="en-US" sz="2400" smtClean="0"/>
              <a:t>Group-based CCC Solutions</a:t>
            </a:r>
          </a:p>
          <a:p>
            <a:pPr lvl="1">
              <a:defRPr/>
            </a:pPr>
            <a:r>
              <a:rPr lang="en-US" sz="2400" smtClean="0"/>
              <a:t>Underlay CCC Solutions</a:t>
            </a:r>
          </a:p>
          <a:p>
            <a:pPr lvl="1">
              <a:defRPr/>
            </a:pPr>
            <a:r>
              <a:rPr lang="en-US" sz="2400" smtClean="0"/>
              <a:t>Our CCC Solutions</a:t>
            </a:r>
          </a:p>
          <a:p>
            <a:pPr>
              <a:defRPr/>
            </a:pPr>
            <a:r>
              <a:rPr lang="en-US" sz="2600" smtClean="0"/>
              <a:t>Research Challenges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CE9659-1A65-4A65-952A-1EE66DEC7202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9017000" cy="838200"/>
          </a:xfrm>
          <a:noFill/>
        </p:spPr>
        <p:txBody>
          <a:bodyPr/>
          <a:lstStyle/>
          <a:p>
            <a:r>
              <a:rPr lang="en-US" sz="4400" smtClean="0">
                <a:effectLst/>
              </a:rPr>
              <a:t>SYN-MAC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10591800" cy="4419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In-band CCC Solution   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CR users are synchronized to coordinate data transfer in dedicated slots for control message exchange 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One of the data channels is used as the CCC in each dedicated slot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4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Sequence-based CCC Solution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Control radio switches to a channel based on hopping sequence 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Channel hopping is sequential (e.g. 1,2,3,4,5,1,2,3,4,5…)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ffectLst/>
              </a:rPr>
              <a:t>CCC is allocated in round-robin fashion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76400" y="1066800"/>
            <a:ext cx="10485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00FF00"/>
                </a:solidFill>
                <a:ea typeface="굴림" charset="-127"/>
              </a:rPr>
              <a:t>Y. R. Kondareddy, P. Agrawal, </a:t>
            </a: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“Synchronized MAC Protocol For Multi-hop Cognitive </a:t>
            </a:r>
            <a:br>
              <a:rPr lang="en-US" altLang="ko-KR" sz="1800">
                <a:solidFill>
                  <a:srgbClr val="FFFFFF"/>
                </a:solidFill>
                <a:ea typeface="굴림" charset="-127"/>
              </a:rPr>
            </a:b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Radio Networks</a:t>
            </a:r>
            <a:r>
              <a:rPr lang="en-US" altLang="zh-CN" sz="1800">
                <a:solidFill>
                  <a:srgbClr val="FFFFFF"/>
                </a:solidFill>
                <a:ea typeface="굴림" charset="-127"/>
              </a:rPr>
              <a:t>”,</a:t>
            </a:r>
            <a:r>
              <a:rPr lang="en-US" altLang="ko-KR" sz="1800">
                <a:solidFill>
                  <a:srgbClr val="00FF00"/>
                </a:solidFill>
                <a:ea typeface="굴림" charset="-127"/>
              </a:rPr>
              <a:t> IEEE Int. Conference on Communications (ICC), May 2008</a:t>
            </a:r>
            <a:r>
              <a:rPr lang="en-US" altLang="zh-CN" sz="1800">
                <a:solidFill>
                  <a:srgbClr val="00FF00"/>
                </a:solidFill>
                <a:ea typeface="굴림" charset="-127"/>
              </a:rPr>
              <a:t>.</a:t>
            </a:r>
            <a:endParaRPr lang="en-US" altLang="ko-KR" sz="1800">
              <a:solidFill>
                <a:srgbClr val="00FF00"/>
              </a:solidFill>
              <a:ea typeface="굴림" charset="-127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74186C-C893-4F23-834D-37753AFFACA6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400" smtClean="0">
                <a:effectLst/>
              </a:rPr>
              <a:t>SYN-MAC Main Idea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49530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effectLst/>
              </a:rPr>
              <a:t>Time is divided into time slots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effectLst/>
              </a:rPr>
              <a:t>Each time slot is dedicated to a channel for control signal exchange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effectLst/>
              </a:rPr>
              <a:t>At the beginning of each time slot, CR users with control packets wait for a random backoff and start negotiation (similar to IEEE 802.11 DCF)</a:t>
            </a:r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effectLst/>
              </a:rPr>
              <a:t>If negotiation is successful, data transmission can start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095ECA-0218-4551-8F77-4701AC4814F3}" type="slidenum">
              <a:rPr lang="en-GB"/>
              <a:pPr/>
              <a:t>21</a:t>
            </a:fld>
            <a:endParaRPr lang="en-GB"/>
          </a:p>
        </p:txBody>
      </p:sp>
      <p:grpSp>
        <p:nvGrpSpPr>
          <p:cNvPr id="28677" name="Group 49"/>
          <p:cNvGrpSpPr>
            <a:grpSpLocks/>
          </p:cNvGrpSpPr>
          <p:nvPr/>
        </p:nvGrpSpPr>
        <p:grpSpPr bwMode="auto">
          <a:xfrm>
            <a:off x="5194300" y="2362200"/>
            <a:ext cx="6235700" cy="3009900"/>
            <a:chOff x="5194300" y="2362200"/>
            <a:chExt cx="6235700" cy="3009900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5297655" y="2362200"/>
              <a:ext cx="6132345" cy="3009900"/>
            </a:xfrm>
            <a:prstGeom prst="rect">
              <a:avLst/>
            </a:prstGeom>
            <a:solidFill>
              <a:srgbClr val="0000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 b="0"/>
            </a:p>
          </p:txBody>
        </p:sp>
        <p:sp>
          <p:nvSpPr>
            <p:cNvPr id="28679" name="Text Box 4"/>
            <p:cNvSpPr txBox="1">
              <a:spLocks noChangeArrowheads="1"/>
            </p:cNvSpPr>
            <p:nvPr/>
          </p:nvSpPr>
          <p:spPr bwMode="auto">
            <a:xfrm>
              <a:off x="9693652" y="4914901"/>
              <a:ext cx="1378227" cy="29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 b="0">
                  <a:latin typeface="Times New Roman" charset="0"/>
                </a:rPr>
                <a:t>Data transfer</a:t>
              </a:r>
              <a:endParaRPr lang="en-US" sz="1800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>
              <a:off x="6027648" y="3016068"/>
              <a:ext cx="5192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>
              <a:off x="6027648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10258483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>
              <a:off x="8143066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>
              <a:off x="11220037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>
              <a:off x="9200774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>
              <a:off x="7085357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Text Box 12"/>
            <p:cNvSpPr txBox="1">
              <a:spLocks noChangeArrowheads="1"/>
            </p:cNvSpPr>
            <p:nvPr/>
          </p:nvSpPr>
          <p:spPr bwMode="auto">
            <a:xfrm>
              <a:off x="5312246" y="2857500"/>
              <a:ext cx="861284" cy="18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TIME</a:t>
              </a:r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>
              <a:off x="5380849" y="3198673"/>
              <a:ext cx="710438" cy="299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Ch1</a:t>
              </a:r>
              <a:endParaRPr lang="en-US" sz="1800"/>
            </a:p>
          </p:txBody>
        </p:sp>
        <p:sp>
          <p:nvSpPr>
            <p:cNvPr id="28689" name="Text Box 15"/>
            <p:cNvSpPr txBox="1">
              <a:spLocks noChangeArrowheads="1"/>
            </p:cNvSpPr>
            <p:nvPr/>
          </p:nvSpPr>
          <p:spPr bwMode="auto">
            <a:xfrm>
              <a:off x="5231610" y="4497443"/>
              <a:ext cx="839467" cy="33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Ch5</a:t>
              </a:r>
              <a:endParaRPr lang="en-US" sz="1800"/>
            </a:p>
          </p:txBody>
        </p:sp>
        <p:sp>
          <p:nvSpPr>
            <p:cNvPr id="28690" name="Text Box 16"/>
            <p:cNvSpPr txBox="1">
              <a:spLocks noChangeArrowheads="1"/>
            </p:cNvSpPr>
            <p:nvPr/>
          </p:nvSpPr>
          <p:spPr bwMode="auto">
            <a:xfrm>
              <a:off x="5194300" y="4189639"/>
              <a:ext cx="858122" cy="23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Ch4</a:t>
              </a:r>
              <a:endParaRPr lang="en-US" sz="1800"/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5194301" y="3831407"/>
              <a:ext cx="876777" cy="262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Ch3</a:t>
              </a:r>
              <a:endParaRPr lang="en-US" sz="1800"/>
            </a:p>
          </p:txBody>
        </p:sp>
        <p:sp>
          <p:nvSpPr>
            <p:cNvPr id="28692" name="Text Box 18"/>
            <p:cNvSpPr txBox="1">
              <a:spLocks noChangeArrowheads="1"/>
            </p:cNvSpPr>
            <p:nvPr/>
          </p:nvSpPr>
          <p:spPr bwMode="auto">
            <a:xfrm>
              <a:off x="5194301" y="3531691"/>
              <a:ext cx="876777" cy="259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Ch2</a:t>
              </a:r>
              <a:endParaRPr lang="en-US" sz="1800"/>
            </a:p>
          </p:txBody>
        </p:sp>
        <p:sp>
          <p:nvSpPr>
            <p:cNvPr id="28693" name="Rectangle 19"/>
            <p:cNvSpPr>
              <a:spLocks noChangeArrowheads="1"/>
            </p:cNvSpPr>
            <p:nvPr/>
          </p:nvSpPr>
          <p:spPr bwMode="auto">
            <a:xfrm>
              <a:off x="6027648" y="3213283"/>
              <a:ext cx="5096233" cy="19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694" name="Rectangle 20"/>
            <p:cNvSpPr>
              <a:spLocks noChangeArrowheads="1"/>
            </p:cNvSpPr>
            <p:nvPr/>
          </p:nvSpPr>
          <p:spPr bwMode="auto">
            <a:xfrm>
              <a:off x="6027648" y="3545216"/>
              <a:ext cx="5192389" cy="197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695" name="Rectangle 21"/>
            <p:cNvSpPr>
              <a:spLocks noChangeArrowheads="1"/>
            </p:cNvSpPr>
            <p:nvPr/>
          </p:nvSpPr>
          <p:spPr bwMode="auto">
            <a:xfrm>
              <a:off x="6027648" y="3875761"/>
              <a:ext cx="5192389" cy="1986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696" name="Rectangle 22"/>
            <p:cNvSpPr>
              <a:spLocks noChangeArrowheads="1"/>
            </p:cNvSpPr>
            <p:nvPr/>
          </p:nvSpPr>
          <p:spPr bwMode="auto">
            <a:xfrm>
              <a:off x="6027648" y="4204917"/>
              <a:ext cx="5160337" cy="1986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697" name="Rectangle 23"/>
            <p:cNvSpPr>
              <a:spLocks noChangeArrowheads="1"/>
            </p:cNvSpPr>
            <p:nvPr/>
          </p:nvSpPr>
          <p:spPr bwMode="auto">
            <a:xfrm>
              <a:off x="6027648" y="4535462"/>
              <a:ext cx="5096233" cy="19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698" name="Rectangle 24"/>
            <p:cNvSpPr>
              <a:spLocks noChangeArrowheads="1"/>
            </p:cNvSpPr>
            <p:nvPr/>
          </p:nvSpPr>
          <p:spPr bwMode="auto">
            <a:xfrm>
              <a:off x="6020971" y="3195228"/>
              <a:ext cx="384621" cy="1986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699" name="Rectangle 25"/>
            <p:cNvSpPr>
              <a:spLocks noChangeArrowheads="1"/>
            </p:cNvSpPr>
            <p:nvPr/>
          </p:nvSpPr>
          <p:spPr bwMode="auto">
            <a:xfrm>
              <a:off x="6409598" y="3195228"/>
              <a:ext cx="576932" cy="1986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0" name="Rectangle 26"/>
            <p:cNvSpPr>
              <a:spLocks noChangeArrowheads="1"/>
            </p:cNvSpPr>
            <p:nvPr/>
          </p:nvSpPr>
          <p:spPr bwMode="auto">
            <a:xfrm>
              <a:off x="7085357" y="3545216"/>
              <a:ext cx="384621" cy="197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1" name="Rectangle 27"/>
            <p:cNvSpPr>
              <a:spLocks noChangeArrowheads="1"/>
            </p:cNvSpPr>
            <p:nvPr/>
          </p:nvSpPr>
          <p:spPr bwMode="auto">
            <a:xfrm>
              <a:off x="7467600" y="3543300"/>
              <a:ext cx="576932" cy="197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2" name="Rectangle 28"/>
            <p:cNvSpPr>
              <a:spLocks noChangeArrowheads="1"/>
            </p:cNvSpPr>
            <p:nvPr/>
          </p:nvSpPr>
          <p:spPr bwMode="auto">
            <a:xfrm>
              <a:off x="6989201" y="3198006"/>
              <a:ext cx="4230835" cy="19860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3" name="Rectangle 29"/>
            <p:cNvSpPr>
              <a:spLocks noChangeArrowheads="1"/>
            </p:cNvSpPr>
            <p:nvPr/>
          </p:nvSpPr>
          <p:spPr bwMode="auto">
            <a:xfrm>
              <a:off x="9220200" y="4191000"/>
              <a:ext cx="384621" cy="1986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4" name="Rectangle 30"/>
            <p:cNvSpPr>
              <a:spLocks noChangeArrowheads="1"/>
            </p:cNvSpPr>
            <p:nvPr/>
          </p:nvSpPr>
          <p:spPr bwMode="auto">
            <a:xfrm>
              <a:off x="9601200" y="4191000"/>
              <a:ext cx="576932" cy="1986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5" name="Rectangle 31"/>
            <p:cNvSpPr>
              <a:spLocks noChangeArrowheads="1"/>
            </p:cNvSpPr>
            <p:nvPr/>
          </p:nvSpPr>
          <p:spPr bwMode="auto">
            <a:xfrm>
              <a:off x="7010400" y="3886200"/>
              <a:ext cx="4198783" cy="19860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6" name="Rectangle 32"/>
            <p:cNvSpPr>
              <a:spLocks noChangeArrowheads="1"/>
            </p:cNvSpPr>
            <p:nvPr/>
          </p:nvSpPr>
          <p:spPr bwMode="auto">
            <a:xfrm>
              <a:off x="6020971" y="4539628"/>
              <a:ext cx="5192389" cy="19860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7" name="Rectangle 33"/>
            <p:cNvSpPr>
              <a:spLocks noChangeArrowheads="1"/>
            </p:cNvSpPr>
            <p:nvPr/>
          </p:nvSpPr>
          <p:spPr bwMode="auto">
            <a:xfrm>
              <a:off x="5835337" y="4932671"/>
              <a:ext cx="384621" cy="1999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8" name="Rectangle 34"/>
            <p:cNvSpPr>
              <a:spLocks noChangeArrowheads="1"/>
            </p:cNvSpPr>
            <p:nvPr/>
          </p:nvSpPr>
          <p:spPr bwMode="auto">
            <a:xfrm>
              <a:off x="7217205" y="4953001"/>
              <a:ext cx="384621" cy="1986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09" name="Rectangle 35"/>
            <p:cNvSpPr>
              <a:spLocks noChangeArrowheads="1"/>
            </p:cNvSpPr>
            <p:nvPr/>
          </p:nvSpPr>
          <p:spPr bwMode="auto">
            <a:xfrm>
              <a:off x="9350759" y="4991101"/>
              <a:ext cx="384621" cy="19999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8710" name="Text Box 36"/>
            <p:cNvSpPr txBox="1">
              <a:spLocks noChangeArrowheads="1"/>
            </p:cNvSpPr>
            <p:nvPr/>
          </p:nvSpPr>
          <p:spPr bwMode="auto">
            <a:xfrm>
              <a:off x="6219959" y="4932671"/>
              <a:ext cx="1057709" cy="25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 b="0">
                  <a:latin typeface="Times New Roman" charset="0"/>
                </a:rPr>
                <a:t>Backoff</a:t>
              </a:r>
              <a:endParaRPr lang="en-US" sz="1800"/>
            </a:p>
          </p:txBody>
        </p:sp>
        <p:sp>
          <p:nvSpPr>
            <p:cNvPr id="28711" name="Text Box 37"/>
            <p:cNvSpPr txBox="1">
              <a:spLocks noChangeArrowheads="1"/>
            </p:cNvSpPr>
            <p:nvPr/>
          </p:nvSpPr>
          <p:spPr bwMode="auto">
            <a:xfrm>
              <a:off x="7620000" y="4876800"/>
              <a:ext cx="1752563" cy="29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 b="0">
                  <a:latin typeface="Times New Roman" charset="0"/>
                </a:rPr>
                <a:t>Control packets</a:t>
              </a:r>
            </a:p>
          </p:txBody>
        </p:sp>
        <p:sp>
          <p:nvSpPr>
            <p:cNvPr id="28712" name="Text Box 38"/>
            <p:cNvSpPr txBox="1">
              <a:spLocks noChangeArrowheads="1"/>
            </p:cNvSpPr>
            <p:nvPr/>
          </p:nvSpPr>
          <p:spPr bwMode="auto">
            <a:xfrm>
              <a:off x="5745522" y="2398032"/>
              <a:ext cx="1357144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1</a:t>
              </a:r>
            </a:p>
          </p:txBody>
        </p:sp>
        <p:sp>
          <p:nvSpPr>
            <p:cNvPr id="28713" name="Text Box 39"/>
            <p:cNvSpPr txBox="1">
              <a:spLocks noChangeArrowheads="1"/>
            </p:cNvSpPr>
            <p:nvPr/>
          </p:nvSpPr>
          <p:spPr bwMode="auto">
            <a:xfrm>
              <a:off x="7630237" y="3131341"/>
              <a:ext cx="2852609" cy="21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Data transfer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8714" name="Text Box 40"/>
            <p:cNvSpPr txBox="1">
              <a:spLocks noChangeArrowheads="1"/>
            </p:cNvSpPr>
            <p:nvPr/>
          </p:nvSpPr>
          <p:spPr bwMode="auto">
            <a:xfrm>
              <a:off x="7572811" y="4506296"/>
              <a:ext cx="2115418" cy="198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solidFill>
                    <a:srgbClr val="FF0000"/>
                  </a:solidFill>
                  <a:latin typeface="Times New Roman" charset="0"/>
                </a:rPr>
                <a:t>PU activity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28715" name="Text Box 41"/>
            <p:cNvSpPr txBox="1">
              <a:spLocks noChangeArrowheads="1"/>
            </p:cNvSpPr>
            <p:nvPr/>
          </p:nvSpPr>
          <p:spPr bwMode="auto">
            <a:xfrm>
              <a:off x="8153400" y="3848100"/>
              <a:ext cx="2371832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solidFill>
                    <a:srgbClr val="FF0000"/>
                  </a:solidFill>
                  <a:latin typeface="Times New Roman" charset="0"/>
                </a:rPr>
                <a:t>PU activity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28716" name="Text Box 42"/>
            <p:cNvSpPr txBox="1">
              <a:spLocks noChangeArrowheads="1"/>
            </p:cNvSpPr>
            <p:nvPr/>
          </p:nvSpPr>
          <p:spPr bwMode="auto">
            <a:xfrm>
              <a:off x="6813515" y="2398032"/>
              <a:ext cx="1335376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2</a:t>
              </a:r>
            </a:p>
          </p:txBody>
        </p:sp>
        <p:sp>
          <p:nvSpPr>
            <p:cNvPr id="28717" name="Text Box 43"/>
            <p:cNvSpPr txBox="1">
              <a:spLocks noChangeArrowheads="1"/>
            </p:cNvSpPr>
            <p:nvPr/>
          </p:nvSpPr>
          <p:spPr bwMode="auto">
            <a:xfrm>
              <a:off x="7864891" y="2400300"/>
              <a:ext cx="1348059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3</a:t>
              </a:r>
            </a:p>
          </p:txBody>
        </p:sp>
        <p:sp>
          <p:nvSpPr>
            <p:cNvPr id="28718" name="Text Box 44"/>
            <p:cNvSpPr txBox="1">
              <a:spLocks noChangeArrowheads="1"/>
            </p:cNvSpPr>
            <p:nvPr/>
          </p:nvSpPr>
          <p:spPr bwMode="auto">
            <a:xfrm>
              <a:off x="8949500" y="2398032"/>
              <a:ext cx="1355943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4</a:t>
              </a:r>
            </a:p>
          </p:txBody>
        </p:sp>
        <p:sp>
          <p:nvSpPr>
            <p:cNvPr id="28719" name="Text Box 45"/>
            <p:cNvSpPr txBox="1">
              <a:spLocks noChangeArrowheads="1"/>
            </p:cNvSpPr>
            <p:nvPr/>
          </p:nvSpPr>
          <p:spPr bwMode="auto">
            <a:xfrm>
              <a:off x="9983041" y="2398032"/>
              <a:ext cx="1329377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 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8825" y="2032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CCC in SYN-MAC</a:t>
            </a:r>
            <a:endParaRPr lang="en-US" sz="2400" smtClean="0"/>
          </a:p>
        </p:txBody>
      </p:sp>
      <p:sp>
        <p:nvSpPr>
          <p:cNvPr id="5038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828800"/>
            <a:ext cx="49530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smtClean="0"/>
              <a:t>Each slot dedicated to a channel for all control exchanges</a:t>
            </a:r>
          </a:p>
          <a:p>
            <a:pPr>
              <a:lnSpc>
                <a:spcPct val="90000"/>
              </a:lnSpc>
              <a:defRPr/>
            </a:pPr>
            <a:endParaRPr lang="en-US" sz="2400" smtClean="0"/>
          </a:p>
          <a:p>
            <a:pPr>
              <a:lnSpc>
                <a:spcPct val="90000"/>
              </a:lnSpc>
              <a:defRPr/>
            </a:pPr>
            <a:r>
              <a:rPr lang="en-US" sz="2400" smtClean="0"/>
              <a:t>All nodes in the neighborhood listen to the in-band CCC in the given slot</a:t>
            </a:r>
          </a:p>
          <a:p>
            <a:pPr>
              <a:lnSpc>
                <a:spcPct val="90000"/>
              </a:lnSpc>
              <a:defRPr/>
            </a:pPr>
            <a:endParaRPr lang="en-US" sz="2400" smtClean="0"/>
          </a:p>
          <a:p>
            <a:pPr>
              <a:lnSpc>
                <a:spcPct val="90000"/>
              </a:lnSpc>
              <a:defRPr/>
            </a:pPr>
            <a:r>
              <a:rPr lang="en-US" sz="2400" smtClean="0"/>
              <a:t>Dedicated radio for in-band CCC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2E0D205-9724-4286-97D7-1CDCD6F69216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GB" sz="1600">
              <a:latin typeface="Arial" charset="0"/>
            </a:endParaRPr>
          </a:p>
        </p:txBody>
      </p:sp>
      <p:grpSp>
        <p:nvGrpSpPr>
          <p:cNvPr id="29701" name="Group 49"/>
          <p:cNvGrpSpPr>
            <a:grpSpLocks/>
          </p:cNvGrpSpPr>
          <p:nvPr/>
        </p:nvGrpSpPr>
        <p:grpSpPr bwMode="auto">
          <a:xfrm>
            <a:off x="5194300" y="2362200"/>
            <a:ext cx="6235700" cy="3009900"/>
            <a:chOff x="5194300" y="2362200"/>
            <a:chExt cx="6235700" cy="3009900"/>
          </a:xfrm>
        </p:grpSpPr>
        <p:sp>
          <p:nvSpPr>
            <p:cNvPr id="29709" name="Rectangle 6"/>
            <p:cNvSpPr>
              <a:spLocks noChangeArrowheads="1"/>
            </p:cNvSpPr>
            <p:nvPr/>
          </p:nvSpPr>
          <p:spPr bwMode="auto">
            <a:xfrm>
              <a:off x="5297655" y="2362200"/>
              <a:ext cx="6132345" cy="3009900"/>
            </a:xfrm>
            <a:prstGeom prst="rect">
              <a:avLst/>
            </a:prstGeom>
            <a:solidFill>
              <a:srgbClr val="0000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 b="0"/>
            </a:p>
          </p:txBody>
        </p:sp>
        <p:sp>
          <p:nvSpPr>
            <p:cNvPr id="29710" name="Text Box 4"/>
            <p:cNvSpPr txBox="1">
              <a:spLocks noChangeArrowheads="1"/>
            </p:cNvSpPr>
            <p:nvPr/>
          </p:nvSpPr>
          <p:spPr bwMode="auto">
            <a:xfrm>
              <a:off x="9693652" y="4914901"/>
              <a:ext cx="1378227" cy="29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 b="0">
                  <a:latin typeface="Times New Roman" charset="0"/>
                </a:rPr>
                <a:t>Data transfer</a:t>
              </a:r>
              <a:endParaRPr lang="en-US" sz="1800"/>
            </a:p>
          </p:txBody>
        </p:sp>
        <p:sp>
          <p:nvSpPr>
            <p:cNvPr id="29711" name="Line 5"/>
            <p:cNvSpPr>
              <a:spLocks noChangeShapeType="1"/>
            </p:cNvSpPr>
            <p:nvPr/>
          </p:nvSpPr>
          <p:spPr bwMode="auto">
            <a:xfrm>
              <a:off x="6027648" y="3016068"/>
              <a:ext cx="5192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6"/>
            <p:cNvSpPr>
              <a:spLocks noChangeShapeType="1"/>
            </p:cNvSpPr>
            <p:nvPr/>
          </p:nvSpPr>
          <p:spPr bwMode="auto">
            <a:xfrm>
              <a:off x="6027648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7"/>
            <p:cNvSpPr>
              <a:spLocks noChangeShapeType="1"/>
            </p:cNvSpPr>
            <p:nvPr/>
          </p:nvSpPr>
          <p:spPr bwMode="auto">
            <a:xfrm>
              <a:off x="10258483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8"/>
            <p:cNvSpPr>
              <a:spLocks noChangeShapeType="1"/>
            </p:cNvSpPr>
            <p:nvPr/>
          </p:nvSpPr>
          <p:spPr bwMode="auto">
            <a:xfrm>
              <a:off x="8143066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9"/>
            <p:cNvSpPr>
              <a:spLocks noChangeShapeType="1"/>
            </p:cNvSpPr>
            <p:nvPr/>
          </p:nvSpPr>
          <p:spPr bwMode="auto">
            <a:xfrm>
              <a:off x="11220037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0"/>
            <p:cNvSpPr>
              <a:spLocks noChangeShapeType="1"/>
            </p:cNvSpPr>
            <p:nvPr/>
          </p:nvSpPr>
          <p:spPr bwMode="auto">
            <a:xfrm>
              <a:off x="9200774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1"/>
            <p:cNvSpPr>
              <a:spLocks noChangeShapeType="1"/>
            </p:cNvSpPr>
            <p:nvPr/>
          </p:nvSpPr>
          <p:spPr bwMode="auto">
            <a:xfrm>
              <a:off x="7085357" y="2618858"/>
              <a:ext cx="0" cy="39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Text Box 12"/>
            <p:cNvSpPr txBox="1">
              <a:spLocks noChangeArrowheads="1"/>
            </p:cNvSpPr>
            <p:nvPr/>
          </p:nvSpPr>
          <p:spPr bwMode="auto">
            <a:xfrm>
              <a:off x="5312246" y="2857500"/>
              <a:ext cx="861284" cy="18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TIME</a:t>
              </a:r>
            </a:p>
          </p:txBody>
        </p:sp>
        <p:sp>
          <p:nvSpPr>
            <p:cNvPr id="29719" name="Text Box 14"/>
            <p:cNvSpPr txBox="1">
              <a:spLocks noChangeArrowheads="1"/>
            </p:cNvSpPr>
            <p:nvPr/>
          </p:nvSpPr>
          <p:spPr bwMode="auto">
            <a:xfrm>
              <a:off x="5380849" y="3198673"/>
              <a:ext cx="710438" cy="299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Ch1</a:t>
              </a:r>
              <a:endParaRPr lang="en-US" sz="1800"/>
            </a:p>
          </p:txBody>
        </p:sp>
        <p:sp>
          <p:nvSpPr>
            <p:cNvPr id="29720" name="Text Box 15"/>
            <p:cNvSpPr txBox="1">
              <a:spLocks noChangeArrowheads="1"/>
            </p:cNvSpPr>
            <p:nvPr/>
          </p:nvSpPr>
          <p:spPr bwMode="auto">
            <a:xfrm>
              <a:off x="5231610" y="4497443"/>
              <a:ext cx="839467" cy="33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Ch5</a:t>
              </a:r>
              <a:endParaRPr lang="en-US" sz="1800"/>
            </a:p>
          </p:txBody>
        </p:sp>
        <p:sp>
          <p:nvSpPr>
            <p:cNvPr id="29721" name="Text Box 16"/>
            <p:cNvSpPr txBox="1">
              <a:spLocks noChangeArrowheads="1"/>
            </p:cNvSpPr>
            <p:nvPr/>
          </p:nvSpPr>
          <p:spPr bwMode="auto">
            <a:xfrm>
              <a:off x="5194300" y="4189639"/>
              <a:ext cx="858122" cy="23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Ch4</a:t>
              </a:r>
              <a:endParaRPr lang="en-US" sz="1800"/>
            </a:p>
          </p:txBody>
        </p:sp>
        <p:sp>
          <p:nvSpPr>
            <p:cNvPr id="29722" name="Text Box 17"/>
            <p:cNvSpPr txBox="1">
              <a:spLocks noChangeArrowheads="1"/>
            </p:cNvSpPr>
            <p:nvPr/>
          </p:nvSpPr>
          <p:spPr bwMode="auto">
            <a:xfrm>
              <a:off x="5194301" y="3831407"/>
              <a:ext cx="876777" cy="262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Ch3</a:t>
              </a:r>
              <a:endParaRPr lang="en-US" sz="1800"/>
            </a:p>
          </p:txBody>
        </p:sp>
        <p:sp>
          <p:nvSpPr>
            <p:cNvPr id="29723" name="Text Box 18"/>
            <p:cNvSpPr txBox="1">
              <a:spLocks noChangeArrowheads="1"/>
            </p:cNvSpPr>
            <p:nvPr/>
          </p:nvSpPr>
          <p:spPr bwMode="auto">
            <a:xfrm>
              <a:off x="5194301" y="3531691"/>
              <a:ext cx="876777" cy="259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latin typeface="Times New Roman" charset="0"/>
                </a:rPr>
                <a:t>Ch2</a:t>
              </a:r>
              <a:endParaRPr lang="en-US" sz="1800"/>
            </a:p>
          </p:txBody>
        </p:sp>
        <p:sp>
          <p:nvSpPr>
            <p:cNvPr id="29724" name="Rectangle 19"/>
            <p:cNvSpPr>
              <a:spLocks noChangeArrowheads="1"/>
            </p:cNvSpPr>
            <p:nvPr/>
          </p:nvSpPr>
          <p:spPr bwMode="auto">
            <a:xfrm>
              <a:off x="6027648" y="3213283"/>
              <a:ext cx="5096233" cy="19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25" name="Rectangle 20"/>
            <p:cNvSpPr>
              <a:spLocks noChangeArrowheads="1"/>
            </p:cNvSpPr>
            <p:nvPr/>
          </p:nvSpPr>
          <p:spPr bwMode="auto">
            <a:xfrm>
              <a:off x="6027648" y="3545216"/>
              <a:ext cx="5192389" cy="1972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26" name="Rectangle 21"/>
            <p:cNvSpPr>
              <a:spLocks noChangeArrowheads="1"/>
            </p:cNvSpPr>
            <p:nvPr/>
          </p:nvSpPr>
          <p:spPr bwMode="auto">
            <a:xfrm>
              <a:off x="6027648" y="3875761"/>
              <a:ext cx="5192389" cy="1986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27" name="Rectangle 22"/>
            <p:cNvSpPr>
              <a:spLocks noChangeArrowheads="1"/>
            </p:cNvSpPr>
            <p:nvPr/>
          </p:nvSpPr>
          <p:spPr bwMode="auto">
            <a:xfrm>
              <a:off x="6027648" y="4204917"/>
              <a:ext cx="5160337" cy="1986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28" name="Rectangle 23"/>
            <p:cNvSpPr>
              <a:spLocks noChangeArrowheads="1"/>
            </p:cNvSpPr>
            <p:nvPr/>
          </p:nvSpPr>
          <p:spPr bwMode="auto">
            <a:xfrm>
              <a:off x="6027648" y="4535462"/>
              <a:ext cx="5096233" cy="19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29" name="Rectangle 24"/>
            <p:cNvSpPr>
              <a:spLocks noChangeArrowheads="1"/>
            </p:cNvSpPr>
            <p:nvPr/>
          </p:nvSpPr>
          <p:spPr bwMode="auto">
            <a:xfrm>
              <a:off x="6020971" y="3195228"/>
              <a:ext cx="384621" cy="1986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0" name="Rectangle 25"/>
            <p:cNvSpPr>
              <a:spLocks noChangeArrowheads="1"/>
            </p:cNvSpPr>
            <p:nvPr/>
          </p:nvSpPr>
          <p:spPr bwMode="auto">
            <a:xfrm>
              <a:off x="6409598" y="3195228"/>
              <a:ext cx="576932" cy="1986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1" name="Rectangle 26"/>
            <p:cNvSpPr>
              <a:spLocks noChangeArrowheads="1"/>
            </p:cNvSpPr>
            <p:nvPr/>
          </p:nvSpPr>
          <p:spPr bwMode="auto">
            <a:xfrm>
              <a:off x="7085357" y="3545216"/>
              <a:ext cx="384621" cy="197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2" name="Rectangle 27"/>
            <p:cNvSpPr>
              <a:spLocks noChangeArrowheads="1"/>
            </p:cNvSpPr>
            <p:nvPr/>
          </p:nvSpPr>
          <p:spPr bwMode="auto">
            <a:xfrm>
              <a:off x="7467600" y="3543300"/>
              <a:ext cx="576932" cy="197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3" name="Rectangle 28"/>
            <p:cNvSpPr>
              <a:spLocks noChangeArrowheads="1"/>
            </p:cNvSpPr>
            <p:nvPr/>
          </p:nvSpPr>
          <p:spPr bwMode="auto">
            <a:xfrm>
              <a:off x="6989201" y="3198006"/>
              <a:ext cx="4230835" cy="19860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4" name="Rectangle 29"/>
            <p:cNvSpPr>
              <a:spLocks noChangeArrowheads="1"/>
            </p:cNvSpPr>
            <p:nvPr/>
          </p:nvSpPr>
          <p:spPr bwMode="auto">
            <a:xfrm>
              <a:off x="9220200" y="4191000"/>
              <a:ext cx="384621" cy="1986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5" name="Rectangle 30"/>
            <p:cNvSpPr>
              <a:spLocks noChangeArrowheads="1"/>
            </p:cNvSpPr>
            <p:nvPr/>
          </p:nvSpPr>
          <p:spPr bwMode="auto">
            <a:xfrm>
              <a:off x="9601200" y="4191000"/>
              <a:ext cx="576932" cy="1986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6" name="Rectangle 31"/>
            <p:cNvSpPr>
              <a:spLocks noChangeArrowheads="1"/>
            </p:cNvSpPr>
            <p:nvPr/>
          </p:nvSpPr>
          <p:spPr bwMode="auto">
            <a:xfrm>
              <a:off x="7010400" y="3886200"/>
              <a:ext cx="4198783" cy="19860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7" name="Rectangle 32"/>
            <p:cNvSpPr>
              <a:spLocks noChangeArrowheads="1"/>
            </p:cNvSpPr>
            <p:nvPr/>
          </p:nvSpPr>
          <p:spPr bwMode="auto">
            <a:xfrm>
              <a:off x="6020971" y="4539628"/>
              <a:ext cx="5192389" cy="19860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8" name="Rectangle 33"/>
            <p:cNvSpPr>
              <a:spLocks noChangeArrowheads="1"/>
            </p:cNvSpPr>
            <p:nvPr/>
          </p:nvSpPr>
          <p:spPr bwMode="auto">
            <a:xfrm>
              <a:off x="5835337" y="4932671"/>
              <a:ext cx="384621" cy="1999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39" name="Rectangle 34"/>
            <p:cNvSpPr>
              <a:spLocks noChangeArrowheads="1"/>
            </p:cNvSpPr>
            <p:nvPr/>
          </p:nvSpPr>
          <p:spPr bwMode="auto">
            <a:xfrm>
              <a:off x="7217205" y="4953001"/>
              <a:ext cx="384621" cy="1986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40" name="Rectangle 35"/>
            <p:cNvSpPr>
              <a:spLocks noChangeArrowheads="1"/>
            </p:cNvSpPr>
            <p:nvPr/>
          </p:nvSpPr>
          <p:spPr bwMode="auto">
            <a:xfrm>
              <a:off x="9350759" y="4991101"/>
              <a:ext cx="384621" cy="19999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29741" name="Text Box 36"/>
            <p:cNvSpPr txBox="1">
              <a:spLocks noChangeArrowheads="1"/>
            </p:cNvSpPr>
            <p:nvPr/>
          </p:nvSpPr>
          <p:spPr bwMode="auto">
            <a:xfrm>
              <a:off x="6219959" y="4932671"/>
              <a:ext cx="1057709" cy="25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 b="0">
                  <a:latin typeface="Times New Roman" charset="0"/>
                </a:rPr>
                <a:t>Backoff</a:t>
              </a:r>
              <a:endParaRPr lang="en-US" sz="1800"/>
            </a:p>
          </p:txBody>
        </p:sp>
        <p:sp>
          <p:nvSpPr>
            <p:cNvPr id="29742" name="Text Box 37"/>
            <p:cNvSpPr txBox="1">
              <a:spLocks noChangeArrowheads="1"/>
            </p:cNvSpPr>
            <p:nvPr/>
          </p:nvSpPr>
          <p:spPr bwMode="auto">
            <a:xfrm>
              <a:off x="7620000" y="4876800"/>
              <a:ext cx="1752563" cy="29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Monotype Sorts" charset="2"/>
                <a:buNone/>
              </a:pPr>
              <a:r>
                <a:rPr lang="en-US" sz="1800" b="0">
                  <a:latin typeface="Times New Roman" charset="0"/>
                </a:rPr>
                <a:t>Control packets</a:t>
              </a:r>
            </a:p>
          </p:txBody>
        </p:sp>
        <p:sp>
          <p:nvSpPr>
            <p:cNvPr id="29743" name="Text Box 38"/>
            <p:cNvSpPr txBox="1">
              <a:spLocks noChangeArrowheads="1"/>
            </p:cNvSpPr>
            <p:nvPr/>
          </p:nvSpPr>
          <p:spPr bwMode="auto">
            <a:xfrm>
              <a:off x="5745522" y="2398032"/>
              <a:ext cx="1357144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1</a:t>
              </a:r>
            </a:p>
          </p:txBody>
        </p:sp>
        <p:sp>
          <p:nvSpPr>
            <p:cNvPr id="29744" name="Text Box 39"/>
            <p:cNvSpPr txBox="1">
              <a:spLocks noChangeArrowheads="1"/>
            </p:cNvSpPr>
            <p:nvPr/>
          </p:nvSpPr>
          <p:spPr bwMode="auto">
            <a:xfrm>
              <a:off x="7630237" y="3131341"/>
              <a:ext cx="2852609" cy="21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Data transfer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9745" name="Text Box 40"/>
            <p:cNvSpPr txBox="1">
              <a:spLocks noChangeArrowheads="1"/>
            </p:cNvSpPr>
            <p:nvPr/>
          </p:nvSpPr>
          <p:spPr bwMode="auto">
            <a:xfrm>
              <a:off x="7572811" y="4506296"/>
              <a:ext cx="2115418" cy="198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solidFill>
                    <a:srgbClr val="FF0000"/>
                  </a:solidFill>
                  <a:latin typeface="Times New Roman" charset="0"/>
                </a:rPr>
                <a:t>PU activity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29746" name="Text Box 41"/>
            <p:cNvSpPr txBox="1">
              <a:spLocks noChangeArrowheads="1"/>
            </p:cNvSpPr>
            <p:nvPr/>
          </p:nvSpPr>
          <p:spPr bwMode="auto">
            <a:xfrm>
              <a:off x="8153400" y="3848100"/>
              <a:ext cx="2371832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800">
                  <a:solidFill>
                    <a:srgbClr val="FF0000"/>
                  </a:solidFill>
                  <a:latin typeface="Times New Roman" charset="0"/>
                </a:rPr>
                <a:t>PU activity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29747" name="Text Box 42"/>
            <p:cNvSpPr txBox="1">
              <a:spLocks noChangeArrowheads="1"/>
            </p:cNvSpPr>
            <p:nvPr/>
          </p:nvSpPr>
          <p:spPr bwMode="auto">
            <a:xfrm>
              <a:off x="6813515" y="2398032"/>
              <a:ext cx="1335376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2</a:t>
              </a:r>
            </a:p>
          </p:txBody>
        </p:sp>
        <p:sp>
          <p:nvSpPr>
            <p:cNvPr id="29748" name="Text Box 43"/>
            <p:cNvSpPr txBox="1">
              <a:spLocks noChangeArrowheads="1"/>
            </p:cNvSpPr>
            <p:nvPr/>
          </p:nvSpPr>
          <p:spPr bwMode="auto">
            <a:xfrm>
              <a:off x="7864891" y="2400300"/>
              <a:ext cx="1348059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3</a:t>
              </a:r>
            </a:p>
          </p:txBody>
        </p:sp>
        <p:sp>
          <p:nvSpPr>
            <p:cNvPr id="29749" name="Text Box 44"/>
            <p:cNvSpPr txBox="1">
              <a:spLocks noChangeArrowheads="1"/>
            </p:cNvSpPr>
            <p:nvPr/>
          </p:nvSpPr>
          <p:spPr bwMode="auto">
            <a:xfrm>
              <a:off x="8949500" y="2398032"/>
              <a:ext cx="1355943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4</a:t>
              </a:r>
            </a:p>
          </p:txBody>
        </p:sp>
        <p:sp>
          <p:nvSpPr>
            <p:cNvPr id="29750" name="Text Box 45"/>
            <p:cNvSpPr txBox="1">
              <a:spLocks noChangeArrowheads="1"/>
            </p:cNvSpPr>
            <p:nvPr/>
          </p:nvSpPr>
          <p:spPr bwMode="auto">
            <a:xfrm>
              <a:off x="9983041" y="2398032"/>
              <a:ext cx="1329377" cy="5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Slot for </a:t>
              </a:r>
            </a:p>
            <a:p>
              <a:pPr marL="342900" indent="-342900" algn="ctr">
                <a:buFont typeface="Monotype Sorts" charset="2"/>
                <a:buNone/>
              </a:pPr>
              <a:r>
                <a:rPr lang="en-US" sz="1600"/>
                <a:t>channel 5</a:t>
              </a:r>
            </a:p>
          </p:txBody>
        </p:sp>
      </p:grpSp>
      <p:sp>
        <p:nvSpPr>
          <p:cNvPr id="29702" name="Slide Number Placeholder 4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B1F588-6185-4A3C-B4EC-0B5E723A522A}" type="slidenum">
              <a:rPr lang="en-GB"/>
              <a:pPr/>
              <a:t>22</a:t>
            </a:fld>
            <a:endParaRPr lang="en-GB"/>
          </a:p>
        </p:txBody>
      </p:sp>
      <p:cxnSp>
        <p:nvCxnSpPr>
          <p:cNvPr id="29703" name="Straight Arrow Connector 49"/>
          <p:cNvCxnSpPr>
            <a:cxnSpLocks noChangeShapeType="1"/>
          </p:cNvCxnSpPr>
          <p:nvPr/>
        </p:nvCxnSpPr>
        <p:spPr bwMode="auto">
          <a:xfrm rot="5400000">
            <a:off x="7848600" y="2895600"/>
            <a:ext cx="1828800" cy="457200"/>
          </a:xfrm>
          <a:prstGeom prst="straightConnector1">
            <a:avLst/>
          </a:prstGeom>
          <a:noFill/>
          <a:ln w="57150">
            <a:solidFill>
              <a:srgbClr val="66FF33"/>
            </a:solidFill>
            <a:round/>
            <a:headEnd/>
            <a:tailEnd type="arrow" w="med" len="med"/>
          </a:ln>
        </p:spPr>
      </p:cxnSp>
      <p:sp>
        <p:nvSpPr>
          <p:cNvPr id="29704" name="TextBox 50"/>
          <p:cNvSpPr txBox="1">
            <a:spLocks noChangeArrowheads="1"/>
          </p:cNvSpPr>
          <p:nvPr/>
        </p:nvSpPr>
        <p:spPr bwMode="auto">
          <a:xfrm>
            <a:off x="7620000" y="15240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FFFFFF"/>
                </a:solidFill>
              </a:rPr>
              <a:t>No CCC in Slots 3 &amp; 5 due to PU activity</a:t>
            </a:r>
          </a:p>
        </p:txBody>
      </p:sp>
      <p:sp>
        <p:nvSpPr>
          <p:cNvPr id="29705" name="TextBox 53"/>
          <p:cNvSpPr txBox="1">
            <a:spLocks noChangeArrowheads="1"/>
          </p:cNvSpPr>
          <p:nvPr/>
        </p:nvSpPr>
        <p:spPr bwMode="auto">
          <a:xfrm>
            <a:off x="6096000" y="3124200"/>
            <a:ext cx="838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66FF33"/>
                </a:solidFill>
              </a:rPr>
              <a:t>CCC</a:t>
            </a:r>
          </a:p>
        </p:txBody>
      </p:sp>
      <p:sp>
        <p:nvSpPr>
          <p:cNvPr id="29706" name="TextBox 54"/>
          <p:cNvSpPr txBox="1">
            <a:spLocks noChangeArrowheads="1"/>
          </p:cNvSpPr>
          <p:nvPr/>
        </p:nvSpPr>
        <p:spPr bwMode="auto">
          <a:xfrm>
            <a:off x="7162800" y="3505200"/>
            <a:ext cx="838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66FF33"/>
                </a:solidFill>
              </a:rPr>
              <a:t>CCC</a:t>
            </a:r>
          </a:p>
        </p:txBody>
      </p:sp>
      <p:sp>
        <p:nvSpPr>
          <p:cNvPr id="29707" name="TextBox 55"/>
          <p:cNvSpPr txBox="1">
            <a:spLocks noChangeArrowheads="1"/>
          </p:cNvSpPr>
          <p:nvPr/>
        </p:nvSpPr>
        <p:spPr bwMode="auto">
          <a:xfrm>
            <a:off x="9296400" y="4114800"/>
            <a:ext cx="838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66FF33"/>
                </a:solidFill>
              </a:rPr>
              <a:t>CCC</a:t>
            </a:r>
          </a:p>
        </p:txBody>
      </p:sp>
      <p:cxnSp>
        <p:nvCxnSpPr>
          <p:cNvPr id="29708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8686800" y="2514600"/>
            <a:ext cx="2438400" cy="1828800"/>
          </a:xfrm>
          <a:prstGeom prst="straightConnector1">
            <a:avLst/>
          </a:prstGeom>
          <a:noFill/>
          <a:ln w="57150">
            <a:solidFill>
              <a:srgbClr val="66FF33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CCC Solution: SYN-MAC</a:t>
            </a:r>
            <a:endParaRPr lang="en-US" sz="2400" smtClean="0">
              <a:solidFill>
                <a:srgbClr val="FF9933"/>
              </a:solidFill>
            </a:endParaRPr>
          </a:p>
        </p:txBody>
      </p:sp>
      <p:sp>
        <p:nvSpPr>
          <p:cNvPr id="5068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752600"/>
            <a:ext cx="10210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Advantage</a:t>
            </a:r>
          </a:p>
          <a:p>
            <a:pPr lvl="1" eaLnBrk="1" hangingPunct="1">
              <a:defRPr/>
            </a:pPr>
            <a:r>
              <a:rPr lang="en-US" sz="2400" smtClean="0"/>
              <a:t>Alleviate control channel saturation problem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Control traffic distributed over channels in time slots</a:t>
            </a:r>
          </a:p>
          <a:p>
            <a:pPr lvl="2" eaLnBrk="1" hangingPunct="1">
              <a:defRPr/>
            </a:pPr>
            <a:endParaRPr lang="en-US" sz="1000" smtClean="0">
              <a:effectLst/>
            </a:endParaRPr>
          </a:p>
          <a:p>
            <a:pPr eaLnBrk="1" hangingPunct="1">
              <a:defRPr/>
            </a:pPr>
            <a:r>
              <a:rPr lang="en-US" sz="2800" smtClean="0">
                <a:effectLst/>
              </a:rPr>
              <a:t>Drawbacks</a:t>
            </a:r>
          </a:p>
          <a:p>
            <a:pPr lvl="1" eaLnBrk="1" hangingPunct="1">
              <a:defRPr/>
            </a:pPr>
            <a:r>
              <a:rPr lang="en-US" sz="2400" smtClean="0"/>
              <a:t>Disrupted CCC coverage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No CCC available when control slots occupied by PUs</a:t>
            </a:r>
          </a:p>
          <a:p>
            <a:pPr lvl="1" eaLnBrk="1" hangingPunct="1">
              <a:defRPr/>
            </a:pPr>
            <a:r>
              <a:rPr lang="en-US" sz="2400" smtClean="0"/>
              <a:t>No guarantee on timely PU protection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PU activity can only be reported in specific time slots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Vacating channels for PUs may not be in a timely fashion</a:t>
            </a:r>
          </a:p>
          <a:p>
            <a:pPr lvl="1" eaLnBrk="1" hangingPunct="1">
              <a:defRPr/>
            </a:pPr>
            <a:r>
              <a:rPr lang="en-US" sz="2400" smtClean="0"/>
              <a:t>Predictable hopping pattern exposes the security risk</a:t>
            </a: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DD1616E-B8D3-4E14-B90B-97B540FDFEB6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GB" sz="1600">
              <a:latin typeface="Arial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451CBE-6289-4591-81C1-9D3A03D9A532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Single Radio Adaptive Channel (SRAC) MAC 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7575" y="1905000"/>
            <a:ext cx="10207625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</a:p>
          <a:p>
            <a:pPr lvl="1">
              <a:defRPr/>
            </a:pPr>
            <a:r>
              <a:rPr lang="en-US" sz="2400" dirty="0" smtClean="0"/>
              <a:t>Dynamic Channelization for Control Channel Saturation</a:t>
            </a:r>
          </a:p>
          <a:p>
            <a:pPr lvl="2">
              <a:defRPr/>
            </a:pPr>
            <a:r>
              <a:rPr lang="en-US" dirty="0" smtClean="0">
                <a:solidFill>
                  <a:srgbClr val="66FF33"/>
                </a:solidFill>
              </a:rPr>
              <a:t>Choose the usable channel BW dynamically based on the spectrum demand</a:t>
            </a:r>
          </a:p>
          <a:p>
            <a:pPr lvl="2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400" dirty="0" smtClean="0"/>
              <a:t>Cross-channel Communication for Jamming Attacks</a:t>
            </a:r>
          </a:p>
          <a:p>
            <a:pPr lvl="2">
              <a:defRPr/>
            </a:pPr>
            <a:r>
              <a:rPr lang="en-US" dirty="0" smtClean="0">
                <a:solidFill>
                  <a:srgbClr val="66FF33"/>
                </a:solidFill>
              </a:rPr>
              <a:t>Uses different channels for transmitting and receiving when a channel is jammed</a:t>
            </a:r>
            <a:endParaRPr lang="en-US" sz="1600" dirty="0" smtClean="0">
              <a:solidFill>
                <a:srgbClr val="66FF33"/>
              </a:solidFill>
            </a:endParaRP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659948-7CA1-4C1A-A597-2121156CE7E4}" type="slidenum">
              <a:rPr lang="en-GB"/>
              <a:pPr/>
              <a:t>24</a:t>
            </a:fld>
            <a:endParaRPr lang="en-GB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676400" y="990600"/>
            <a:ext cx="10485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00FF00"/>
                </a:solidFill>
                <a:ea typeface="굴림" charset="-127"/>
              </a:rPr>
              <a:t>L. Ma, C.-C. Shen, and B. Ryu, </a:t>
            </a: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“Single-Radio Adaptive Channel Algorithm for </a:t>
            </a:r>
            <a:br>
              <a:rPr lang="en-US" altLang="ko-KR" sz="1800">
                <a:solidFill>
                  <a:srgbClr val="FFFFFF"/>
                </a:solidFill>
                <a:ea typeface="굴림" charset="-127"/>
              </a:rPr>
            </a:br>
            <a:r>
              <a:rPr lang="en-US" altLang="ko-KR" sz="1800">
                <a:solidFill>
                  <a:srgbClr val="FFFFFF"/>
                </a:solidFill>
                <a:ea typeface="굴림" charset="-127"/>
              </a:rPr>
              <a:t>Spectrum Agile Wireless Ad Hoc Networks</a:t>
            </a:r>
            <a:r>
              <a:rPr lang="en-US" altLang="zh-CN" sz="1800">
                <a:solidFill>
                  <a:srgbClr val="FFFFFF"/>
                </a:solidFill>
                <a:ea typeface="굴림" charset="-127"/>
              </a:rPr>
              <a:t>”,</a:t>
            </a:r>
            <a:r>
              <a:rPr lang="en-US" altLang="ko-KR" sz="1800">
                <a:solidFill>
                  <a:srgbClr val="00FF00"/>
                </a:solidFill>
                <a:ea typeface="굴림" charset="-127"/>
              </a:rPr>
              <a:t> in Proc. of IEEE DySPAN, Apr. 2007</a:t>
            </a:r>
            <a:r>
              <a:rPr lang="en-US" altLang="zh-CN" sz="1800">
                <a:solidFill>
                  <a:srgbClr val="00FF00"/>
                </a:solidFill>
                <a:ea typeface="굴림" charset="-127"/>
              </a:rPr>
              <a:t>.</a:t>
            </a:r>
            <a:endParaRPr lang="en-US" altLang="ko-KR" sz="1800">
              <a:solidFill>
                <a:srgbClr val="00FF0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9017000" cy="838200"/>
          </a:xfrm>
          <a:noFill/>
        </p:spPr>
        <p:txBody>
          <a:bodyPr/>
          <a:lstStyle/>
          <a:p>
            <a:r>
              <a:rPr lang="en-US" sz="3600" smtClean="0">
                <a:effectLst/>
              </a:rPr>
              <a:t>Dynamic</a:t>
            </a:r>
            <a:r>
              <a:rPr lang="en-US" sz="4400" smtClean="0">
                <a:effectLst/>
              </a:rPr>
              <a:t> </a:t>
            </a:r>
            <a:r>
              <a:rPr lang="en-US" sz="3600" smtClean="0">
                <a:effectLst/>
              </a:rPr>
              <a:t>Channelization for CCC Saturation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38300"/>
            <a:ext cx="11201400" cy="4953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smtClean="0">
                <a:solidFill>
                  <a:srgbClr val="66FF33"/>
                </a:solidFill>
                <a:effectLst/>
              </a:rPr>
              <a:t>Definition:</a:t>
            </a:r>
            <a:r>
              <a:rPr lang="en-US" sz="2400" smtClean="0">
                <a:effectLst/>
              </a:rPr>
              <a:t>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smtClean="0">
                <a:effectLst/>
              </a:rPr>
              <a:t>Adaptive combination of spectrum bands based on the CR requirement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800" smtClean="0">
              <a:effectLst/>
            </a:endParaRPr>
          </a:p>
          <a:p>
            <a:pPr>
              <a:lnSpc>
                <a:spcPct val="90000"/>
              </a:lnSpc>
            </a:pPr>
            <a:endParaRPr lang="en-US" smtClean="0">
              <a:effectLst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ffectLst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ffectLst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ffectLst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sz="2000" smtClean="0">
                <a:effectLst/>
              </a:rPr>
              <a:t>Basic spectrum </a:t>
            </a:r>
            <a:r>
              <a:rPr lang="en-US" sz="2000" i="1" smtClean="0">
                <a:solidFill>
                  <a:srgbClr val="00FF00"/>
                </a:solidFill>
                <a:effectLst/>
              </a:rPr>
              <a:t>b</a:t>
            </a:r>
            <a:r>
              <a:rPr lang="en-US" sz="2000" smtClean="0">
                <a:effectLst/>
              </a:rPr>
              <a:t> is decided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ffectLst/>
              </a:rPr>
              <a:t>Actual spectrum is an odd multiple </a:t>
            </a:r>
            <a:r>
              <a:rPr lang="en-US" sz="2000" i="1" smtClean="0">
                <a:solidFill>
                  <a:srgbClr val="00FF00"/>
                </a:solidFill>
                <a:effectLst/>
              </a:rPr>
              <a:t>m·b</a:t>
            </a:r>
            <a:r>
              <a:rPr lang="en-US" sz="2000" smtClean="0">
                <a:effectLst/>
              </a:rPr>
              <a:t> of basic spectrum </a:t>
            </a:r>
          </a:p>
          <a:p>
            <a:pPr lvl="1">
              <a:lnSpc>
                <a:spcPct val="90000"/>
              </a:lnSpc>
            </a:pPr>
            <a:r>
              <a:rPr lang="en-US" sz="2000" i="1" smtClean="0">
                <a:solidFill>
                  <a:srgbClr val="00FF00"/>
                </a:solidFill>
                <a:effectLst/>
              </a:rPr>
              <a:t>m</a:t>
            </a:r>
            <a:r>
              <a:rPr lang="en-US" sz="2000" smtClean="0">
                <a:effectLst/>
              </a:rPr>
              <a:t> is varied based on the spectrum demand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895600" y="43434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>
            <a:off x="4267200" y="3352800"/>
            <a:ext cx="228600" cy="762000"/>
          </a:xfrm>
          <a:prstGeom prst="leftBrace">
            <a:avLst>
              <a:gd name="adj1" fmla="val 27778"/>
              <a:gd name="adj2" fmla="val 4604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 rot="5400000">
            <a:off x="4943475" y="676275"/>
            <a:ext cx="247650" cy="4343400"/>
          </a:xfrm>
          <a:prstGeom prst="leftBrace">
            <a:avLst>
              <a:gd name="adj1" fmla="val 14615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/>
          </p:cNvSpPr>
          <p:nvPr/>
        </p:nvSpPr>
        <p:spPr bwMode="auto">
          <a:xfrm rot="5400000">
            <a:off x="3495675" y="2771775"/>
            <a:ext cx="247650" cy="1447800"/>
          </a:xfrm>
          <a:prstGeom prst="leftBrace">
            <a:avLst>
              <a:gd name="adj1" fmla="val 4871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895600" y="3371850"/>
            <a:ext cx="0" cy="971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343400" y="3371850"/>
            <a:ext cx="0" cy="971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7239000" y="2971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791200" y="29718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2780" name="AutoShape 12"/>
          <p:cNvCxnSpPr>
            <a:cxnSpLocks noChangeShapeType="1"/>
            <a:stCxn id="32771" idx="0"/>
            <a:endCxn id="32771" idx="3"/>
          </p:cNvCxnSpPr>
          <p:nvPr/>
        </p:nvCxnSpPr>
        <p:spPr bwMode="auto">
          <a:xfrm>
            <a:off x="6134100" y="1638300"/>
            <a:ext cx="5600700" cy="2476500"/>
          </a:xfrm>
          <a:prstGeom prst="straightConnector1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</p:cxn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895600" y="4495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895600" y="48006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467100" y="4495800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724400" y="4835525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</a:rPr>
              <a:t>m·b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038600" y="2379663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</a:rPr>
              <a:t>Actual Spectrum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2743200" y="301307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</a:rPr>
              <a:t>Basic Spectrum</a:t>
            </a:r>
          </a:p>
        </p:txBody>
      </p:sp>
      <p:sp>
        <p:nvSpPr>
          <p:cNvPr id="32787" name="Slide Number Placeholder 1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228E2-F3F1-41FE-9C8D-273E369F2321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7"/>
          <p:cNvSpPr>
            <a:spLocks noChangeArrowheads="1"/>
          </p:cNvSpPr>
          <p:nvPr/>
        </p:nvSpPr>
        <p:spPr bwMode="auto">
          <a:xfrm>
            <a:off x="8153400" y="4457700"/>
            <a:ext cx="914400" cy="381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795" name="Rectangle 66"/>
          <p:cNvSpPr>
            <a:spLocks noChangeArrowheads="1"/>
          </p:cNvSpPr>
          <p:nvPr/>
        </p:nvSpPr>
        <p:spPr bwMode="auto">
          <a:xfrm>
            <a:off x="7391400" y="21336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914400" y="2095500"/>
            <a:ext cx="4229100" cy="3543300"/>
          </a:xfrm>
          <a:prstGeom prst="rect">
            <a:avLst/>
          </a:prstGeom>
          <a:solidFill>
            <a:srgbClr val="0000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34" charset="-128"/>
              </a:rPr>
              <a:t>Cross-Channel Communication for Jamming Attacks </a:t>
            </a:r>
          </a:p>
        </p:txBody>
      </p:sp>
      <p:sp>
        <p:nvSpPr>
          <p:cNvPr id="33798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AEB93DB-2598-4CB7-804A-EE0DA650210E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GB" sz="1600">
              <a:latin typeface="Arial" charset="0"/>
            </a:endParaRPr>
          </a:p>
        </p:txBody>
      </p:sp>
      <p:sp>
        <p:nvSpPr>
          <p:cNvPr id="9" name="Pie 8"/>
          <p:cNvSpPr/>
          <p:nvPr/>
        </p:nvSpPr>
        <p:spPr bwMode="auto">
          <a:xfrm>
            <a:off x="2933700" y="266700"/>
            <a:ext cx="4381500" cy="3695700"/>
          </a:xfrm>
          <a:prstGeom prst="pie">
            <a:avLst>
              <a:gd name="adj1" fmla="val 5356746"/>
              <a:gd name="adj2" fmla="val 10804237"/>
            </a:avLst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sz="4000">
              <a:cs typeface="Arial" charset="0"/>
            </a:endParaRPr>
          </a:p>
        </p:txBody>
      </p:sp>
      <p:sp>
        <p:nvSpPr>
          <p:cNvPr id="10" name="Pie 9"/>
          <p:cNvSpPr/>
          <p:nvPr/>
        </p:nvSpPr>
        <p:spPr bwMode="auto">
          <a:xfrm rot="10800000">
            <a:off x="-1257300" y="3771900"/>
            <a:ext cx="4381500" cy="3695700"/>
          </a:xfrm>
          <a:prstGeom prst="pie">
            <a:avLst>
              <a:gd name="adj1" fmla="val 5356746"/>
              <a:gd name="adj2" fmla="val 10804237"/>
            </a:avLst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sz="4000">
              <a:cs typeface="Arial" charset="0"/>
            </a:endParaRPr>
          </a:p>
        </p:txBody>
      </p: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3848100" y="32004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2" name="Oval 11"/>
          <p:cNvSpPr>
            <a:spLocks noChangeArrowheads="1"/>
          </p:cNvSpPr>
          <p:nvPr/>
        </p:nvSpPr>
        <p:spPr bwMode="auto">
          <a:xfrm>
            <a:off x="3771900" y="26670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2667000" y="35814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4" name="Oval 13"/>
          <p:cNvSpPr>
            <a:spLocks noChangeArrowheads="1"/>
          </p:cNvSpPr>
          <p:nvPr/>
        </p:nvSpPr>
        <p:spPr bwMode="auto">
          <a:xfrm>
            <a:off x="3200400" y="23622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1257300" y="24003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1257300" y="40005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7" name="Oval 16"/>
          <p:cNvSpPr>
            <a:spLocks noChangeArrowheads="1"/>
          </p:cNvSpPr>
          <p:nvPr/>
        </p:nvSpPr>
        <p:spPr bwMode="auto">
          <a:xfrm>
            <a:off x="2895600" y="42291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2476500" y="45720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1752600" y="51816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0" name="Oval 19"/>
          <p:cNvSpPr>
            <a:spLocks noChangeArrowheads="1"/>
          </p:cNvSpPr>
          <p:nvPr/>
        </p:nvSpPr>
        <p:spPr bwMode="auto">
          <a:xfrm>
            <a:off x="4000500" y="40005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3886200" y="47244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2" name="Oval 21"/>
          <p:cNvSpPr>
            <a:spLocks noChangeArrowheads="1"/>
          </p:cNvSpPr>
          <p:nvPr/>
        </p:nvSpPr>
        <p:spPr bwMode="auto">
          <a:xfrm>
            <a:off x="2743200" y="52197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1866900" y="28956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4" name="Oval 23"/>
          <p:cNvSpPr>
            <a:spLocks noChangeArrowheads="1"/>
          </p:cNvSpPr>
          <p:nvPr/>
        </p:nvSpPr>
        <p:spPr bwMode="auto">
          <a:xfrm>
            <a:off x="2247900" y="22860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1371600" y="35052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6" name="Oval 25"/>
          <p:cNvSpPr>
            <a:spLocks noChangeArrowheads="1"/>
          </p:cNvSpPr>
          <p:nvPr/>
        </p:nvSpPr>
        <p:spPr bwMode="auto">
          <a:xfrm>
            <a:off x="4610100" y="30099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4381500" y="24384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8" name="Oval 27"/>
          <p:cNvSpPr>
            <a:spLocks noChangeArrowheads="1"/>
          </p:cNvSpPr>
          <p:nvPr/>
        </p:nvSpPr>
        <p:spPr bwMode="auto">
          <a:xfrm>
            <a:off x="3352800" y="36195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1866900" y="45720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20" name="Oval 29"/>
          <p:cNvSpPr>
            <a:spLocks noChangeArrowheads="1"/>
          </p:cNvSpPr>
          <p:nvPr/>
        </p:nvSpPr>
        <p:spPr bwMode="auto">
          <a:xfrm>
            <a:off x="2438400" y="30861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21" name="Oval 30"/>
          <p:cNvSpPr>
            <a:spLocks noChangeArrowheads="1"/>
          </p:cNvSpPr>
          <p:nvPr/>
        </p:nvSpPr>
        <p:spPr bwMode="auto">
          <a:xfrm>
            <a:off x="1028700" y="46101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22" name="Oval 31"/>
          <p:cNvSpPr>
            <a:spLocks noChangeArrowheads="1"/>
          </p:cNvSpPr>
          <p:nvPr/>
        </p:nvSpPr>
        <p:spPr bwMode="auto">
          <a:xfrm>
            <a:off x="4762500" y="50292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23" name="Oval 32"/>
          <p:cNvSpPr>
            <a:spLocks noChangeArrowheads="1"/>
          </p:cNvSpPr>
          <p:nvPr/>
        </p:nvSpPr>
        <p:spPr bwMode="auto">
          <a:xfrm>
            <a:off x="4724400" y="43815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24" name="Oval 33"/>
          <p:cNvSpPr>
            <a:spLocks noChangeArrowheads="1"/>
          </p:cNvSpPr>
          <p:nvPr/>
        </p:nvSpPr>
        <p:spPr bwMode="auto">
          <a:xfrm>
            <a:off x="3467100" y="5372100"/>
            <a:ext cx="190500" cy="190500"/>
          </a:xfrm>
          <a:prstGeom prst="ellips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25" name="Rectangle 97"/>
          <p:cNvSpPr>
            <a:spLocks noChangeArrowheads="1"/>
          </p:cNvSpPr>
          <p:nvPr/>
        </p:nvSpPr>
        <p:spPr bwMode="auto">
          <a:xfrm>
            <a:off x="7086600" y="21336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3</a:t>
            </a:r>
          </a:p>
        </p:txBody>
      </p:sp>
      <p:sp>
        <p:nvSpPr>
          <p:cNvPr id="33826" name="Rectangle 97"/>
          <p:cNvSpPr>
            <a:spLocks noChangeArrowheads="1"/>
          </p:cNvSpPr>
          <p:nvPr/>
        </p:nvSpPr>
        <p:spPr bwMode="auto">
          <a:xfrm>
            <a:off x="7505700" y="21336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1</a:t>
            </a:r>
          </a:p>
        </p:txBody>
      </p:sp>
      <p:sp>
        <p:nvSpPr>
          <p:cNvPr id="33827" name="Rectangle 97"/>
          <p:cNvSpPr>
            <a:spLocks noChangeArrowheads="1"/>
          </p:cNvSpPr>
          <p:nvPr/>
        </p:nvSpPr>
        <p:spPr bwMode="auto">
          <a:xfrm>
            <a:off x="7924800" y="21336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0</a:t>
            </a:r>
          </a:p>
        </p:txBody>
      </p:sp>
      <p:sp>
        <p:nvSpPr>
          <p:cNvPr id="33828" name="Rectangle 97"/>
          <p:cNvSpPr>
            <a:spLocks noChangeArrowheads="1"/>
          </p:cNvSpPr>
          <p:nvPr/>
        </p:nvSpPr>
        <p:spPr bwMode="auto">
          <a:xfrm>
            <a:off x="8343900" y="21336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2</a:t>
            </a:r>
          </a:p>
        </p:txBody>
      </p:sp>
      <p:sp>
        <p:nvSpPr>
          <p:cNvPr id="33829" name="Rectangle 97"/>
          <p:cNvSpPr>
            <a:spLocks noChangeArrowheads="1"/>
          </p:cNvSpPr>
          <p:nvPr/>
        </p:nvSpPr>
        <p:spPr bwMode="auto">
          <a:xfrm>
            <a:off x="8763000" y="21336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4</a:t>
            </a:r>
          </a:p>
        </p:txBody>
      </p:sp>
      <p:sp>
        <p:nvSpPr>
          <p:cNvPr id="33830" name="Rectangle 97"/>
          <p:cNvSpPr>
            <a:spLocks noChangeArrowheads="1"/>
          </p:cNvSpPr>
          <p:nvPr/>
        </p:nvSpPr>
        <p:spPr bwMode="auto">
          <a:xfrm>
            <a:off x="7086600" y="3314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3</a:t>
            </a:r>
          </a:p>
        </p:txBody>
      </p:sp>
      <p:sp>
        <p:nvSpPr>
          <p:cNvPr id="33831" name="Rectangle 97"/>
          <p:cNvSpPr>
            <a:spLocks noChangeArrowheads="1"/>
          </p:cNvSpPr>
          <p:nvPr/>
        </p:nvSpPr>
        <p:spPr bwMode="auto">
          <a:xfrm>
            <a:off x="7505700" y="3314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1</a:t>
            </a:r>
          </a:p>
        </p:txBody>
      </p:sp>
      <p:sp>
        <p:nvSpPr>
          <p:cNvPr id="33832" name="Rectangle 97"/>
          <p:cNvSpPr>
            <a:spLocks noChangeArrowheads="1"/>
          </p:cNvSpPr>
          <p:nvPr/>
        </p:nvSpPr>
        <p:spPr bwMode="auto">
          <a:xfrm>
            <a:off x="7924800" y="3314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0</a:t>
            </a:r>
          </a:p>
        </p:txBody>
      </p:sp>
      <p:sp>
        <p:nvSpPr>
          <p:cNvPr id="33833" name="Rectangle 97"/>
          <p:cNvSpPr>
            <a:spLocks noChangeArrowheads="1"/>
          </p:cNvSpPr>
          <p:nvPr/>
        </p:nvSpPr>
        <p:spPr bwMode="auto">
          <a:xfrm>
            <a:off x="8343900" y="3314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2</a:t>
            </a:r>
          </a:p>
        </p:txBody>
      </p:sp>
      <p:sp>
        <p:nvSpPr>
          <p:cNvPr id="33834" name="Rectangle 97"/>
          <p:cNvSpPr>
            <a:spLocks noChangeArrowheads="1"/>
          </p:cNvSpPr>
          <p:nvPr/>
        </p:nvSpPr>
        <p:spPr bwMode="auto">
          <a:xfrm>
            <a:off x="8763000" y="3314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4</a:t>
            </a:r>
          </a:p>
        </p:txBody>
      </p:sp>
      <p:sp>
        <p:nvSpPr>
          <p:cNvPr id="33835" name="Rectangle 97"/>
          <p:cNvSpPr>
            <a:spLocks noChangeArrowheads="1"/>
          </p:cNvSpPr>
          <p:nvPr/>
        </p:nvSpPr>
        <p:spPr bwMode="auto">
          <a:xfrm>
            <a:off x="7086600" y="4457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3</a:t>
            </a:r>
          </a:p>
        </p:txBody>
      </p:sp>
      <p:sp>
        <p:nvSpPr>
          <p:cNvPr id="33836" name="Rectangle 97"/>
          <p:cNvSpPr>
            <a:spLocks noChangeArrowheads="1"/>
          </p:cNvSpPr>
          <p:nvPr/>
        </p:nvSpPr>
        <p:spPr bwMode="auto">
          <a:xfrm>
            <a:off x="7505700" y="4457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1</a:t>
            </a:r>
          </a:p>
        </p:txBody>
      </p:sp>
      <p:sp>
        <p:nvSpPr>
          <p:cNvPr id="33837" name="Rectangle 97"/>
          <p:cNvSpPr>
            <a:spLocks noChangeArrowheads="1"/>
          </p:cNvSpPr>
          <p:nvPr/>
        </p:nvSpPr>
        <p:spPr bwMode="auto">
          <a:xfrm>
            <a:off x="7924800" y="4457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0</a:t>
            </a:r>
          </a:p>
        </p:txBody>
      </p:sp>
      <p:sp>
        <p:nvSpPr>
          <p:cNvPr id="33838" name="Rectangle 97"/>
          <p:cNvSpPr>
            <a:spLocks noChangeArrowheads="1"/>
          </p:cNvSpPr>
          <p:nvPr/>
        </p:nvSpPr>
        <p:spPr bwMode="auto">
          <a:xfrm>
            <a:off x="8343900" y="4457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2</a:t>
            </a:r>
          </a:p>
        </p:txBody>
      </p:sp>
      <p:sp>
        <p:nvSpPr>
          <p:cNvPr id="33839" name="Rectangle 97"/>
          <p:cNvSpPr>
            <a:spLocks noChangeArrowheads="1"/>
          </p:cNvSpPr>
          <p:nvPr/>
        </p:nvSpPr>
        <p:spPr bwMode="auto">
          <a:xfrm>
            <a:off x="8763000" y="4457700"/>
            <a:ext cx="419100" cy="3810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0"/>
              <a:t>4</a:t>
            </a:r>
          </a:p>
        </p:txBody>
      </p:sp>
      <p:sp>
        <p:nvSpPr>
          <p:cNvPr id="33840" name="TextBox 68"/>
          <p:cNvSpPr txBox="1">
            <a:spLocks noChangeArrowheads="1"/>
          </p:cNvSpPr>
          <p:nvPr/>
        </p:nvSpPr>
        <p:spPr bwMode="auto">
          <a:xfrm>
            <a:off x="5600700" y="2133600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Subnet 1</a:t>
            </a:r>
          </a:p>
        </p:txBody>
      </p:sp>
      <p:sp>
        <p:nvSpPr>
          <p:cNvPr id="33841" name="TextBox 69"/>
          <p:cNvSpPr txBox="1">
            <a:spLocks noChangeArrowheads="1"/>
          </p:cNvSpPr>
          <p:nvPr/>
        </p:nvSpPr>
        <p:spPr bwMode="auto">
          <a:xfrm>
            <a:off x="5638800" y="3276600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Subnet 2</a:t>
            </a:r>
          </a:p>
        </p:txBody>
      </p:sp>
      <p:sp>
        <p:nvSpPr>
          <p:cNvPr id="33842" name="TextBox 70"/>
          <p:cNvSpPr txBox="1">
            <a:spLocks noChangeArrowheads="1"/>
          </p:cNvSpPr>
          <p:nvPr/>
        </p:nvSpPr>
        <p:spPr bwMode="auto">
          <a:xfrm>
            <a:off x="5600700" y="4457700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Subnet 3</a:t>
            </a:r>
          </a:p>
        </p:txBody>
      </p:sp>
      <p:sp>
        <p:nvSpPr>
          <p:cNvPr id="33843" name="TextBox 71"/>
          <p:cNvSpPr txBox="1">
            <a:spLocks noChangeArrowheads="1"/>
          </p:cNvSpPr>
          <p:nvPr/>
        </p:nvSpPr>
        <p:spPr bwMode="auto">
          <a:xfrm>
            <a:off x="3390900" y="28575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Subnet 1</a:t>
            </a:r>
          </a:p>
        </p:txBody>
      </p:sp>
      <p:sp>
        <p:nvSpPr>
          <p:cNvPr id="33844" name="TextBox 72"/>
          <p:cNvSpPr txBox="1">
            <a:spLocks noChangeArrowheads="1"/>
          </p:cNvSpPr>
          <p:nvPr/>
        </p:nvSpPr>
        <p:spPr bwMode="auto">
          <a:xfrm>
            <a:off x="1638300" y="24765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Subnet 2</a:t>
            </a:r>
          </a:p>
        </p:txBody>
      </p:sp>
      <p:sp>
        <p:nvSpPr>
          <p:cNvPr id="33845" name="TextBox 73"/>
          <p:cNvSpPr txBox="1">
            <a:spLocks noChangeArrowheads="1"/>
          </p:cNvSpPr>
          <p:nvPr/>
        </p:nvSpPr>
        <p:spPr bwMode="auto">
          <a:xfrm>
            <a:off x="1333500" y="4800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Subnet 3</a:t>
            </a:r>
          </a:p>
        </p:txBody>
      </p:sp>
      <p:sp>
        <p:nvSpPr>
          <p:cNvPr id="33846" name="TextBox 76"/>
          <p:cNvSpPr txBox="1">
            <a:spLocks noChangeArrowheads="1"/>
          </p:cNvSpPr>
          <p:nvPr/>
        </p:nvSpPr>
        <p:spPr bwMode="auto">
          <a:xfrm>
            <a:off x="9410700" y="30861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Receive Channel = 0</a:t>
            </a:r>
          </a:p>
        </p:txBody>
      </p:sp>
      <p:sp>
        <p:nvSpPr>
          <p:cNvPr id="33847" name="TextBox 77"/>
          <p:cNvSpPr txBox="1">
            <a:spLocks noChangeArrowheads="1"/>
          </p:cNvSpPr>
          <p:nvPr/>
        </p:nvSpPr>
        <p:spPr bwMode="auto">
          <a:xfrm>
            <a:off x="9410700" y="20193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Receive Channel = 4</a:t>
            </a:r>
          </a:p>
        </p:txBody>
      </p:sp>
      <p:sp>
        <p:nvSpPr>
          <p:cNvPr id="33848" name="TextBox 78"/>
          <p:cNvSpPr txBox="1">
            <a:spLocks noChangeArrowheads="1"/>
          </p:cNvSpPr>
          <p:nvPr/>
        </p:nvSpPr>
        <p:spPr bwMode="auto">
          <a:xfrm>
            <a:off x="9410700" y="43053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Receive Channel = 1</a:t>
            </a:r>
          </a:p>
        </p:txBody>
      </p:sp>
      <p:sp>
        <p:nvSpPr>
          <p:cNvPr id="33849" name="Down Arrow 80"/>
          <p:cNvSpPr>
            <a:spLocks noChangeArrowheads="1"/>
          </p:cNvSpPr>
          <p:nvPr/>
        </p:nvSpPr>
        <p:spPr bwMode="auto">
          <a:xfrm>
            <a:off x="8077200" y="2552700"/>
            <a:ext cx="1524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50" name="Down Arrow 81"/>
          <p:cNvSpPr>
            <a:spLocks noChangeArrowheads="1"/>
          </p:cNvSpPr>
          <p:nvPr/>
        </p:nvSpPr>
        <p:spPr bwMode="auto">
          <a:xfrm>
            <a:off x="7658100" y="3733800"/>
            <a:ext cx="1524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51" name="Down Arrow 83"/>
          <p:cNvSpPr>
            <a:spLocks noChangeArrowheads="1"/>
          </p:cNvSpPr>
          <p:nvPr/>
        </p:nvSpPr>
        <p:spPr bwMode="auto">
          <a:xfrm flipV="1">
            <a:off x="8877300" y="2552700"/>
            <a:ext cx="152400" cy="6477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33852" name="Down Arrow 84"/>
          <p:cNvSpPr>
            <a:spLocks noChangeArrowheads="1"/>
          </p:cNvSpPr>
          <p:nvPr/>
        </p:nvSpPr>
        <p:spPr bwMode="auto">
          <a:xfrm flipV="1">
            <a:off x="8039100" y="3733800"/>
            <a:ext cx="152400" cy="6477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86" name="TextBox 85"/>
          <p:cNvSpPr txBox="1"/>
          <p:nvPr/>
        </p:nvSpPr>
        <p:spPr>
          <a:xfrm>
            <a:off x="3733800" y="1562100"/>
            <a:ext cx="1409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dirty="0">
                <a:solidFill>
                  <a:schemeClr val="accent5"/>
                </a:solidFill>
                <a:latin typeface="Comic Sans MS" pitchFamily="66" charset="0"/>
                <a:ea typeface="宋体" pitchFamily="2" charset="-122"/>
                <a:cs typeface="Arial" pitchFamily="34" charset="0"/>
              </a:rPr>
              <a:t>Jamming</a:t>
            </a:r>
          </a:p>
        </p:txBody>
      </p:sp>
      <p:sp>
        <p:nvSpPr>
          <p:cNvPr id="33854" name="TextBox 86"/>
          <p:cNvSpPr txBox="1">
            <a:spLocks noChangeArrowheads="1"/>
          </p:cNvSpPr>
          <p:nvPr/>
        </p:nvSpPr>
        <p:spPr bwMode="auto">
          <a:xfrm>
            <a:off x="1409700" y="5829300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Jamming</a:t>
            </a:r>
          </a:p>
        </p:txBody>
      </p:sp>
      <p:cxnSp>
        <p:nvCxnSpPr>
          <p:cNvPr id="33855" name="Straight Arrow Connector 88"/>
          <p:cNvCxnSpPr>
            <a:cxnSpLocks noChangeShapeType="1"/>
          </p:cNvCxnSpPr>
          <p:nvPr/>
        </p:nvCxnSpPr>
        <p:spPr bwMode="auto">
          <a:xfrm>
            <a:off x="7124700" y="5486400"/>
            <a:ext cx="2095500" cy="1588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3856" name="TextBox 90"/>
          <p:cNvSpPr txBox="1">
            <a:spLocks noChangeArrowheads="1"/>
          </p:cNvSpPr>
          <p:nvPr/>
        </p:nvSpPr>
        <p:spPr bwMode="auto">
          <a:xfrm>
            <a:off x="7124700" y="5143500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Frequency</a:t>
            </a:r>
          </a:p>
        </p:txBody>
      </p:sp>
      <p:cxnSp>
        <p:nvCxnSpPr>
          <p:cNvPr id="33857" name="Straight Arrow Connector 92"/>
          <p:cNvCxnSpPr>
            <a:cxnSpLocks noChangeShapeType="1"/>
          </p:cNvCxnSpPr>
          <p:nvPr/>
        </p:nvCxnSpPr>
        <p:spPr bwMode="auto">
          <a:xfrm rot="10800000" flipV="1">
            <a:off x="3467100" y="3352800"/>
            <a:ext cx="342900" cy="228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3858" name="Straight Arrow Connector 95"/>
          <p:cNvCxnSpPr>
            <a:cxnSpLocks noChangeShapeType="1"/>
          </p:cNvCxnSpPr>
          <p:nvPr/>
        </p:nvCxnSpPr>
        <p:spPr bwMode="auto">
          <a:xfrm rot="10800000" flipV="1">
            <a:off x="2590800" y="4343400"/>
            <a:ext cx="266700" cy="228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3859" name="Straight Arrow Connector 96"/>
          <p:cNvCxnSpPr>
            <a:cxnSpLocks noChangeShapeType="1"/>
          </p:cNvCxnSpPr>
          <p:nvPr/>
        </p:nvCxnSpPr>
        <p:spPr bwMode="auto">
          <a:xfrm rot="10800000" flipV="1">
            <a:off x="3543300" y="3467100"/>
            <a:ext cx="342900" cy="2286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</p:spPr>
      </p:cxnSp>
      <p:cxnSp>
        <p:nvCxnSpPr>
          <p:cNvPr id="33860" name="Straight Arrow Connector 97"/>
          <p:cNvCxnSpPr>
            <a:cxnSpLocks noChangeShapeType="1"/>
            <a:stCxn id="33807" idx="4"/>
          </p:cNvCxnSpPr>
          <p:nvPr/>
        </p:nvCxnSpPr>
        <p:spPr bwMode="auto">
          <a:xfrm rot="5400000">
            <a:off x="2695575" y="4391025"/>
            <a:ext cx="266700" cy="32385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</p:spPr>
      </p:cxnSp>
      <p:cxnSp>
        <p:nvCxnSpPr>
          <p:cNvPr id="33861" name="Straight Arrow Connector 101"/>
          <p:cNvCxnSpPr>
            <a:cxnSpLocks noChangeShapeType="1"/>
          </p:cNvCxnSpPr>
          <p:nvPr/>
        </p:nvCxnSpPr>
        <p:spPr bwMode="auto">
          <a:xfrm rot="5400000">
            <a:off x="4514850" y="2076450"/>
            <a:ext cx="266700" cy="762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33862" name="Straight Arrow Connector 102"/>
          <p:cNvCxnSpPr>
            <a:cxnSpLocks noChangeShapeType="1"/>
            <a:stCxn id="33854" idx="0"/>
          </p:cNvCxnSpPr>
          <p:nvPr/>
        </p:nvCxnSpPr>
        <p:spPr bwMode="auto">
          <a:xfrm rot="5400000" flipH="1" flipV="1">
            <a:off x="1990725" y="5610225"/>
            <a:ext cx="342900" cy="9525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3863" name="Slide Number Placeholder 7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21DD49-FE2A-4507-9C97-042712169E66}" type="slidenum">
              <a:rPr lang="en-GB"/>
              <a:pPr/>
              <a:t>26</a:t>
            </a:fld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7467600" y="1524000"/>
            <a:ext cx="1409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dirty="0">
                <a:solidFill>
                  <a:schemeClr val="accent5"/>
                </a:solidFill>
                <a:latin typeface="Comic Sans MS" pitchFamily="66" charset="0"/>
                <a:ea typeface="宋体" pitchFamily="2" charset="-122"/>
                <a:cs typeface="Arial" pitchFamily="34" charset="0"/>
              </a:rPr>
              <a:t>Jamming</a:t>
            </a:r>
          </a:p>
        </p:txBody>
      </p:sp>
      <p:cxnSp>
        <p:nvCxnSpPr>
          <p:cNvPr id="33865" name="Straight Arrow Connector 101"/>
          <p:cNvCxnSpPr>
            <a:cxnSpLocks noChangeShapeType="1"/>
          </p:cNvCxnSpPr>
          <p:nvPr/>
        </p:nvCxnSpPr>
        <p:spPr bwMode="auto">
          <a:xfrm rot="5400000">
            <a:off x="7905750" y="2000250"/>
            <a:ext cx="266700" cy="762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3866" name="TextBox 86"/>
          <p:cNvSpPr txBox="1">
            <a:spLocks noChangeArrowheads="1"/>
          </p:cNvSpPr>
          <p:nvPr/>
        </p:nvSpPr>
        <p:spPr bwMode="auto">
          <a:xfrm>
            <a:off x="8077200" y="4953000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Jamming</a:t>
            </a:r>
          </a:p>
        </p:txBody>
      </p:sp>
      <p:cxnSp>
        <p:nvCxnSpPr>
          <p:cNvPr id="33867" name="Straight Arrow Connector 102"/>
          <p:cNvCxnSpPr>
            <a:cxnSpLocks noChangeShapeType="1"/>
          </p:cNvCxnSpPr>
          <p:nvPr/>
        </p:nvCxnSpPr>
        <p:spPr bwMode="auto">
          <a:xfrm rot="5400000" flipH="1" flipV="1">
            <a:off x="8486775" y="4848225"/>
            <a:ext cx="342900" cy="9525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3276600" y="1676400"/>
            <a:ext cx="7924800" cy="3962400"/>
          </a:xfrm>
          <a:prstGeom prst="rect">
            <a:avLst/>
          </a:prstGeom>
          <a:solidFill>
            <a:srgbClr val="0000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b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9017000" cy="838200"/>
          </a:xfrm>
          <a:noFill/>
        </p:spPr>
        <p:txBody>
          <a:bodyPr/>
          <a:lstStyle/>
          <a:p>
            <a:r>
              <a:rPr lang="en-US" sz="2800" smtClean="0">
                <a:effectLst/>
              </a:rPr>
              <a:t>Cross-Channel Communication for Jamming Attacks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" y="1828800"/>
            <a:ext cx="3200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/>
              <a:t>Different spectrums can be used for sending and receiving to avoid jamming and PU activity</a:t>
            </a:r>
          </a:p>
          <a:p>
            <a:pPr marL="342900" indent="-342900">
              <a:spcBef>
                <a:spcPct val="50000"/>
              </a:spcBef>
              <a:buFont typeface="Monotype Sorts" charset="2"/>
              <a:buNone/>
            </a:pPr>
            <a:endParaRPr lang="en-US" sz="1000"/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If node 1 needs to change its receive channel, it sends a notification to its neighbors which reply with an ACK</a:t>
            </a:r>
          </a:p>
          <a:p>
            <a:pPr marL="342900" indent="-342900">
              <a:spcBef>
                <a:spcPct val="50000"/>
              </a:spcBef>
              <a:buFont typeface="Monotype Sorts" charset="2"/>
              <a:buNone/>
            </a:pPr>
            <a:endParaRPr lang="en-US" sz="1000"/>
          </a:p>
          <a:p>
            <a:pPr marL="342900" indent="-342900">
              <a:spcBef>
                <a:spcPct val="50000"/>
              </a:spcBef>
            </a:pPr>
            <a:r>
              <a:rPr lang="en-US" sz="1800"/>
              <a:t>CSMA channel access with random wait is assumed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429000" y="2514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276600" y="2590800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Neighbor A (receive channel = 2)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781800" y="251460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43800" y="2514600"/>
            <a:ext cx="7620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  <a:latin typeface="Times New Roman" charset="0"/>
              </a:rPr>
              <a:t>ACK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429000" y="3733800"/>
            <a:ext cx="75438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4290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352800" y="3810000"/>
            <a:ext cx="3124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Node 1</a:t>
            </a:r>
          </a:p>
          <a:p>
            <a:pPr marL="342900" indent="-342900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(initial receive channel = 1)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200400" y="5029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Neighbor B (receive channel = 1)</a:t>
            </a:r>
          </a:p>
          <a:p>
            <a:pPr marL="342900" indent="-342900" algn="ctr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Not affected by Jamming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581400" y="2895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</a:rPr>
              <a:t>Jamming detected</a:t>
            </a:r>
            <a:r>
              <a:rPr lang="en-US" sz="1600"/>
              <a:t> </a:t>
            </a:r>
            <a:r>
              <a:rPr lang="en-US" sz="1600">
                <a:solidFill>
                  <a:srgbClr val="FF0000"/>
                </a:solidFill>
              </a:rPr>
              <a:t>Change receive channel from 1 to 2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257800" y="3505200"/>
            <a:ext cx="342900" cy="266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400800" y="342900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56388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410200" y="3276600"/>
            <a:ext cx="990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  <a:latin typeface="Times New Roman" charset="0"/>
              </a:rPr>
              <a:t>CSMA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8343900" y="377190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8686800" y="468630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6858000" y="2400300"/>
            <a:ext cx="685800" cy="0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6781800" y="2057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  <a:latin typeface="Times New Roman" charset="0"/>
              </a:rPr>
              <a:t>CSMA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9791700" y="4686300"/>
            <a:ext cx="7239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  <a:latin typeface="Times New Roman" charset="0"/>
              </a:rPr>
              <a:t>ACK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0172700" y="3771900"/>
            <a:ext cx="7239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  <a:latin typeface="Times New Roman" charset="0"/>
              </a:rPr>
              <a:t>ACK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7772400" y="3429000"/>
            <a:ext cx="7620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800">
                <a:solidFill>
                  <a:srgbClr val="00FF00"/>
                </a:solidFill>
                <a:latin typeface="Times New Roman" charset="0"/>
              </a:rPr>
              <a:t>ACK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9144000" y="51435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8686800" y="5257800"/>
            <a:ext cx="160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Random wait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6477000" y="28194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6858000" y="28194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9829800" y="41148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V="1">
            <a:off x="10515600" y="41148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7543800" y="2857500"/>
            <a:ext cx="228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8305800" y="2895600"/>
            <a:ext cx="2286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8343900" y="41148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8801100" y="4114800"/>
            <a:ext cx="34290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6858000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Slide Number Placeholder 3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96FA24-9E3F-40C1-B84C-AB9C7E6B1577}" type="slidenum">
              <a:rPr lang="en-GB"/>
              <a:pPr/>
              <a:t>27</a:t>
            </a:fld>
            <a:endParaRPr lang="en-GB"/>
          </a:p>
        </p:txBody>
      </p:sp>
      <p:sp>
        <p:nvSpPr>
          <p:cNvPr id="34853" name="Text Box 11"/>
          <p:cNvSpPr txBox="1">
            <a:spLocks noChangeArrowheads="1"/>
          </p:cNvSpPr>
          <p:nvPr/>
        </p:nvSpPr>
        <p:spPr bwMode="auto">
          <a:xfrm>
            <a:off x="6400800" y="28956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</a:pPr>
            <a:r>
              <a:rPr lang="en-US" sz="1800" b="0">
                <a:latin typeface="Times New Roman" charset="0"/>
              </a:rPr>
              <a:t>Ch 2</a:t>
            </a:r>
          </a:p>
        </p:txBody>
      </p:sp>
      <p:sp>
        <p:nvSpPr>
          <p:cNvPr id="34854" name="Text Box 11"/>
          <p:cNvSpPr txBox="1">
            <a:spLocks noChangeArrowheads="1"/>
          </p:cNvSpPr>
          <p:nvPr/>
        </p:nvSpPr>
        <p:spPr bwMode="auto">
          <a:xfrm>
            <a:off x="7772400" y="28956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</a:pPr>
            <a:r>
              <a:rPr lang="en-US" sz="1800" b="0">
                <a:latin typeface="Times New Roman" charset="0"/>
              </a:rPr>
              <a:t>Ch 2</a:t>
            </a:r>
          </a:p>
        </p:txBody>
      </p:sp>
      <p:sp>
        <p:nvSpPr>
          <p:cNvPr id="34855" name="Text Box 11"/>
          <p:cNvSpPr txBox="1">
            <a:spLocks noChangeArrowheads="1"/>
          </p:cNvSpPr>
          <p:nvPr/>
        </p:nvSpPr>
        <p:spPr bwMode="auto">
          <a:xfrm>
            <a:off x="8305800" y="41910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</a:pPr>
            <a:r>
              <a:rPr lang="en-US" sz="1800" b="0">
                <a:latin typeface="Times New Roman" charset="0"/>
              </a:rPr>
              <a:t>Ch 1</a:t>
            </a:r>
          </a:p>
        </p:txBody>
      </p:sp>
      <p:sp>
        <p:nvSpPr>
          <p:cNvPr id="34856" name="Text Box 11"/>
          <p:cNvSpPr txBox="1">
            <a:spLocks noChangeArrowheads="1"/>
          </p:cNvSpPr>
          <p:nvPr/>
        </p:nvSpPr>
        <p:spPr bwMode="auto">
          <a:xfrm>
            <a:off x="9829800" y="42672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</a:pPr>
            <a:r>
              <a:rPr lang="en-US" sz="1800" b="0">
                <a:latin typeface="Times New Roman" charset="0"/>
              </a:rPr>
              <a:t>Ch 2</a:t>
            </a:r>
          </a:p>
        </p:txBody>
      </p:sp>
      <p:sp>
        <p:nvSpPr>
          <p:cNvPr id="31785" name="Text Box 12"/>
          <p:cNvSpPr txBox="1">
            <a:spLocks noChangeArrowheads="1"/>
          </p:cNvSpPr>
          <p:nvPr/>
        </p:nvSpPr>
        <p:spPr bwMode="auto">
          <a:xfrm>
            <a:off x="5105400" y="3810000"/>
            <a:ext cx="3657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(receive channel = 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PU Activity Notification Problem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8B463F4-6609-4F88-BF65-EBB2C20E7845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GB" sz="1600">
              <a:latin typeface="Arial" charset="0"/>
            </a:endParaRP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914400" y="2286000"/>
            <a:ext cx="9486900" cy="4102100"/>
          </a:xfrm>
          <a:prstGeom prst="rect">
            <a:avLst/>
          </a:prstGeom>
          <a:solidFill>
            <a:srgbClr val="0000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b="0"/>
          </a:p>
        </p:txBody>
      </p:sp>
      <p:sp>
        <p:nvSpPr>
          <p:cNvPr id="35845" name="Text Box 24"/>
          <p:cNvSpPr txBox="1">
            <a:spLocks noChangeArrowheads="1"/>
          </p:cNvSpPr>
          <p:nvPr/>
        </p:nvSpPr>
        <p:spPr bwMode="auto">
          <a:xfrm>
            <a:off x="6024563" y="2298700"/>
            <a:ext cx="7175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400">
                <a:solidFill>
                  <a:srgbClr val="00FF00"/>
                </a:solidFill>
                <a:latin typeface="Times New Roman" charset="0"/>
              </a:rPr>
              <a:t>CSMA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2286000" y="2857500"/>
            <a:ext cx="2362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buFont typeface="Monotype Sorts" charset="2"/>
              <a:buNone/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  <a:ea typeface="宋体" pitchFamily="2" charset="-122"/>
              </a:rPr>
              <a:t>PU detected and receive channel changed from 1 to 2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1066800" y="4295775"/>
            <a:ext cx="3048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(receive channel = 1)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743200" y="2381250"/>
            <a:ext cx="3048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(receive channel = 2)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588000" y="2827338"/>
            <a:ext cx="6096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4000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604000" y="2835275"/>
            <a:ext cx="615950" cy="39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400">
                <a:solidFill>
                  <a:srgbClr val="00FF00"/>
                </a:solidFill>
                <a:latin typeface="Times New Roman" charset="0"/>
              </a:rPr>
              <a:t>ACK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1117600" y="5853113"/>
            <a:ext cx="4521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(receive channel = 1, not affected by PU)</a:t>
            </a:r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3843338" y="3525838"/>
            <a:ext cx="220662" cy="3254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Rectangle 17"/>
          <p:cNvSpPr>
            <a:spLocks noChangeArrowheads="1"/>
          </p:cNvSpPr>
          <p:nvPr/>
        </p:nvSpPr>
        <p:spPr bwMode="auto">
          <a:xfrm>
            <a:off x="5080000" y="3895725"/>
            <a:ext cx="6096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4000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4064000" y="41624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4260850" y="3794125"/>
            <a:ext cx="806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400">
                <a:solidFill>
                  <a:srgbClr val="00FF00"/>
                </a:solidFill>
                <a:latin typeface="Times New Roman" charset="0"/>
              </a:rPr>
              <a:t>CSMA</a:t>
            </a:r>
          </a:p>
        </p:txBody>
      </p:sp>
      <p:sp>
        <p:nvSpPr>
          <p:cNvPr id="35856" name="Rectangle 21"/>
          <p:cNvSpPr>
            <a:spLocks noChangeArrowheads="1"/>
          </p:cNvSpPr>
          <p:nvPr/>
        </p:nvSpPr>
        <p:spPr bwMode="auto">
          <a:xfrm>
            <a:off x="3606800" y="3895725"/>
            <a:ext cx="457200" cy="40005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5857" name="Line 23"/>
          <p:cNvSpPr>
            <a:spLocks noChangeShapeType="1"/>
          </p:cNvSpPr>
          <p:nvPr/>
        </p:nvSpPr>
        <p:spPr bwMode="auto">
          <a:xfrm>
            <a:off x="5689600" y="2692400"/>
            <a:ext cx="914400" cy="0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Text Box 27"/>
          <p:cNvSpPr txBox="1">
            <a:spLocks noChangeArrowheads="1"/>
          </p:cNvSpPr>
          <p:nvPr/>
        </p:nvSpPr>
        <p:spPr bwMode="auto">
          <a:xfrm>
            <a:off x="6908800" y="3908425"/>
            <a:ext cx="669925" cy="38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400">
                <a:solidFill>
                  <a:srgbClr val="00FF00"/>
                </a:solidFill>
                <a:latin typeface="Times New Roman" charset="0"/>
              </a:rPr>
              <a:t>ACK</a:t>
            </a:r>
          </a:p>
        </p:txBody>
      </p:sp>
      <p:sp>
        <p:nvSpPr>
          <p:cNvPr id="35859" name="Line 30"/>
          <p:cNvSpPr>
            <a:spLocks noChangeShapeType="1"/>
          </p:cNvSpPr>
          <p:nvPr/>
        </p:nvSpPr>
        <p:spPr bwMode="auto">
          <a:xfrm flipV="1">
            <a:off x="5067300" y="3295650"/>
            <a:ext cx="50800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31"/>
          <p:cNvSpPr>
            <a:spLocks noChangeShapeType="1"/>
          </p:cNvSpPr>
          <p:nvPr/>
        </p:nvSpPr>
        <p:spPr bwMode="auto">
          <a:xfrm flipV="1">
            <a:off x="5689600" y="3295650"/>
            <a:ext cx="484188" cy="555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34"/>
          <p:cNvSpPr>
            <a:spLocks noChangeShapeType="1"/>
          </p:cNvSpPr>
          <p:nvPr/>
        </p:nvSpPr>
        <p:spPr bwMode="auto">
          <a:xfrm>
            <a:off x="6604000" y="3227388"/>
            <a:ext cx="304800" cy="668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35"/>
          <p:cNvSpPr>
            <a:spLocks noChangeShapeType="1"/>
          </p:cNvSpPr>
          <p:nvPr/>
        </p:nvSpPr>
        <p:spPr bwMode="auto">
          <a:xfrm>
            <a:off x="7219950" y="3257550"/>
            <a:ext cx="285750" cy="598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Text Box 13"/>
          <p:cNvSpPr txBox="1">
            <a:spLocks noChangeArrowheads="1"/>
          </p:cNvSpPr>
          <p:nvPr/>
        </p:nvSpPr>
        <p:spPr bwMode="auto">
          <a:xfrm>
            <a:off x="1117600" y="3940175"/>
            <a:ext cx="1168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</a:pPr>
            <a:r>
              <a:rPr lang="en-US" sz="1800">
                <a:latin typeface="Times New Roman" charset="0"/>
              </a:rPr>
              <a:t>Node 1</a:t>
            </a:r>
          </a:p>
        </p:txBody>
      </p:sp>
      <p:sp>
        <p:nvSpPr>
          <p:cNvPr id="33816" name="Text Box 13"/>
          <p:cNvSpPr txBox="1">
            <a:spLocks noChangeArrowheads="1"/>
          </p:cNvSpPr>
          <p:nvPr/>
        </p:nvSpPr>
        <p:spPr bwMode="auto">
          <a:xfrm>
            <a:off x="7581900" y="4648200"/>
            <a:ext cx="24003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buFont typeface="Monotype Sorts" charset="2"/>
              <a:buNone/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  <a:ea typeface="宋体" pitchFamily="2" charset="-122"/>
              </a:rPr>
              <a:t>Neighbor B does not know the change since  no PU activity detected</a:t>
            </a:r>
          </a:p>
        </p:txBody>
      </p:sp>
      <p:sp>
        <p:nvSpPr>
          <p:cNvPr id="33817" name="Text Box 13"/>
          <p:cNvSpPr txBox="1">
            <a:spLocks noChangeArrowheads="1"/>
          </p:cNvSpPr>
          <p:nvPr/>
        </p:nvSpPr>
        <p:spPr bwMode="auto">
          <a:xfrm>
            <a:off x="4267200" y="4295775"/>
            <a:ext cx="2286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(receive channel = 2)</a:t>
            </a:r>
          </a:p>
        </p:txBody>
      </p:sp>
      <p:sp>
        <p:nvSpPr>
          <p:cNvPr id="33818" name="Text Box 8"/>
          <p:cNvSpPr txBox="1">
            <a:spLocks noChangeArrowheads="1"/>
          </p:cNvSpPr>
          <p:nvPr/>
        </p:nvSpPr>
        <p:spPr bwMode="auto">
          <a:xfrm>
            <a:off x="1117600" y="2381250"/>
            <a:ext cx="1828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  <a:defRPr/>
            </a:pPr>
            <a:r>
              <a:rPr lang="en-US" sz="1600" dirty="0">
                <a:latin typeface="+mn-lt"/>
                <a:ea typeface="宋体" pitchFamily="2" charset="-122"/>
              </a:rPr>
              <a:t>Neighbor A </a:t>
            </a:r>
          </a:p>
        </p:txBody>
      </p:sp>
      <p:sp>
        <p:nvSpPr>
          <p:cNvPr id="33819" name="Text Box 14"/>
          <p:cNvSpPr txBox="1">
            <a:spLocks noChangeArrowheads="1"/>
          </p:cNvSpPr>
          <p:nvPr/>
        </p:nvSpPr>
        <p:spPr bwMode="auto">
          <a:xfrm>
            <a:off x="1117600" y="5364163"/>
            <a:ext cx="1778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  <a:defRPr/>
            </a:pPr>
            <a:r>
              <a:rPr lang="en-US" sz="1800" dirty="0">
                <a:latin typeface="+mn-lt"/>
                <a:ea typeface="宋体" pitchFamily="2" charset="-122"/>
              </a:rPr>
              <a:t>Neighbor B</a:t>
            </a:r>
          </a:p>
        </p:txBody>
      </p:sp>
      <p:sp>
        <p:nvSpPr>
          <p:cNvPr id="35868" name="Line 16"/>
          <p:cNvSpPr>
            <a:spLocks noChangeShapeType="1"/>
          </p:cNvSpPr>
          <p:nvPr/>
        </p:nvSpPr>
        <p:spPr bwMode="auto">
          <a:xfrm>
            <a:off x="3302000" y="3851275"/>
            <a:ext cx="508000" cy="2667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Line 16"/>
          <p:cNvSpPr>
            <a:spLocks noChangeShapeType="1"/>
          </p:cNvSpPr>
          <p:nvPr/>
        </p:nvSpPr>
        <p:spPr bwMode="auto">
          <a:xfrm flipH="1">
            <a:off x="8420100" y="5448300"/>
            <a:ext cx="3429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Text Box 8"/>
          <p:cNvSpPr txBox="1">
            <a:spLocks noChangeArrowheads="1"/>
          </p:cNvSpPr>
          <p:nvPr/>
        </p:nvSpPr>
        <p:spPr bwMode="auto">
          <a:xfrm>
            <a:off x="1981200" y="3695700"/>
            <a:ext cx="1447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charset="2"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PU Activity</a:t>
            </a:r>
          </a:p>
        </p:txBody>
      </p:sp>
      <p:cxnSp>
        <p:nvCxnSpPr>
          <p:cNvPr id="35871" name="Straight Arrow Connector 101"/>
          <p:cNvCxnSpPr>
            <a:cxnSpLocks noChangeShapeType="1"/>
          </p:cNvCxnSpPr>
          <p:nvPr/>
        </p:nvCxnSpPr>
        <p:spPr bwMode="auto">
          <a:xfrm>
            <a:off x="6203950" y="2682875"/>
            <a:ext cx="387350" cy="1588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3824" name="Text Box 13"/>
          <p:cNvSpPr txBox="1">
            <a:spLocks noChangeArrowheads="1"/>
          </p:cNvSpPr>
          <p:nvPr/>
        </p:nvSpPr>
        <p:spPr bwMode="auto">
          <a:xfrm>
            <a:off x="7848600" y="3124200"/>
            <a:ext cx="2133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buFont typeface="Monotype Sorts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宋体" pitchFamily="2" charset="-122"/>
              </a:rPr>
              <a:t>Cannot </a:t>
            </a:r>
            <a:r>
              <a:rPr lang="en-US" sz="1600" dirty="0">
                <a:solidFill>
                  <a:srgbClr val="FFFFFF"/>
                </a:solidFill>
                <a:latin typeface="+mn-lt"/>
                <a:ea typeface="宋体" pitchFamily="2" charset="-122"/>
              </a:rPr>
              <a:t>notify Neighbor B due to PU activity on Ch 1</a:t>
            </a:r>
          </a:p>
        </p:txBody>
      </p:sp>
      <p:sp>
        <p:nvSpPr>
          <p:cNvPr id="35873" name="Line 16"/>
          <p:cNvSpPr>
            <a:spLocks noChangeShapeType="1"/>
          </p:cNvSpPr>
          <p:nvPr/>
        </p:nvSpPr>
        <p:spPr bwMode="auto">
          <a:xfrm flipH="1">
            <a:off x="8077200" y="3962400"/>
            <a:ext cx="2667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5874" name="Straight Connector 112"/>
          <p:cNvCxnSpPr>
            <a:cxnSpLocks noChangeShapeType="1"/>
          </p:cNvCxnSpPr>
          <p:nvPr/>
        </p:nvCxnSpPr>
        <p:spPr bwMode="auto">
          <a:xfrm>
            <a:off x="1181100" y="4305300"/>
            <a:ext cx="8648700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5875" name="Straight Connector 114"/>
          <p:cNvCxnSpPr>
            <a:cxnSpLocks noChangeShapeType="1"/>
          </p:cNvCxnSpPr>
          <p:nvPr/>
        </p:nvCxnSpPr>
        <p:spPr bwMode="auto">
          <a:xfrm>
            <a:off x="1181100" y="2819400"/>
            <a:ext cx="8648700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5876" name="Straight Connector 115"/>
          <p:cNvCxnSpPr>
            <a:cxnSpLocks noChangeShapeType="1"/>
          </p:cNvCxnSpPr>
          <p:nvPr/>
        </p:nvCxnSpPr>
        <p:spPr bwMode="auto">
          <a:xfrm>
            <a:off x="1181100" y="5791200"/>
            <a:ext cx="8648700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sp>
        <p:nvSpPr>
          <p:cNvPr id="35877" name="Slide Number Placeholder 3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98B18B-7BA7-4911-8DDC-A55626D368D4}" type="slidenum">
              <a:rPr lang="en-GB"/>
              <a:pPr/>
              <a:t>28</a:t>
            </a:fld>
            <a:endParaRPr lang="en-GB"/>
          </a:p>
        </p:txBody>
      </p:sp>
      <p:sp>
        <p:nvSpPr>
          <p:cNvPr id="35878" name="Text Box 11"/>
          <p:cNvSpPr txBox="1">
            <a:spLocks noChangeArrowheads="1"/>
          </p:cNvSpPr>
          <p:nvPr/>
        </p:nvSpPr>
        <p:spPr bwMode="auto">
          <a:xfrm>
            <a:off x="6705600" y="33528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</a:pPr>
            <a:r>
              <a:rPr lang="en-US" sz="1800" b="0">
                <a:latin typeface="Times New Roman" charset="0"/>
              </a:rPr>
              <a:t>Ch 2</a:t>
            </a:r>
          </a:p>
        </p:txBody>
      </p:sp>
      <p:sp>
        <p:nvSpPr>
          <p:cNvPr id="35879" name="Text Box 11"/>
          <p:cNvSpPr txBox="1">
            <a:spLocks noChangeArrowheads="1"/>
          </p:cNvSpPr>
          <p:nvPr/>
        </p:nvSpPr>
        <p:spPr bwMode="auto">
          <a:xfrm>
            <a:off x="5257800" y="33528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 typeface="Monotype Sorts" charset="2"/>
              <a:buNone/>
            </a:pPr>
            <a:r>
              <a:rPr lang="en-US" sz="1800" b="0">
                <a:latin typeface="Times New Roman" charset="0"/>
              </a:rPr>
              <a:t>Ch 2</a:t>
            </a:r>
          </a:p>
        </p:txBody>
      </p:sp>
      <p:sp>
        <p:nvSpPr>
          <p:cNvPr id="35880" name="Rectangle 39"/>
          <p:cNvSpPr>
            <a:spLocks noChangeArrowheads="1"/>
          </p:cNvSpPr>
          <p:nvPr/>
        </p:nvSpPr>
        <p:spPr bwMode="auto">
          <a:xfrm>
            <a:off x="990600" y="1676400"/>
            <a:ext cx="906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ea typeface="ＭＳ Ｐゴシック" charset="-128"/>
              </a:rPr>
              <a:t>Cross-channel communication does not solve this problem 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pitchFamily="34" charset="-128"/>
              </a:rPr>
              <a:t>CCC Solution: SRAC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10439400" cy="4762500"/>
          </a:xfrm>
          <a:noFill/>
        </p:spPr>
        <p:txBody>
          <a:bodyPr/>
          <a:lstStyle/>
          <a:p>
            <a:r>
              <a:rPr lang="en-US" sz="2800" smtClean="0">
                <a:effectLst/>
              </a:rPr>
              <a:t>Advantages</a:t>
            </a:r>
          </a:p>
          <a:p>
            <a:pPr lvl="1"/>
            <a:r>
              <a:rPr lang="en-US" sz="2400" smtClean="0">
                <a:effectLst/>
              </a:rPr>
              <a:t>Alleviate saturation and jamming problems</a:t>
            </a:r>
          </a:p>
          <a:p>
            <a:pPr lvl="2"/>
            <a:r>
              <a:rPr lang="en-US" smtClean="0">
                <a:solidFill>
                  <a:srgbClr val="66FF33"/>
                </a:solidFill>
                <a:effectLst/>
              </a:rPr>
              <a:t>CCC bandwidth adaptively increased to avoid saturation</a:t>
            </a:r>
          </a:p>
          <a:p>
            <a:pPr lvl="2"/>
            <a:r>
              <a:rPr lang="en-US" smtClean="0">
                <a:solidFill>
                  <a:srgbClr val="66FF33"/>
                </a:solidFill>
                <a:effectLst/>
              </a:rPr>
              <a:t>Receive channel adapted for cross-channel communications in response to jamming</a:t>
            </a:r>
          </a:p>
          <a:p>
            <a:pPr lvl="2"/>
            <a:endParaRPr lang="en-US" smtClean="0">
              <a:solidFill>
                <a:srgbClr val="66FF33"/>
              </a:solidFill>
              <a:effectLst/>
            </a:endParaRPr>
          </a:p>
          <a:p>
            <a:r>
              <a:rPr lang="en-US" sz="2800" smtClean="0">
                <a:effectLst/>
              </a:rPr>
              <a:t>Drawbacks</a:t>
            </a:r>
          </a:p>
          <a:p>
            <a:pPr lvl="1"/>
            <a:r>
              <a:rPr lang="en-US" sz="2400" smtClean="0">
                <a:effectLst/>
              </a:rPr>
              <a:t>PU activity notification problem</a:t>
            </a:r>
          </a:p>
          <a:p>
            <a:pPr lvl="1"/>
            <a:r>
              <a:rPr lang="en-US" sz="2400" smtClean="0">
                <a:effectLst/>
              </a:rPr>
              <a:t>Limited CCC coverage</a:t>
            </a:r>
          </a:p>
          <a:p>
            <a:pPr lvl="2"/>
            <a:endParaRPr lang="en-US" smtClean="0">
              <a:solidFill>
                <a:srgbClr val="66FF33"/>
              </a:solidFill>
              <a:effectLst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64353C5-F794-403C-B2DC-95F5E9DE0519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GB" sz="1600">
              <a:latin typeface="Arial" charset="0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819A33-B39C-4DE4-BD2D-16674F6A5BF4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Common Control Channel (CCC)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10972800" cy="3810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Definition</a:t>
            </a:r>
          </a:p>
          <a:p>
            <a:pPr lvl="1">
              <a:lnSpc>
                <a:spcPct val="114000"/>
              </a:lnSpc>
              <a:defRPr/>
            </a:pPr>
            <a:r>
              <a:rPr lang="en-US" sz="2400" dirty="0" smtClean="0"/>
              <a:t>A CCC in a CR network is defined as a medium temporarily or permanently allocated in a portion of licensed or unlicensed spectrum commonly available to two or more CR users for control message exchange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6D5D01-0C63-4138-B5A4-616D94CA0874}" type="slidenum">
              <a:rPr lang="en-GB"/>
              <a:pPr/>
              <a:t>3</a:t>
            </a:fld>
            <a:endParaRPr lang="en-GB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76400" y="1016000"/>
            <a:ext cx="9753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175" indent="-3175">
              <a:buFont typeface="Monotype Sorts" charset="2"/>
              <a:buNone/>
            </a:pPr>
            <a:r>
              <a:rPr kumimoji="0" lang="en-US" sz="1800">
                <a:solidFill>
                  <a:srgbClr val="66FF33"/>
                </a:solidFill>
              </a:rPr>
              <a:t>B. F. Lo, </a:t>
            </a:r>
            <a:r>
              <a:rPr kumimoji="0" lang="en-US" sz="1800">
                <a:solidFill>
                  <a:srgbClr val="FFFFFF"/>
                </a:solidFill>
              </a:rPr>
              <a:t>“</a:t>
            </a:r>
            <a:r>
              <a:rPr lang="en-US" sz="1800">
                <a:solidFill>
                  <a:srgbClr val="FFFFFF"/>
                </a:solidFill>
              </a:rPr>
              <a:t>A survey of common control channel design in cognitive radio networks,</a:t>
            </a:r>
            <a:r>
              <a:rPr kumimoji="0" lang="en-US" sz="1800">
                <a:solidFill>
                  <a:srgbClr val="FFFFFF"/>
                </a:solidFill>
              </a:rPr>
              <a:t>” </a:t>
            </a:r>
            <a:r>
              <a:rPr kumimoji="0" lang="en-US" sz="1800">
                <a:solidFill>
                  <a:srgbClr val="66FF33"/>
                </a:solidFill>
              </a:rPr>
              <a:t>Physical Communication (Elsevier) Journal,</a:t>
            </a:r>
            <a:r>
              <a:rPr kumimoji="0" lang="en-US" sz="1800">
                <a:solidFill>
                  <a:srgbClr val="FFFFFF"/>
                </a:solidFill>
              </a:rPr>
              <a:t> vol. 4, no. 1, March 2011.</a:t>
            </a:r>
            <a:endParaRPr kumimoji="0" lang="en-US" altLang="ko-KR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altLang="zh-CN" sz="4000" smtClean="0">
                <a:effectLst/>
              </a:rPr>
              <a:t>C-MAC</a:t>
            </a: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131425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Main Idea</a:t>
            </a:r>
          </a:p>
          <a:p>
            <a:pPr lvl="1">
              <a:defRPr/>
            </a:pPr>
            <a:r>
              <a:rPr lang="en-US" sz="2800" smtClean="0"/>
              <a:t>Slotted behavior is enhanced by the use of superframes</a:t>
            </a:r>
          </a:p>
          <a:p>
            <a:pPr lvl="1">
              <a:defRPr/>
            </a:pPr>
            <a:r>
              <a:rPr lang="en-US" sz="2800" smtClean="0"/>
              <a:t>Rendezvous channel (RC) is exploited for neighbor discovery, load and scheduling information exchange</a:t>
            </a:r>
          </a:p>
          <a:p>
            <a:pPr lvl="1">
              <a:defRPr/>
            </a:pPr>
            <a:r>
              <a:rPr lang="en-US" sz="2800" smtClean="0"/>
              <a:t>Backup channels (BC) are also employed for coexistence</a:t>
            </a:r>
          </a:p>
          <a:p>
            <a:pPr lvl="1">
              <a:buFontTx/>
              <a:buNone/>
              <a:defRPr/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3D003F-DFB5-47BC-9FF3-04C496377360}" type="slidenum">
              <a:rPr lang="en-GB"/>
              <a:pPr/>
              <a:t>30</a:t>
            </a:fld>
            <a:endParaRPr lang="en-GB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674813" y="990600"/>
            <a:ext cx="97551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>
              <a:buFont typeface="Monotype Sorts" charset="2"/>
              <a:buNone/>
            </a:pPr>
            <a:r>
              <a:rPr lang="en-US" altLang="zh-CN" sz="1800">
                <a:solidFill>
                  <a:srgbClr val="66FF33"/>
                </a:solidFill>
              </a:rPr>
              <a:t>C. Cordeiro, K. Challapali, </a:t>
            </a:r>
            <a:r>
              <a:rPr lang="en-US" altLang="zh-CN" sz="1800">
                <a:solidFill>
                  <a:srgbClr val="FFFFFF"/>
                </a:solidFill>
              </a:rPr>
              <a:t>“C-MAC: A Cognitive MAC Protocol for MultiChannel Wireless Networks,” </a:t>
            </a:r>
            <a:r>
              <a:rPr lang="en-US" altLang="zh-CN" sz="1800">
                <a:solidFill>
                  <a:srgbClr val="66FF33"/>
                </a:solidFill>
              </a:rPr>
              <a:t>in Proc. of IEEE DySPAN, Nov. 2007.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10744200" cy="4724400"/>
          </a:xfrm>
          <a:noFill/>
        </p:spPr>
        <p:txBody>
          <a:bodyPr/>
          <a:lstStyle/>
          <a:p>
            <a:r>
              <a:rPr lang="en-US" altLang="zh-CN" sz="2800" smtClean="0">
                <a:effectLst/>
                <a:ea typeface="굴림" charset="-127"/>
              </a:rPr>
              <a:t>RC (Rendezvous Channel)</a:t>
            </a:r>
          </a:p>
          <a:p>
            <a:pPr lvl="1"/>
            <a:r>
              <a:rPr lang="en-US" altLang="zh-CN" sz="2400" smtClean="0">
                <a:effectLst/>
                <a:ea typeface="굴림" charset="-127"/>
              </a:rPr>
              <a:t>Used to coordinate nodes in different channels in order for the Beacon Periods (BP) not to overlap</a:t>
            </a:r>
          </a:p>
          <a:p>
            <a:pPr lvl="1"/>
            <a:r>
              <a:rPr lang="en-US" altLang="zh-CN" sz="2400" smtClean="0">
                <a:effectLst/>
                <a:ea typeface="굴림" charset="-127"/>
              </a:rPr>
              <a:t>Multi-channel resource reservation</a:t>
            </a:r>
          </a:p>
          <a:p>
            <a:pPr lvl="1"/>
            <a:r>
              <a:rPr lang="en-US" altLang="zh-CN" sz="2400" smtClean="0">
                <a:effectLst/>
                <a:ea typeface="굴림" charset="-127"/>
              </a:rPr>
              <a:t>Coordination for PU detection</a:t>
            </a:r>
          </a:p>
          <a:p>
            <a:pPr lvl="1"/>
            <a:endParaRPr lang="en-US" altLang="zh-CN" sz="1600" smtClean="0">
              <a:effectLst/>
              <a:ea typeface="굴림" charset="-127"/>
            </a:endParaRPr>
          </a:p>
          <a:p>
            <a:r>
              <a:rPr lang="en-US" altLang="zh-CN" sz="2800" smtClean="0">
                <a:effectLst/>
                <a:ea typeface="굴림" charset="-127"/>
              </a:rPr>
              <a:t>BC (Backup Channel)</a:t>
            </a:r>
            <a:endParaRPr lang="en-US" altLang="ko-KR" sz="2800" smtClean="0">
              <a:effectLst/>
              <a:ea typeface="굴림" charset="-127"/>
            </a:endParaRPr>
          </a:p>
          <a:p>
            <a:pPr lvl="1"/>
            <a:r>
              <a:rPr lang="en-US" altLang="zh-CN" sz="2400" smtClean="0">
                <a:effectLst/>
                <a:ea typeface="굴림" charset="-127"/>
              </a:rPr>
              <a:t>Determined by out-of-band measurements</a:t>
            </a:r>
          </a:p>
          <a:p>
            <a:pPr lvl="1"/>
            <a:r>
              <a:rPr lang="en-US" altLang="zh-CN" sz="2400" smtClean="0">
                <a:effectLst/>
                <a:ea typeface="굴림" charset="-127"/>
              </a:rPr>
              <a:t>Carried out by nodes when they are not engaged in communication or during quiet period</a:t>
            </a:r>
            <a:endParaRPr lang="en-US" altLang="ko-KR" sz="2400" smtClean="0">
              <a:effectLst/>
              <a:ea typeface="굴림" charset="-127"/>
            </a:endParaRPr>
          </a:p>
          <a:p>
            <a:pPr lvl="1"/>
            <a:endParaRPr lang="en-US" altLang="zh-CN" sz="2800" smtClean="0">
              <a:effectLst/>
              <a:ea typeface="굴림" charset="-127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A5CC50-2225-4B25-8933-00405A335323}" type="slidenum">
              <a:rPr lang="en-GB"/>
              <a:pPr/>
              <a:t>31</a:t>
            </a:fld>
            <a:endParaRPr lang="en-GB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3600" smtClean="0">
                <a:effectLst/>
              </a:rPr>
              <a:t>Important</a:t>
            </a:r>
            <a:r>
              <a:rPr lang="en-US" altLang="zh-CN" sz="4400" smtClean="0">
                <a:effectLst/>
                <a:ea typeface="굴림" charset="-127"/>
              </a:rPr>
              <a:t> </a:t>
            </a:r>
            <a:r>
              <a:rPr lang="en-US" altLang="zh-CN" sz="3600" smtClean="0">
                <a:effectLst/>
              </a:rPr>
              <a:t>Concepts</a:t>
            </a:r>
            <a:r>
              <a:rPr lang="en-US" altLang="zh-CN" sz="4400" smtClean="0">
                <a:effectLst/>
                <a:ea typeface="굴림" charset="-127"/>
              </a:rPr>
              <a:t> </a:t>
            </a:r>
            <a:r>
              <a:rPr lang="en-US" altLang="zh-CN" sz="3600" smtClean="0">
                <a:effectLst/>
              </a:rPr>
              <a:t>in</a:t>
            </a:r>
            <a:r>
              <a:rPr lang="en-US" altLang="zh-CN" sz="4400" smtClean="0">
                <a:effectLst/>
                <a:ea typeface="굴림" charset="-127"/>
              </a:rPr>
              <a:t> </a:t>
            </a:r>
            <a:r>
              <a:rPr lang="en-US" altLang="zh-CN" sz="3600" smtClean="0">
                <a:effectLst/>
              </a:rPr>
              <a:t>C-MAC</a:t>
            </a:r>
            <a:endParaRPr lang="en-US" altLang="ko-KR" sz="3600" smtClean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C-MAC</a:t>
            </a: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43100"/>
            <a:ext cx="5105400" cy="46863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Rendezvous Channels (RC)</a:t>
            </a:r>
          </a:p>
          <a:p>
            <a:pPr lvl="1">
              <a:defRPr/>
            </a:pPr>
            <a:r>
              <a:rPr lang="en-US" sz="2400" smtClean="0"/>
              <a:t>Primary CCC </a:t>
            </a:r>
            <a:r>
              <a:rPr lang="en-US" sz="2400" smtClean="0">
                <a:solidFill>
                  <a:srgbClr val="66FF33"/>
                </a:solidFill>
              </a:rPr>
              <a:t>subject to PU activity</a:t>
            </a:r>
          </a:p>
          <a:p>
            <a:pPr lvl="1">
              <a:defRPr/>
            </a:pPr>
            <a:endParaRPr lang="en-US" sz="2400" smtClean="0"/>
          </a:p>
          <a:p>
            <a:pPr>
              <a:defRPr/>
            </a:pPr>
            <a:r>
              <a:rPr lang="en-US" sz="2800" smtClean="0"/>
              <a:t>Backup Channels</a:t>
            </a:r>
          </a:p>
          <a:p>
            <a:pPr lvl="1">
              <a:defRPr/>
            </a:pPr>
            <a:r>
              <a:rPr lang="en-US" sz="2400" smtClean="0"/>
              <a:t>Backup CCC when PU returns to RC</a:t>
            </a: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7E88092-58EA-4FF7-A635-9C6F9223AB16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GB" sz="1600">
              <a:latin typeface="Arial" charset="0"/>
            </a:endParaRPr>
          </a:p>
        </p:txBody>
      </p:sp>
      <p:grpSp>
        <p:nvGrpSpPr>
          <p:cNvPr id="39941" name="Group 72"/>
          <p:cNvGrpSpPr>
            <a:grpSpLocks/>
          </p:cNvGrpSpPr>
          <p:nvPr/>
        </p:nvGrpSpPr>
        <p:grpSpPr bwMode="auto">
          <a:xfrm>
            <a:off x="5029200" y="2438400"/>
            <a:ext cx="6210300" cy="3862388"/>
            <a:chOff x="5219700" y="2576079"/>
            <a:chExt cx="6210300" cy="3862821"/>
          </a:xfrm>
        </p:grpSpPr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5219700" y="2628900"/>
              <a:ext cx="6210300" cy="3810000"/>
            </a:xfrm>
            <a:prstGeom prst="rect">
              <a:avLst/>
            </a:prstGeom>
            <a:solidFill>
              <a:srgbClr val="0000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 b="0"/>
            </a:p>
          </p:txBody>
        </p:sp>
        <p:sp>
          <p:nvSpPr>
            <p:cNvPr id="39944" name="Rectangle 3"/>
            <p:cNvSpPr txBox="1">
              <a:spLocks noChangeArrowheads="1"/>
            </p:cNvSpPr>
            <p:nvPr/>
          </p:nvSpPr>
          <p:spPr bwMode="auto">
            <a:xfrm>
              <a:off x="6819900" y="5524397"/>
              <a:ext cx="3467100" cy="838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buSzTx/>
                <a:buFont typeface="Wingdings" charset="2"/>
                <a:buNone/>
              </a:pPr>
              <a:r>
                <a:rPr lang="en-US" altLang="zh-CN" sz="1800">
                  <a:solidFill>
                    <a:srgbClr val="FFFF00"/>
                  </a:solidFill>
                  <a:ea typeface="굴림" charset="-127"/>
                </a:rPr>
                <a:t>BP (Beacon Period)   </a:t>
              </a:r>
            </a:p>
            <a:p>
              <a:pPr marL="342900" indent="-342900">
                <a:lnSpc>
                  <a:spcPct val="80000"/>
                </a:lnSpc>
                <a:buSzTx/>
                <a:buFont typeface="Wingdings" charset="2"/>
                <a:buNone/>
              </a:pPr>
              <a:r>
                <a:rPr lang="en-US" altLang="zh-CN" sz="1800">
                  <a:solidFill>
                    <a:srgbClr val="FFFF00"/>
                  </a:solidFill>
                  <a:ea typeface="굴림" charset="-127"/>
                </a:rPr>
                <a:t>DTP (Data Transfer Period)   </a:t>
              </a:r>
            </a:p>
            <a:p>
              <a:pPr marL="342900" indent="-342900">
                <a:lnSpc>
                  <a:spcPct val="80000"/>
                </a:lnSpc>
                <a:buSzTx/>
                <a:buFont typeface="Wingdings" charset="2"/>
                <a:buNone/>
              </a:pPr>
              <a:r>
                <a:rPr lang="en-US" altLang="zh-CN" sz="1800">
                  <a:solidFill>
                    <a:srgbClr val="FFFF00"/>
                  </a:solidFill>
                  <a:ea typeface="굴림" charset="-127"/>
                </a:rPr>
                <a:t>QP (Quiet Period)</a:t>
              </a:r>
              <a:endParaRPr lang="en-US" altLang="ko-KR" sz="1800">
                <a:solidFill>
                  <a:srgbClr val="FFFF00"/>
                </a:solidFill>
                <a:ea typeface="굴림" charset="-127"/>
              </a:endParaRPr>
            </a:p>
            <a:p>
              <a:pPr marL="342900" indent="-342900">
                <a:lnSpc>
                  <a:spcPct val="80000"/>
                </a:lnSpc>
                <a:buSzTx/>
                <a:buFont typeface="Wingdings" charset="2"/>
                <a:buNone/>
              </a:pPr>
              <a:endParaRPr lang="en-US" altLang="zh-CN" sz="1800">
                <a:solidFill>
                  <a:srgbClr val="FFFF00"/>
                </a:solidFill>
                <a:ea typeface="굴림" charset="-127"/>
              </a:endParaRPr>
            </a:p>
            <a:p>
              <a:pPr marL="342900" indent="-342900">
                <a:lnSpc>
                  <a:spcPct val="80000"/>
                </a:lnSpc>
                <a:buSzTx/>
                <a:buFont typeface="Wingdings" charset="2"/>
                <a:buNone/>
              </a:pPr>
              <a:endParaRPr lang="en-US" altLang="zh-CN" sz="1800">
                <a:solidFill>
                  <a:srgbClr val="FFFF00"/>
                </a:solidFill>
                <a:ea typeface="굴림" charset="-127"/>
              </a:endParaRPr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 flipV="1">
              <a:off x="6553200" y="2857500"/>
              <a:ext cx="0" cy="604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 flipV="1">
              <a:off x="9509456" y="2857500"/>
              <a:ext cx="0" cy="604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12"/>
            <p:cNvSpPr>
              <a:spLocks noChangeShapeType="1"/>
            </p:cNvSpPr>
            <p:nvPr/>
          </p:nvSpPr>
          <p:spPr bwMode="auto">
            <a:xfrm>
              <a:off x="6553200" y="2857500"/>
              <a:ext cx="2956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>
              <a:off x="6553200" y="3131898"/>
              <a:ext cx="9208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7474001" y="3131898"/>
              <a:ext cx="20354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Rectangle 15"/>
            <p:cNvSpPr>
              <a:spLocks noChangeArrowheads="1"/>
            </p:cNvSpPr>
            <p:nvPr/>
          </p:nvSpPr>
          <p:spPr bwMode="auto">
            <a:xfrm>
              <a:off x="6795516" y="3216047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51" name="Rectangle 16"/>
            <p:cNvSpPr>
              <a:spLocks noChangeArrowheads="1"/>
            </p:cNvSpPr>
            <p:nvPr/>
          </p:nvSpPr>
          <p:spPr bwMode="auto">
            <a:xfrm>
              <a:off x="6989369" y="3216047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52" name="Rectangle 17"/>
            <p:cNvSpPr>
              <a:spLocks noChangeArrowheads="1"/>
            </p:cNvSpPr>
            <p:nvPr/>
          </p:nvSpPr>
          <p:spPr bwMode="auto">
            <a:xfrm>
              <a:off x="7183222" y="3216047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53" name="Rectangle 18"/>
            <p:cNvSpPr>
              <a:spLocks noChangeArrowheads="1"/>
            </p:cNvSpPr>
            <p:nvPr/>
          </p:nvSpPr>
          <p:spPr bwMode="auto">
            <a:xfrm>
              <a:off x="7724242" y="3223779"/>
              <a:ext cx="533095" cy="24634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54" name="Line 19"/>
            <p:cNvSpPr>
              <a:spLocks noChangeShapeType="1"/>
            </p:cNvSpPr>
            <p:nvPr/>
          </p:nvSpPr>
          <p:spPr bwMode="auto">
            <a:xfrm flipV="1">
              <a:off x="7474001" y="3077018"/>
              <a:ext cx="0" cy="385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20"/>
            <p:cNvSpPr txBox="1">
              <a:spLocks noChangeArrowheads="1"/>
            </p:cNvSpPr>
            <p:nvPr/>
          </p:nvSpPr>
          <p:spPr bwMode="auto">
            <a:xfrm>
              <a:off x="6733642" y="2880879"/>
              <a:ext cx="623926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BP</a:t>
              </a:r>
            </a:p>
          </p:txBody>
        </p:sp>
        <p:sp>
          <p:nvSpPr>
            <p:cNvPr id="39956" name="Text Box 21"/>
            <p:cNvSpPr txBox="1">
              <a:spLocks noChangeArrowheads="1"/>
            </p:cNvSpPr>
            <p:nvPr/>
          </p:nvSpPr>
          <p:spPr bwMode="auto">
            <a:xfrm>
              <a:off x="8105242" y="2842779"/>
              <a:ext cx="801319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DTP</a:t>
              </a:r>
            </a:p>
          </p:txBody>
        </p:sp>
        <p:sp>
          <p:nvSpPr>
            <p:cNvPr id="39957" name="Text Box 22"/>
            <p:cNvSpPr txBox="1">
              <a:spLocks noChangeArrowheads="1"/>
            </p:cNvSpPr>
            <p:nvPr/>
          </p:nvSpPr>
          <p:spPr bwMode="auto">
            <a:xfrm>
              <a:off x="7328612" y="2576079"/>
              <a:ext cx="211013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Superframe</a:t>
              </a:r>
            </a:p>
          </p:txBody>
        </p:sp>
        <p:sp>
          <p:nvSpPr>
            <p:cNvPr id="39958" name="Line 24"/>
            <p:cNvSpPr>
              <a:spLocks noChangeShapeType="1"/>
            </p:cNvSpPr>
            <p:nvPr/>
          </p:nvSpPr>
          <p:spPr bwMode="auto">
            <a:xfrm flipV="1">
              <a:off x="8115300" y="3733800"/>
              <a:ext cx="0" cy="604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5"/>
            <p:cNvSpPr>
              <a:spLocks noChangeShapeType="1"/>
            </p:cNvSpPr>
            <p:nvPr/>
          </p:nvSpPr>
          <p:spPr bwMode="auto">
            <a:xfrm flipV="1">
              <a:off x="11071555" y="3733800"/>
              <a:ext cx="0" cy="604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6"/>
            <p:cNvSpPr>
              <a:spLocks noChangeShapeType="1"/>
            </p:cNvSpPr>
            <p:nvPr/>
          </p:nvSpPr>
          <p:spPr bwMode="auto">
            <a:xfrm>
              <a:off x="8115300" y="3733800"/>
              <a:ext cx="2956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7"/>
            <p:cNvSpPr>
              <a:spLocks noChangeShapeType="1"/>
            </p:cNvSpPr>
            <p:nvPr/>
          </p:nvSpPr>
          <p:spPr bwMode="auto">
            <a:xfrm>
              <a:off x="8115300" y="4009417"/>
              <a:ext cx="9208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8"/>
            <p:cNvSpPr>
              <a:spLocks noChangeShapeType="1"/>
            </p:cNvSpPr>
            <p:nvPr/>
          </p:nvSpPr>
          <p:spPr bwMode="auto">
            <a:xfrm>
              <a:off x="9036101" y="4009417"/>
              <a:ext cx="20354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Rectangle 29"/>
            <p:cNvSpPr>
              <a:spLocks noChangeArrowheads="1"/>
            </p:cNvSpPr>
            <p:nvPr/>
          </p:nvSpPr>
          <p:spPr bwMode="auto">
            <a:xfrm>
              <a:off x="8357616" y="4092346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64" name="Rectangle 30"/>
            <p:cNvSpPr>
              <a:spLocks noChangeArrowheads="1"/>
            </p:cNvSpPr>
            <p:nvPr/>
          </p:nvSpPr>
          <p:spPr bwMode="auto">
            <a:xfrm>
              <a:off x="8551469" y="4092346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65" name="Rectangle 31"/>
            <p:cNvSpPr>
              <a:spLocks noChangeArrowheads="1"/>
            </p:cNvSpPr>
            <p:nvPr/>
          </p:nvSpPr>
          <p:spPr bwMode="auto">
            <a:xfrm>
              <a:off x="8745322" y="4092346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66" name="Rectangle 32"/>
            <p:cNvSpPr>
              <a:spLocks noChangeArrowheads="1"/>
            </p:cNvSpPr>
            <p:nvPr/>
          </p:nvSpPr>
          <p:spPr bwMode="auto">
            <a:xfrm>
              <a:off x="9714586" y="4092346"/>
              <a:ext cx="533095" cy="24634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67" name="Line 33"/>
            <p:cNvSpPr>
              <a:spLocks noChangeShapeType="1"/>
            </p:cNvSpPr>
            <p:nvPr/>
          </p:nvSpPr>
          <p:spPr bwMode="auto">
            <a:xfrm flipV="1">
              <a:off x="9036101" y="3953318"/>
              <a:ext cx="0" cy="385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Text Box 34"/>
            <p:cNvSpPr txBox="1">
              <a:spLocks noChangeArrowheads="1"/>
            </p:cNvSpPr>
            <p:nvPr/>
          </p:nvSpPr>
          <p:spPr bwMode="auto">
            <a:xfrm>
              <a:off x="8357616" y="3727062"/>
              <a:ext cx="766877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BP</a:t>
              </a:r>
            </a:p>
          </p:txBody>
        </p:sp>
        <p:sp>
          <p:nvSpPr>
            <p:cNvPr id="39969" name="Text Box 35"/>
            <p:cNvSpPr txBox="1">
              <a:spLocks noChangeArrowheads="1"/>
            </p:cNvSpPr>
            <p:nvPr/>
          </p:nvSpPr>
          <p:spPr bwMode="auto">
            <a:xfrm>
              <a:off x="9657893" y="3727062"/>
              <a:ext cx="90617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DTP</a:t>
              </a:r>
            </a:p>
          </p:txBody>
        </p:sp>
        <p:sp>
          <p:nvSpPr>
            <p:cNvPr id="39970" name="Text Box 36"/>
            <p:cNvSpPr txBox="1">
              <a:spLocks noChangeArrowheads="1"/>
            </p:cNvSpPr>
            <p:nvPr/>
          </p:nvSpPr>
          <p:spPr bwMode="auto">
            <a:xfrm>
              <a:off x="8458200" y="3467100"/>
              <a:ext cx="1965655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Superframe</a:t>
              </a:r>
            </a:p>
          </p:txBody>
        </p:sp>
        <p:sp>
          <p:nvSpPr>
            <p:cNvPr id="39971" name="Line 38"/>
            <p:cNvSpPr>
              <a:spLocks noChangeShapeType="1"/>
            </p:cNvSpPr>
            <p:nvPr/>
          </p:nvSpPr>
          <p:spPr bwMode="auto">
            <a:xfrm flipV="1">
              <a:off x="7086600" y="4724400"/>
              <a:ext cx="0" cy="604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Line 39"/>
            <p:cNvSpPr>
              <a:spLocks noChangeShapeType="1"/>
            </p:cNvSpPr>
            <p:nvPr/>
          </p:nvSpPr>
          <p:spPr bwMode="auto">
            <a:xfrm flipV="1">
              <a:off x="10042855" y="4724400"/>
              <a:ext cx="0" cy="604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40"/>
            <p:cNvSpPr>
              <a:spLocks noChangeShapeType="1"/>
            </p:cNvSpPr>
            <p:nvPr/>
          </p:nvSpPr>
          <p:spPr bwMode="auto">
            <a:xfrm>
              <a:off x="7086600" y="4724400"/>
              <a:ext cx="29562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41"/>
            <p:cNvSpPr>
              <a:spLocks noChangeShapeType="1"/>
            </p:cNvSpPr>
            <p:nvPr/>
          </p:nvSpPr>
          <p:spPr bwMode="auto">
            <a:xfrm>
              <a:off x="7086600" y="4998797"/>
              <a:ext cx="9208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2"/>
            <p:cNvSpPr>
              <a:spLocks noChangeShapeType="1"/>
            </p:cNvSpPr>
            <p:nvPr/>
          </p:nvSpPr>
          <p:spPr bwMode="auto">
            <a:xfrm>
              <a:off x="8007400" y="4998797"/>
              <a:ext cx="20354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Rectangle 43"/>
            <p:cNvSpPr>
              <a:spLocks noChangeArrowheads="1"/>
            </p:cNvSpPr>
            <p:nvPr/>
          </p:nvSpPr>
          <p:spPr bwMode="auto">
            <a:xfrm>
              <a:off x="7328916" y="5082946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77" name="Rectangle 44"/>
            <p:cNvSpPr>
              <a:spLocks noChangeArrowheads="1"/>
            </p:cNvSpPr>
            <p:nvPr/>
          </p:nvSpPr>
          <p:spPr bwMode="auto">
            <a:xfrm>
              <a:off x="7522768" y="5082946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78" name="Rectangle 45"/>
            <p:cNvSpPr>
              <a:spLocks noChangeArrowheads="1"/>
            </p:cNvSpPr>
            <p:nvPr/>
          </p:nvSpPr>
          <p:spPr bwMode="auto">
            <a:xfrm>
              <a:off x="7716621" y="5082946"/>
              <a:ext cx="96926" cy="2463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79" name="Rectangle 46"/>
            <p:cNvSpPr>
              <a:spLocks noChangeArrowheads="1"/>
            </p:cNvSpPr>
            <p:nvPr/>
          </p:nvSpPr>
          <p:spPr bwMode="auto">
            <a:xfrm>
              <a:off x="9009278" y="5076745"/>
              <a:ext cx="533095" cy="246348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9980" name="Line 47"/>
            <p:cNvSpPr>
              <a:spLocks noChangeShapeType="1"/>
            </p:cNvSpPr>
            <p:nvPr/>
          </p:nvSpPr>
          <p:spPr bwMode="auto">
            <a:xfrm flipV="1">
              <a:off x="8007400" y="4943918"/>
              <a:ext cx="0" cy="385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Text Box 48"/>
            <p:cNvSpPr txBox="1">
              <a:spLocks noChangeArrowheads="1"/>
            </p:cNvSpPr>
            <p:nvPr/>
          </p:nvSpPr>
          <p:spPr bwMode="auto">
            <a:xfrm>
              <a:off x="7328916" y="4733845"/>
              <a:ext cx="651662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BP</a:t>
              </a:r>
            </a:p>
          </p:txBody>
        </p:sp>
        <p:sp>
          <p:nvSpPr>
            <p:cNvPr id="39982" name="Text Box 49"/>
            <p:cNvSpPr txBox="1">
              <a:spLocks noChangeArrowheads="1"/>
            </p:cNvSpPr>
            <p:nvPr/>
          </p:nvSpPr>
          <p:spPr bwMode="auto">
            <a:xfrm>
              <a:off x="8628278" y="4695745"/>
              <a:ext cx="790956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DTP</a:t>
              </a:r>
            </a:p>
          </p:txBody>
        </p:sp>
        <p:sp>
          <p:nvSpPr>
            <p:cNvPr id="39983" name="Text Box 50"/>
            <p:cNvSpPr txBox="1">
              <a:spLocks noChangeArrowheads="1"/>
            </p:cNvSpPr>
            <p:nvPr/>
          </p:nvSpPr>
          <p:spPr bwMode="auto">
            <a:xfrm>
              <a:off x="7620000" y="4457700"/>
              <a:ext cx="1871167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Superframe</a:t>
              </a:r>
            </a:p>
          </p:txBody>
        </p:sp>
        <p:sp>
          <p:nvSpPr>
            <p:cNvPr id="39984" name="Text Box 60"/>
            <p:cNvSpPr txBox="1">
              <a:spLocks noChangeArrowheads="1"/>
            </p:cNvSpPr>
            <p:nvPr/>
          </p:nvSpPr>
          <p:spPr bwMode="auto">
            <a:xfrm>
              <a:off x="9009278" y="5038645"/>
              <a:ext cx="683666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QP</a:t>
              </a:r>
            </a:p>
          </p:txBody>
        </p:sp>
        <p:sp>
          <p:nvSpPr>
            <p:cNvPr id="39985" name="Text Box 61"/>
            <p:cNvSpPr txBox="1">
              <a:spLocks noChangeArrowheads="1"/>
            </p:cNvSpPr>
            <p:nvPr/>
          </p:nvSpPr>
          <p:spPr bwMode="auto">
            <a:xfrm>
              <a:off x="7686142" y="3185679"/>
              <a:ext cx="69403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QP</a:t>
              </a:r>
            </a:p>
          </p:txBody>
        </p:sp>
        <p:sp>
          <p:nvSpPr>
            <p:cNvPr id="39986" name="Text Box 62"/>
            <p:cNvSpPr txBox="1">
              <a:spLocks noChangeArrowheads="1"/>
            </p:cNvSpPr>
            <p:nvPr/>
          </p:nvSpPr>
          <p:spPr bwMode="auto">
            <a:xfrm>
              <a:off x="9695993" y="4069962"/>
              <a:ext cx="722681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00FF00"/>
                  </a:solidFill>
                </a:rPr>
                <a:t>QP</a:t>
              </a:r>
            </a:p>
          </p:txBody>
        </p:sp>
        <p:sp>
          <p:nvSpPr>
            <p:cNvPr id="39987" name="Text Box 35"/>
            <p:cNvSpPr txBox="1">
              <a:spLocks noChangeArrowheads="1"/>
            </p:cNvSpPr>
            <p:nvPr/>
          </p:nvSpPr>
          <p:spPr bwMode="auto">
            <a:xfrm>
              <a:off x="5295900" y="2819400"/>
              <a:ext cx="1333500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FFFF00"/>
                  </a:solidFill>
                </a:rPr>
                <a:t>Channel A (RC)</a:t>
              </a:r>
            </a:p>
          </p:txBody>
        </p:sp>
        <p:cxnSp>
          <p:nvCxnSpPr>
            <p:cNvPr id="39988" name="Straight Connector 66"/>
            <p:cNvCxnSpPr>
              <a:cxnSpLocks noChangeShapeType="1"/>
            </p:cNvCxnSpPr>
            <p:nvPr/>
          </p:nvCxnSpPr>
          <p:spPr bwMode="auto">
            <a:xfrm rot="10800000">
              <a:off x="5334000" y="4343400"/>
              <a:ext cx="6096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39989" name="Straight Connector 68"/>
            <p:cNvCxnSpPr>
              <a:cxnSpLocks noChangeShapeType="1"/>
            </p:cNvCxnSpPr>
            <p:nvPr/>
          </p:nvCxnSpPr>
          <p:spPr bwMode="auto">
            <a:xfrm rot="10800000">
              <a:off x="5334000" y="5334000"/>
              <a:ext cx="6096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39990" name="Straight Connector 69"/>
            <p:cNvCxnSpPr>
              <a:cxnSpLocks noChangeShapeType="1"/>
            </p:cNvCxnSpPr>
            <p:nvPr/>
          </p:nvCxnSpPr>
          <p:spPr bwMode="auto">
            <a:xfrm rot="10800000">
              <a:off x="5334000" y="3467100"/>
              <a:ext cx="6096000" cy="15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39991" name="Text Box 35"/>
            <p:cNvSpPr txBox="1">
              <a:spLocks noChangeArrowheads="1"/>
            </p:cNvSpPr>
            <p:nvPr/>
          </p:nvSpPr>
          <p:spPr bwMode="auto">
            <a:xfrm>
              <a:off x="5372100" y="3924300"/>
              <a:ext cx="13335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FFFF00"/>
                  </a:solidFill>
                </a:rPr>
                <a:t>Channel B</a:t>
              </a:r>
            </a:p>
          </p:txBody>
        </p:sp>
        <p:sp>
          <p:nvSpPr>
            <p:cNvPr id="39992" name="Text Box 35"/>
            <p:cNvSpPr txBox="1">
              <a:spLocks noChangeArrowheads="1"/>
            </p:cNvSpPr>
            <p:nvPr/>
          </p:nvSpPr>
          <p:spPr bwMode="auto">
            <a:xfrm>
              <a:off x="5372100" y="4991100"/>
              <a:ext cx="13335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Monotype Sorts" charset="2"/>
                <a:buNone/>
              </a:pPr>
              <a:r>
                <a:rPr lang="en-US" sz="1800">
                  <a:solidFill>
                    <a:srgbClr val="FFFF00"/>
                  </a:solidFill>
                </a:rPr>
                <a:t>Channel C</a:t>
              </a:r>
            </a:p>
          </p:txBody>
        </p:sp>
      </p:grpSp>
      <p:sp>
        <p:nvSpPr>
          <p:cNvPr id="39942" name="Slide Number Placeholder 5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6AB790-599C-4310-9B16-FF152A95D5BF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CCC Solution: C-MAC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38300"/>
            <a:ext cx="10515600" cy="4953000"/>
          </a:xfrm>
        </p:spPr>
        <p:txBody>
          <a:bodyPr/>
          <a:lstStyle/>
          <a:p>
            <a:pPr>
              <a:defRPr/>
            </a:pPr>
            <a:r>
              <a:rPr lang="en-US" altLang="zh-CN" sz="2800" smtClean="0">
                <a:effectLst/>
                <a:ea typeface="굴림" charset="-127"/>
              </a:rPr>
              <a:t>Advantages</a:t>
            </a:r>
          </a:p>
          <a:p>
            <a:pPr lvl="1">
              <a:defRPr/>
            </a:pPr>
            <a:r>
              <a:rPr lang="en-US" altLang="zh-CN" sz="2400" smtClean="0">
                <a:effectLst/>
                <a:ea typeface="굴림" charset="-127"/>
              </a:rPr>
              <a:t>Increased robustness to PU activity</a:t>
            </a:r>
          </a:p>
          <a:p>
            <a:pPr lvl="2">
              <a:defRPr/>
            </a:pPr>
            <a:r>
              <a:rPr lang="en-US" altLang="zh-CN" sz="2000" smtClean="0">
                <a:solidFill>
                  <a:srgbClr val="66FF33"/>
                </a:solidFill>
                <a:effectLst/>
                <a:ea typeface="굴림" charset="-127"/>
              </a:rPr>
              <a:t>Backup channel provides fast CCC recovery from PU activity on CCC</a:t>
            </a:r>
          </a:p>
          <a:p>
            <a:pPr lvl="1">
              <a:defRPr/>
            </a:pPr>
            <a:r>
              <a:rPr lang="en-US" altLang="zh-CN" sz="2400" smtClean="0">
                <a:effectLst/>
                <a:ea typeface="굴림" charset="-127"/>
              </a:rPr>
              <a:t>Flexible CCC coverage</a:t>
            </a:r>
          </a:p>
          <a:p>
            <a:pPr lvl="2">
              <a:defRPr/>
            </a:pPr>
            <a:r>
              <a:rPr lang="en-US" altLang="zh-CN" sz="2000" smtClean="0">
                <a:solidFill>
                  <a:srgbClr val="66FF33"/>
                </a:solidFill>
                <a:effectLst/>
                <a:ea typeface="굴림" charset="-127"/>
              </a:rPr>
              <a:t>RC can be distributed or extended for network-wide broadcast</a:t>
            </a:r>
          </a:p>
          <a:p>
            <a:pPr>
              <a:defRPr/>
            </a:pPr>
            <a:r>
              <a:rPr lang="en-US" altLang="zh-CN" sz="2800" smtClean="0">
                <a:effectLst/>
                <a:ea typeface="굴림" charset="-127"/>
              </a:rPr>
              <a:t>Drawbacks</a:t>
            </a:r>
          </a:p>
          <a:p>
            <a:pPr lvl="1">
              <a:defRPr/>
            </a:pPr>
            <a:r>
              <a:rPr lang="en-US" altLang="zh-CN" sz="2400" smtClean="0">
                <a:effectLst/>
                <a:ea typeface="굴림" charset="-127"/>
              </a:rPr>
              <a:t>Control overheads due to large volumes of beacon exchanges</a:t>
            </a:r>
          </a:p>
          <a:p>
            <a:pPr lvl="1">
              <a:defRPr/>
            </a:pPr>
            <a:r>
              <a:rPr lang="en-US" altLang="zh-CN" sz="2400" smtClean="0">
                <a:effectLst/>
                <a:ea typeface="굴림" charset="-127"/>
              </a:rPr>
              <a:t>Single converging RC not always possible</a:t>
            </a:r>
          </a:p>
          <a:p>
            <a:pPr lvl="1">
              <a:defRPr/>
            </a:pPr>
            <a:r>
              <a:rPr lang="en-US" altLang="zh-CN" sz="2400" smtClean="0">
                <a:effectLst/>
                <a:ea typeface="굴림" charset="-127"/>
              </a:rPr>
              <a:t>Inter-channel synchronization required for reliable RC </a:t>
            </a:r>
          </a:p>
          <a:p>
            <a:pPr lvl="2">
              <a:defRPr/>
            </a:pPr>
            <a:r>
              <a:rPr lang="en-US" altLang="zh-CN" sz="2000" smtClean="0">
                <a:solidFill>
                  <a:srgbClr val="66FF33"/>
                </a:solidFill>
                <a:effectLst/>
                <a:ea typeface="굴림" charset="-127"/>
              </a:rPr>
              <a:t>Scheduling of non-overlapping beacon and quiet periods over a large number of channels is a nontrivial task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6212A65-7C26-4871-92C7-71A3A38ED969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GB" sz="1600">
              <a:latin typeface="Arial" charset="0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C043C5-8450-4760-B895-6F4AAA9B1F12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9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28825" y="2032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ＭＳ Ｐゴシック" pitchFamily="34" charset="-128"/>
              </a:rPr>
              <a:t>Overview of Major CCC Solutions</a:t>
            </a:r>
          </a:p>
        </p:txBody>
      </p:sp>
      <p:graphicFrame>
        <p:nvGraphicFramePr>
          <p:cNvPr id="5077162" name="Group 170"/>
          <p:cNvGraphicFramePr>
            <a:graphicFrameLocks noGrp="1"/>
          </p:cNvGraphicFramePr>
          <p:nvPr>
            <p:ph idx="4294967295"/>
          </p:nvPr>
        </p:nvGraphicFramePr>
        <p:xfrm>
          <a:off x="1412875" y="1752600"/>
          <a:ext cx="8686800" cy="3995739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  <a:gridCol w="2168525"/>
                <a:gridCol w="2174875"/>
              </a:tblGrid>
              <a:tr h="7223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Major CCC Design Solutions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Sequence-based CCC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Comic Sans MS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Group-based CCC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Dedicated CCC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Underlay CCC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1738"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SYN-MAC</a:t>
                      </a:r>
                    </a:p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Sequence-based Rendezvous</a:t>
                      </a:r>
                    </a:p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Quorum-based CCC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C-MAC</a:t>
                      </a:r>
                    </a:p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SOC</a:t>
                      </a:r>
                    </a:p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굴림" charset="-127"/>
                        </a:rPr>
                        <a:t>SI-based CCC</a:t>
                      </a:r>
                    </a:p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굴림" charset="-127"/>
                        </a:rPr>
                        <a:t>ERCC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  <a:ea typeface="宋体" charset="-122"/>
                        </a:rPr>
                        <a:t>OFDM-based CCC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Comic Sans MS" charset="0"/>
                          <a:ea typeface="굴림" charset="-127"/>
                        </a:rPr>
                        <a:t>UWB CCC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6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6EB9868-A45E-46D2-A5E6-4CB792545148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GB" sz="1600">
              <a:latin typeface="Arial" charset="0"/>
            </a:endParaRPr>
          </a:p>
        </p:txBody>
      </p:sp>
      <p:sp>
        <p:nvSpPr>
          <p:cNvPr id="420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26FE7E-554A-41AD-9CB4-CAFE5A59A88E}" type="slidenum">
              <a:rPr lang="en-GB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Sequence-based CCC 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7575" y="1752600"/>
            <a:ext cx="10055225" cy="4876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CCCs are allocated according to a random or predetermined channel hopping sequence</a:t>
            </a:r>
          </a:p>
          <a:p>
            <a:pPr>
              <a:defRPr/>
            </a:pPr>
            <a:endParaRPr lang="en-US" sz="1400" smtClean="0"/>
          </a:p>
          <a:p>
            <a:pPr>
              <a:defRPr/>
            </a:pPr>
            <a:r>
              <a:rPr lang="en-US" sz="2800" smtClean="0"/>
              <a:t>Objective</a:t>
            </a:r>
          </a:p>
          <a:p>
            <a:pPr lvl="1">
              <a:defRPr/>
            </a:pPr>
            <a:r>
              <a:rPr lang="en-US" sz="2400" smtClean="0"/>
              <a:t>Diversify the control channel allocation over spectrum and time spaces in order to minimize the impact of PU activity and jamming attacks</a:t>
            </a:r>
          </a:p>
          <a:p>
            <a:pPr lvl="1">
              <a:defRPr/>
            </a:pPr>
            <a:endParaRPr lang="en-US" sz="1400" smtClean="0"/>
          </a:p>
          <a:p>
            <a:pPr>
              <a:defRPr/>
            </a:pPr>
            <a:r>
              <a:rPr lang="en-US" sz="2600" smtClean="0"/>
              <a:t>In Spotlight</a:t>
            </a:r>
          </a:p>
          <a:p>
            <a:pPr lvl="1">
              <a:defRPr/>
            </a:pPr>
            <a:r>
              <a:rPr lang="en-US" sz="2400" smtClean="0"/>
              <a:t>Sequence-based Rendezvous</a:t>
            </a:r>
          </a:p>
          <a:p>
            <a:pPr lvl="1">
              <a:defRPr/>
            </a:pPr>
            <a:r>
              <a:rPr lang="en-US" sz="2400" smtClean="0"/>
              <a:t>Quorum-based CCC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D07FD1-A304-4D2B-BEF1-C6A1402E982A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1905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ＭＳ Ｐゴシック" pitchFamily="34" charset="-128"/>
              </a:rPr>
              <a:t>Sequence-based Rendezvous</a:t>
            </a:r>
          </a:p>
        </p:txBody>
      </p:sp>
      <p:sp>
        <p:nvSpPr>
          <p:cNvPr id="5048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2057400"/>
            <a:ext cx="10172700" cy="4519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800" smtClean="0"/>
              <a:t>Definition: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800" smtClean="0">
                <a:solidFill>
                  <a:srgbClr val="66FF33"/>
                </a:solidFill>
              </a:rPr>
              <a:t>Rendezvous (Link rendezvous)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8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Two or more CR users establish a link on a common channel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In-band CCC solution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mtClean="0">
                <a:solidFill>
                  <a:srgbClr val="66FF33"/>
                </a:solidFill>
              </a:rPr>
              <a:t>All rendezvous channels used for both control and data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600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1EB77FE-48DF-4F24-9374-A71F213666FF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GB" sz="1600">
              <a:latin typeface="Arial" charset="0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676400" y="990600"/>
            <a:ext cx="9753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altLang="ko-KR" sz="1800">
                <a:solidFill>
                  <a:srgbClr val="66FF33"/>
                </a:solidFill>
              </a:rPr>
              <a:t>L. A. DaSilva and I. Guerreiro,</a:t>
            </a:r>
            <a:r>
              <a:rPr lang="en-US" altLang="zh-TW" sz="1800">
                <a:solidFill>
                  <a:srgbClr val="FFFFFF"/>
                </a:solidFill>
              </a:rPr>
              <a:t> “Sequence-based Rendezvous for Dynamic Spectrum Access,” </a:t>
            </a:r>
            <a:r>
              <a:rPr lang="en-US" altLang="zh-TW" sz="1800">
                <a:solidFill>
                  <a:srgbClr val="66FF33"/>
                </a:solidFill>
              </a:rPr>
              <a:t>in Proc. of IEEE DySPAN 2008,</a:t>
            </a:r>
            <a:r>
              <a:rPr lang="en-US" altLang="zh-TW" sz="1800">
                <a:solidFill>
                  <a:srgbClr val="FFFFFF"/>
                </a:solidFill>
              </a:rPr>
              <a:t> Oct. 2008</a:t>
            </a:r>
            <a:endParaRPr lang="en-US" altLang="ko-KR" sz="1800">
              <a:solidFill>
                <a:srgbClr val="FFFFFF"/>
              </a:solidFill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52690E-CB2D-44A8-9994-778EAF7D2316}" type="slidenum">
              <a:rPr lang="en-GB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1905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ＭＳ Ｐゴシック" pitchFamily="34" charset="-128"/>
              </a:rPr>
              <a:t>Sequence-based Rendezvous</a:t>
            </a:r>
          </a:p>
        </p:txBody>
      </p:sp>
      <p:sp>
        <p:nvSpPr>
          <p:cNvPr id="5048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133600"/>
            <a:ext cx="10172700" cy="4519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Blind Rendezvous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Random channel selection for scanning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No bound on the time required for rendezvous 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000" smtClean="0"/>
          </a:p>
          <a:p>
            <a:pPr lvl="2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Sequenced-based Rendezvous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Use non-orthogonal sequence for channel scanning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Establish in-band CCCs on a link-by-link basis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No dedicated CCC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Robust to CCC saturation problems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600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3343661-5CB4-43A1-9C1D-332ED636F572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GB" sz="1600">
              <a:latin typeface="Arial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676400" y="990600"/>
            <a:ext cx="9753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altLang="ko-KR" sz="1800">
                <a:solidFill>
                  <a:srgbClr val="66FF33"/>
                </a:solidFill>
              </a:rPr>
              <a:t>L. A. DaSilva and I. Guerreiro,</a:t>
            </a:r>
            <a:r>
              <a:rPr lang="en-US" altLang="zh-TW" sz="1800">
                <a:solidFill>
                  <a:srgbClr val="FFFFFF"/>
                </a:solidFill>
              </a:rPr>
              <a:t> “Sequence-based Rendezvous for Dynamic Spectrum Access,” </a:t>
            </a:r>
            <a:r>
              <a:rPr lang="en-US" altLang="zh-TW" sz="1800">
                <a:solidFill>
                  <a:srgbClr val="66FF33"/>
                </a:solidFill>
              </a:rPr>
              <a:t>in Proc. of IEEE DySPAN 2008,</a:t>
            </a:r>
            <a:r>
              <a:rPr lang="en-US" altLang="zh-TW" sz="1800">
                <a:solidFill>
                  <a:srgbClr val="FFFFFF"/>
                </a:solidFill>
              </a:rPr>
              <a:t> Oct. 2008</a:t>
            </a:r>
            <a:endParaRPr lang="en-US" altLang="ko-KR" sz="1800">
              <a:solidFill>
                <a:srgbClr val="FFFFFF"/>
              </a:solidFill>
            </a:endParaRP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47140-BAFB-4AA4-9E21-107B0AE03AA4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6210300" y="2895600"/>
            <a:ext cx="4838700" cy="3200400"/>
          </a:xfrm>
          <a:prstGeom prst="rect">
            <a:avLst/>
          </a:prstGeom>
          <a:solidFill>
            <a:srgbClr val="0000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b="0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381000" y="2400300"/>
            <a:ext cx="4991100" cy="3657600"/>
          </a:xfrm>
          <a:prstGeom prst="rect">
            <a:avLst/>
          </a:prstGeom>
          <a:solidFill>
            <a:srgbClr val="0000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a typeface="ＭＳ Ｐゴシック" pitchFamily="34" charset="-128"/>
              </a:rPr>
              <a:t>Sequence Selections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52600"/>
            <a:ext cx="4953000" cy="6096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Predefined Sequence</a:t>
            </a:r>
          </a:p>
        </p:txBody>
      </p:sp>
      <p:sp>
        <p:nvSpPr>
          <p:cNvPr id="46086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B9090AB-F226-4223-BE34-A4E48689E40E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GB" sz="1600">
              <a:latin typeface="Arial" charset="0"/>
            </a:endParaRPr>
          </a:p>
        </p:txBody>
      </p:sp>
      <p:sp>
        <p:nvSpPr>
          <p:cNvPr id="46087" name="Rectangle 97"/>
          <p:cNvSpPr>
            <a:spLocks noChangeArrowheads="1"/>
          </p:cNvSpPr>
          <p:nvPr/>
        </p:nvSpPr>
        <p:spPr bwMode="auto">
          <a:xfrm>
            <a:off x="7239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088" name="Rectangle 98"/>
          <p:cNvSpPr>
            <a:spLocks noChangeArrowheads="1"/>
          </p:cNvSpPr>
          <p:nvPr/>
        </p:nvSpPr>
        <p:spPr bwMode="auto">
          <a:xfrm>
            <a:off x="12192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089" name="Rectangle 99"/>
          <p:cNvSpPr>
            <a:spLocks noChangeArrowheads="1"/>
          </p:cNvSpPr>
          <p:nvPr/>
        </p:nvSpPr>
        <p:spPr bwMode="auto">
          <a:xfrm>
            <a:off x="14859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090" name="Rectangle 100"/>
          <p:cNvSpPr>
            <a:spLocks noChangeArrowheads="1"/>
          </p:cNvSpPr>
          <p:nvPr/>
        </p:nvSpPr>
        <p:spPr bwMode="auto">
          <a:xfrm>
            <a:off x="22098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091" name="Rectangle 101"/>
          <p:cNvSpPr>
            <a:spLocks noChangeArrowheads="1"/>
          </p:cNvSpPr>
          <p:nvPr/>
        </p:nvSpPr>
        <p:spPr bwMode="auto">
          <a:xfrm>
            <a:off x="17526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092" name="Rectangle 102"/>
          <p:cNvSpPr>
            <a:spLocks noChangeArrowheads="1"/>
          </p:cNvSpPr>
          <p:nvPr/>
        </p:nvSpPr>
        <p:spPr bwMode="auto">
          <a:xfrm>
            <a:off x="26670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093" name="Rectangle 103"/>
          <p:cNvSpPr>
            <a:spLocks noChangeArrowheads="1"/>
          </p:cNvSpPr>
          <p:nvPr/>
        </p:nvSpPr>
        <p:spPr bwMode="auto">
          <a:xfrm>
            <a:off x="29337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094" name="Rectangle 104"/>
          <p:cNvSpPr>
            <a:spLocks noChangeArrowheads="1"/>
          </p:cNvSpPr>
          <p:nvPr/>
        </p:nvSpPr>
        <p:spPr bwMode="auto">
          <a:xfrm>
            <a:off x="32004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095" name="Rectangle 138"/>
          <p:cNvSpPr>
            <a:spLocks noChangeArrowheads="1"/>
          </p:cNvSpPr>
          <p:nvPr/>
        </p:nvSpPr>
        <p:spPr bwMode="auto">
          <a:xfrm>
            <a:off x="36576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72200" y="1752600"/>
            <a:ext cx="4953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SzTx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Sequence Change in Response to PU Activity</a:t>
            </a:r>
          </a:p>
        </p:txBody>
      </p:sp>
      <p:sp>
        <p:nvSpPr>
          <p:cNvPr id="46097" name="Rectangle 102"/>
          <p:cNvSpPr>
            <a:spLocks noChangeArrowheads="1"/>
          </p:cNvSpPr>
          <p:nvPr/>
        </p:nvSpPr>
        <p:spPr bwMode="auto">
          <a:xfrm>
            <a:off x="41529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098" name="Rectangle 103"/>
          <p:cNvSpPr>
            <a:spLocks noChangeArrowheads="1"/>
          </p:cNvSpPr>
          <p:nvPr/>
        </p:nvSpPr>
        <p:spPr bwMode="auto">
          <a:xfrm>
            <a:off x="44196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099" name="Rectangle 104"/>
          <p:cNvSpPr>
            <a:spLocks noChangeArrowheads="1"/>
          </p:cNvSpPr>
          <p:nvPr/>
        </p:nvSpPr>
        <p:spPr bwMode="auto">
          <a:xfrm>
            <a:off x="4686300" y="39243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100" name="TextBox 21"/>
          <p:cNvSpPr txBox="1">
            <a:spLocks noChangeArrowheads="1"/>
          </p:cNvSpPr>
          <p:nvPr/>
        </p:nvSpPr>
        <p:spPr bwMode="auto">
          <a:xfrm>
            <a:off x="2247900" y="25146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Selected permutations of N channels</a:t>
            </a:r>
          </a:p>
        </p:txBody>
      </p:sp>
      <p:sp>
        <p:nvSpPr>
          <p:cNvPr id="46101" name="TextBox 22"/>
          <p:cNvSpPr txBox="1">
            <a:spLocks noChangeArrowheads="1"/>
          </p:cNvSpPr>
          <p:nvPr/>
        </p:nvSpPr>
        <p:spPr bwMode="auto">
          <a:xfrm>
            <a:off x="2247900" y="50673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Selected permutations of N channels</a:t>
            </a:r>
          </a:p>
        </p:txBody>
      </p:sp>
      <p:sp>
        <p:nvSpPr>
          <p:cNvPr id="46102" name="Left Brace 23"/>
          <p:cNvSpPr>
            <a:spLocks/>
          </p:cNvSpPr>
          <p:nvPr/>
        </p:nvSpPr>
        <p:spPr bwMode="auto">
          <a:xfrm rot="-5400000">
            <a:off x="1504950" y="3943350"/>
            <a:ext cx="228600" cy="876300"/>
          </a:xfrm>
          <a:prstGeom prst="leftBrace">
            <a:avLst>
              <a:gd name="adj1" fmla="val 8341"/>
              <a:gd name="adj2" fmla="val 4856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46103" name="Left Brace 24"/>
          <p:cNvSpPr>
            <a:spLocks/>
          </p:cNvSpPr>
          <p:nvPr/>
        </p:nvSpPr>
        <p:spPr bwMode="auto">
          <a:xfrm rot="-5400000">
            <a:off x="2952750" y="3943350"/>
            <a:ext cx="228600" cy="876300"/>
          </a:xfrm>
          <a:prstGeom prst="leftBrace">
            <a:avLst>
              <a:gd name="adj1" fmla="val 8341"/>
              <a:gd name="adj2" fmla="val 4856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46104" name="Left Brace 25"/>
          <p:cNvSpPr>
            <a:spLocks/>
          </p:cNvSpPr>
          <p:nvPr/>
        </p:nvSpPr>
        <p:spPr bwMode="auto">
          <a:xfrm rot="-5400000">
            <a:off x="4438650" y="3943350"/>
            <a:ext cx="228600" cy="876300"/>
          </a:xfrm>
          <a:prstGeom prst="leftBrace">
            <a:avLst>
              <a:gd name="adj1" fmla="val 8341"/>
              <a:gd name="adj2" fmla="val 4856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cxnSp>
        <p:nvCxnSpPr>
          <p:cNvPr id="46105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914400" y="3429000"/>
            <a:ext cx="1790700" cy="3810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46106" name="Straight Arrow Connector 28"/>
          <p:cNvCxnSpPr>
            <a:cxnSpLocks noChangeShapeType="1"/>
          </p:cNvCxnSpPr>
          <p:nvPr/>
        </p:nvCxnSpPr>
        <p:spPr bwMode="auto">
          <a:xfrm rot="10800000" flipV="1">
            <a:off x="2400300" y="3390900"/>
            <a:ext cx="495300" cy="4572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46107" name="Straight Arrow Connector 31"/>
          <p:cNvCxnSpPr>
            <a:cxnSpLocks noChangeShapeType="1"/>
          </p:cNvCxnSpPr>
          <p:nvPr/>
        </p:nvCxnSpPr>
        <p:spPr bwMode="auto">
          <a:xfrm>
            <a:off x="2971800" y="3390900"/>
            <a:ext cx="800100" cy="4572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46108" name="Straight Arrow Connector 35"/>
          <p:cNvCxnSpPr>
            <a:cxnSpLocks noChangeShapeType="1"/>
          </p:cNvCxnSpPr>
          <p:nvPr/>
        </p:nvCxnSpPr>
        <p:spPr bwMode="auto">
          <a:xfrm rot="10800000">
            <a:off x="1714500" y="4533900"/>
            <a:ext cx="1028700" cy="5715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46109" name="Straight Arrow Connector 38"/>
          <p:cNvCxnSpPr>
            <a:cxnSpLocks noChangeShapeType="1"/>
          </p:cNvCxnSpPr>
          <p:nvPr/>
        </p:nvCxnSpPr>
        <p:spPr bwMode="auto">
          <a:xfrm rot="5400000" flipH="1" flipV="1">
            <a:off x="2705100" y="4800600"/>
            <a:ext cx="571500" cy="1143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46110" name="Straight Arrow Connector 41"/>
          <p:cNvCxnSpPr>
            <a:cxnSpLocks noChangeShapeType="1"/>
            <a:endCxn id="46104" idx="1"/>
          </p:cNvCxnSpPr>
          <p:nvPr/>
        </p:nvCxnSpPr>
        <p:spPr bwMode="auto">
          <a:xfrm flipV="1">
            <a:off x="3086100" y="4495800"/>
            <a:ext cx="1454150" cy="6477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46111" name="TextBox 45"/>
          <p:cNvSpPr txBox="1">
            <a:spLocks noChangeArrowheads="1"/>
          </p:cNvSpPr>
          <p:nvPr/>
        </p:nvSpPr>
        <p:spPr bwMode="auto">
          <a:xfrm>
            <a:off x="609600" y="2514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/>
              <a:t>(N = 3)</a:t>
            </a:r>
          </a:p>
        </p:txBody>
      </p:sp>
      <p:sp>
        <p:nvSpPr>
          <p:cNvPr id="46112" name="Rectangle 97"/>
          <p:cNvSpPr>
            <a:spLocks noChangeArrowheads="1"/>
          </p:cNvSpPr>
          <p:nvPr/>
        </p:nvSpPr>
        <p:spPr bwMode="auto">
          <a:xfrm>
            <a:off x="69342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13" name="Rectangle 98"/>
          <p:cNvSpPr>
            <a:spLocks noChangeArrowheads="1"/>
          </p:cNvSpPr>
          <p:nvPr/>
        </p:nvSpPr>
        <p:spPr bwMode="auto">
          <a:xfrm>
            <a:off x="72009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14" name="Rectangle 99"/>
          <p:cNvSpPr>
            <a:spLocks noChangeArrowheads="1"/>
          </p:cNvSpPr>
          <p:nvPr/>
        </p:nvSpPr>
        <p:spPr bwMode="auto">
          <a:xfrm>
            <a:off x="74676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115" name="Rectangle 100"/>
          <p:cNvSpPr>
            <a:spLocks noChangeArrowheads="1"/>
          </p:cNvSpPr>
          <p:nvPr/>
        </p:nvSpPr>
        <p:spPr bwMode="auto">
          <a:xfrm>
            <a:off x="80010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116" name="Rectangle 101"/>
          <p:cNvSpPr>
            <a:spLocks noChangeArrowheads="1"/>
          </p:cNvSpPr>
          <p:nvPr/>
        </p:nvSpPr>
        <p:spPr bwMode="auto">
          <a:xfrm>
            <a:off x="77343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17" name="Rectangle 102"/>
          <p:cNvSpPr>
            <a:spLocks noChangeArrowheads="1"/>
          </p:cNvSpPr>
          <p:nvPr/>
        </p:nvSpPr>
        <p:spPr bwMode="auto">
          <a:xfrm>
            <a:off x="82677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118" name="Rectangle 103"/>
          <p:cNvSpPr>
            <a:spLocks noChangeArrowheads="1"/>
          </p:cNvSpPr>
          <p:nvPr/>
        </p:nvSpPr>
        <p:spPr bwMode="auto">
          <a:xfrm>
            <a:off x="85344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19" name="Rectangle 104"/>
          <p:cNvSpPr>
            <a:spLocks noChangeArrowheads="1"/>
          </p:cNvSpPr>
          <p:nvPr/>
        </p:nvSpPr>
        <p:spPr bwMode="auto">
          <a:xfrm>
            <a:off x="88011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20" name="Rectangle 138"/>
          <p:cNvSpPr>
            <a:spLocks noChangeArrowheads="1"/>
          </p:cNvSpPr>
          <p:nvPr/>
        </p:nvSpPr>
        <p:spPr bwMode="auto">
          <a:xfrm>
            <a:off x="90678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21" name="Rectangle 102"/>
          <p:cNvSpPr>
            <a:spLocks noChangeArrowheads="1"/>
          </p:cNvSpPr>
          <p:nvPr/>
        </p:nvSpPr>
        <p:spPr bwMode="auto">
          <a:xfrm>
            <a:off x="93345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22" name="Rectangle 103"/>
          <p:cNvSpPr>
            <a:spLocks noChangeArrowheads="1"/>
          </p:cNvSpPr>
          <p:nvPr/>
        </p:nvSpPr>
        <p:spPr bwMode="auto">
          <a:xfrm>
            <a:off x="96012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23" name="Rectangle 104"/>
          <p:cNvSpPr>
            <a:spLocks noChangeArrowheads="1"/>
          </p:cNvSpPr>
          <p:nvPr/>
        </p:nvSpPr>
        <p:spPr bwMode="auto">
          <a:xfrm>
            <a:off x="9867900" y="3771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6124" name="Rectangle 97"/>
          <p:cNvSpPr>
            <a:spLocks noChangeArrowheads="1"/>
          </p:cNvSpPr>
          <p:nvPr/>
        </p:nvSpPr>
        <p:spPr bwMode="auto">
          <a:xfrm>
            <a:off x="74676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25" name="Rectangle 98"/>
          <p:cNvSpPr>
            <a:spLocks noChangeArrowheads="1"/>
          </p:cNvSpPr>
          <p:nvPr/>
        </p:nvSpPr>
        <p:spPr bwMode="auto">
          <a:xfrm>
            <a:off x="77343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26" name="Rectangle 101"/>
          <p:cNvSpPr>
            <a:spLocks noChangeArrowheads="1"/>
          </p:cNvSpPr>
          <p:nvPr/>
        </p:nvSpPr>
        <p:spPr bwMode="auto">
          <a:xfrm>
            <a:off x="80010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27" name="Rectangle 103"/>
          <p:cNvSpPr>
            <a:spLocks noChangeArrowheads="1"/>
          </p:cNvSpPr>
          <p:nvPr/>
        </p:nvSpPr>
        <p:spPr bwMode="auto">
          <a:xfrm>
            <a:off x="82677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28" name="Rectangle 104"/>
          <p:cNvSpPr>
            <a:spLocks noChangeArrowheads="1"/>
          </p:cNvSpPr>
          <p:nvPr/>
        </p:nvSpPr>
        <p:spPr bwMode="auto">
          <a:xfrm>
            <a:off x="85344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29" name="Rectangle 138"/>
          <p:cNvSpPr>
            <a:spLocks noChangeArrowheads="1"/>
          </p:cNvSpPr>
          <p:nvPr/>
        </p:nvSpPr>
        <p:spPr bwMode="auto">
          <a:xfrm>
            <a:off x="88011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30" name="Rectangle 102"/>
          <p:cNvSpPr>
            <a:spLocks noChangeArrowheads="1"/>
          </p:cNvSpPr>
          <p:nvPr/>
        </p:nvSpPr>
        <p:spPr bwMode="auto">
          <a:xfrm>
            <a:off x="90678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6131" name="Rectangle 103"/>
          <p:cNvSpPr>
            <a:spLocks noChangeArrowheads="1"/>
          </p:cNvSpPr>
          <p:nvPr/>
        </p:nvSpPr>
        <p:spPr bwMode="auto">
          <a:xfrm>
            <a:off x="9334500" y="48006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6132" name="Down Arrow 74"/>
          <p:cNvSpPr>
            <a:spLocks noChangeArrowheads="1"/>
          </p:cNvSpPr>
          <p:nvPr/>
        </p:nvSpPr>
        <p:spPr bwMode="auto">
          <a:xfrm>
            <a:off x="8458200" y="4152900"/>
            <a:ext cx="152400" cy="49530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46133" name="TextBox 77"/>
          <p:cNvSpPr txBox="1">
            <a:spLocks noChangeArrowheads="1"/>
          </p:cNvSpPr>
          <p:nvPr/>
        </p:nvSpPr>
        <p:spPr bwMode="auto">
          <a:xfrm>
            <a:off x="7124700" y="5143500"/>
            <a:ext cx="316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new rendezvous sequence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if PU activity on channel 2</a:t>
            </a:r>
          </a:p>
        </p:txBody>
      </p:sp>
      <p:sp>
        <p:nvSpPr>
          <p:cNvPr id="46134" name="TextBox 78"/>
          <p:cNvSpPr txBox="1">
            <a:spLocks noChangeArrowheads="1"/>
          </p:cNvSpPr>
          <p:nvPr/>
        </p:nvSpPr>
        <p:spPr bwMode="auto">
          <a:xfrm>
            <a:off x="7239000" y="30861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rendezvous sequence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if no PU activity</a:t>
            </a:r>
          </a:p>
        </p:txBody>
      </p:sp>
      <p:sp>
        <p:nvSpPr>
          <p:cNvPr id="46135" name="Rectangle 79"/>
          <p:cNvSpPr>
            <a:spLocks noChangeArrowheads="1"/>
          </p:cNvSpPr>
          <p:nvPr/>
        </p:nvSpPr>
        <p:spPr bwMode="auto">
          <a:xfrm>
            <a:off x="7467600" y="3771900"/>
            <a:ext cx="266700" cy="2667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46136" name="Rectangle 80"/>
          <p:cNvSpPr>
            <a:spLocks noChangeArrowheads="1"/>
          </p:cNvSpPr>
          <p:nvPr/>
        </p:nvSpPr>
        <p:spPr bwMode="auto">
          <a:xfrm>
            <a:off x="8001000" y="3771900"/>
            <a:ext cx="266700" cy="2667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46137" name="Rectangle 81"/>
          <p:cNvSpPr>
            <a:spLocks noChangeArrowheads="1"/>
          </p:cNvSpPr>
          <p:nvPr/>
        </p:nvSpPr>
        <p:spPr bwMode="auto">
          <a:xfrm>
            <a:off x="8267700" y="3771900"/>
            <a:ext cx="266700" cy="2667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46138" name="Rectangle 82"/>
          <p:cNvSpPr>
            <a:spLocks noChangeArrowheads="1"/>
          </p:cNvSpPr>
          <p:nvPr/>
        </p:nvSpPr>
        <p:spPr bwMode="auto">
          <a:xfrm>
            <a:off x="9867900" y="3771900"/>
            <a:ext cx="266700" cy="2667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46139" name="Slide Number Placeholder 5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E45DF2-334A-45A2-B41C-E37BC1C71C76}" type="slidenum">
              <a:rPr lang="en-GB"/>
              <a:pPr/>
              <a:t>38</a:t>
            </a:fld>
            <a:endParaRPr lang="en-GB"/>
          </a:p>
        </p:txBody>
      </p:sp>
      <p:sp>
        <p:nvSpPr>
          <p:cNvPr id="46140" name="TextBox 78"/>
          <p:cNvSpPr txBox="1">
            <a:spLocks noChangeArrowheads="1"/>
          </p:cNvSpPr>
          <p:nvPr/>
        </p:nvSpPr>
        <p:spPr bwMode="auto">
          <a:xfrm>
            <a:off x="8534400" y="40386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Remove all channels affected by PU activity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5600700" y="2286000"/>
            <a:ext cx="4991100" cy="3657600"/>
          </a:xfrm>
          <a:prstGeom prst="rect">
            <a:avLst/>
          </a:prstGeom>
          <a:solidFill>
            <a:srgbClr val="00003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Sequence-based Rendezvous Example</a:t>
            </a: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7647345-0760-4CA5-8482-842876281679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GB" sz="1600">
              <a:latin typeface="Arial" charset="0"/>
            </a:endParaRPr>
          </a:p>
        </p:txBody>
      </p:sp>
      <p:grpSp>
        <p:nvGrpSpPr>
          <p:cNvPr id="47109" name="Group 18"/>
          <p:cNvGrpSpPr>
            <a:grpSpLocks noChangeAspect="1"/>
          </p:cNvGrpSpPr>
          <p:nvPr/>
        </p:nvGrpSpPr>
        <p:grpSpPr bwMode="auto">
          <a:xfrm>
            <a:off x="6743700" y="4191000"/>
            <a:ext cx="741363" cy="876300"/>
            <a:chOff x="391" y="1762"/>
            <a:chExt cx="377" cy="362"/>
          </a:xfrm>
        </p:grpSpPr>
        <p:sp>
          <p:nvSpPr>
            <p:cNvPr id="47175" name="Freeform 19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Freeform 20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Freeform 21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Freeform 22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Freeform 23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Freeform 24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Freeform 25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Freeform 26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Freeform 27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Freeform 28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0" name="Group 18"/>
          <p:cNvGrpSpPr>
            <a:grpSpLocks noChangeAspect="1"/>
          </p:cNvGrpSpPr>
          <p:nvPr/>
        </p:nvGrpSpPr>
        <p:grpSpPr bwMode="auto">
          <a:xfrm>
            <a:off x="6019800" y="2667000"/>
            <a:ext cx="741363" cy="876300"/>
            <a:chOff x="391" y="1762"/>
            <a:chExt cx="377" cy="362"/>
          </a:xfrm>
        </p:grpSpPr>
        <p:sp>
          <p:nvSpPr>
            <p:cNvPr id="47165" name="Freeform 19"/>
            <p:cNvSpPr>
              <a:spLocks noChangeAspect="1"/>
            </p:cNvSpPr>
            <p:nvPr/>
          </p:nvSpPr>
          <p:spPr bwMode="auto">
            <a:xfrm>
              <a:off x="558" y="1979"/>
              <a:ext cx="208" cy="143"/>
            </a:xfrm>
            <a:custGeom>
              <a:avLst/>
              <a:gdLst>
                <a:gd name="T0" fmla="*/ 0 w 846"/>
                <a:gd name="T1" fmla="*/ 0 h 580"/>
                <a:gd name="T2" fmla="*/ 0 w 846"/>
                <a:gd name="T3" fmla="*/ 0 h 580"/>
                <a:gd name="T4" fmla="*/ 0 w 846"/>
                <a:gd name="T5" fmla="*/ 0 h 580"/>
                <a:gd name="T6" fmla="*/ 0 w 846"/>
                <a:gd name="T7" fmla="*/ 0 h 580"/>
                <a:gd name="T8" fmla="*/ 0 w 846"/>
                <a:gd name="T9" fmla="*/ 0 h 580"/>
                <a:gd name="T10" fmla="*/ 0 w 846"/>
                <a:gd name="T11" fmla="*/ 0 h 580"/>
                <a:gd name="T12" fmla="*/ 0 w 846"/>
                <a:gd name="T13" fmla="*/ 0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6"/>
                <a:gd name="T22" fmla="*/ 0 h 580"/>
                <a:gd name="T23" fmla="*/ 846 w 846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6" h="580">
                  <a:moveTo>
                    <a:pt x="295" y="580"/>
                  </a:moveTo>
                  <a:cubicBezTo>
                    <a:pt x="491" y="562"/>
                    <a:pt x="671" y="464"/>
                    <a:pt x="794" y="308"/>
                  </a:cubicBezTo>
                  <a:cubicBezTo>
                    <a:pt x="846" y="205"/>
                    <a:pt x="807" y="78"/>
                    <a:pt x="705" y="25"/>
                  </a:cubicBezTo>
                  <a:cubicBezTo>
                    <a:pt x="673" y="8"/>
                    <a:pt x="637" y="0"/>
                    <a:pt x="601" y="1"/>
                  </a:cubicBezTo>
                  <a:lnTo>
                    <a:pt x="0" y="580"/>
                  </a:lnTo>
                  <a:lnTo>
                    <a:pt x="295" y="580"/>
                  </a:lnTo>
                  <a:close/>
                </a:path>
              </a:pathLst>
            </a:custGeom>
            <a:solidFill>
              <a:srgbClr val="DEDED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20"/>
            <p:cNvSpPr>
              <a:spLocks noChangeAspect="1"/>
            </p:cNvSpPr>
            <p:nvPr/>
          </p:nvSpPr>
          <p:spPr bwMode="auto">
            <a:xfrm>
              <a:off x="587" y="2013"/>
              <a:ext cx="138" cy="108"/>
            </a:xfrm>
            <a:custGeom>
              <a:avLst/>
              <a:gdLst>
                <a:gd name="T0" fmla="*/ 0 w 138"/>
                <a:gd name="T1" fmla="*/ 80 h 108"/>
                <a:gd name="T2" fmla="*/ 138 w 138"/>
                <a:gd name="T3" fmla="*/ 0 h 108"/>
                <a:gd name="T4" fmla="*/ 129 w 138"/>
                <a:gd name="T5" fmla="*/ 34 h 108"/>
                <a:gd name="T6" fmla="*/ 0 w 138"/>
                <a:gd name="T7" fmla="*/ 108 h 108"/>
                <a:gd name="T8" fmla="*/ 0 w 138"/>
                <a:gd name="T9" fmla="*/ 8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08"/>
                <a:gd name="T17" fmla="*/ 138 w 13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08">
                  <a:moveTo>
                    <a:pt x="0" y="80"/>
                  </a:moveTo>
                  <a:lnTo>
                    <a:pt x="138" y="0"/>
                  </a:lnTo>
                  <a:lnTo>
                    <a:pt x="129" y="34"/>
                  </a:lnTo>
                  <a:lnTo>
                    <a:pt x="0" y="108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21"/>
            <p:cNvSpPr>
              <a:spLocks noChangeAspect="1"/>
            </p:cNvSpPr>
            <p:nvPr/>
          </p:nvSpPr>
          <p:spPr bwMode="auto">
            <a:xfrm>
              <a:off x="560" y="1762"/>
              <a:ext cx="208" cy="110"/>
            </a:xfrm>
            <a:custGeom>
              <a:avLst/>
              <a:gdLst>
                <a:gd name="T0" fmla="*/ 0 w 843"/>
                <a:gd name="T1" fmla="*/ 0 h 447"/>
                <a:gd name="T2" fmla="*/ 0 w 843"/>
                <a:gd name="T3" fmla="*/ 0 h 447"/>
                <a:gd name="T4" fmla="*/ 0 w 843"/>
                <a:gd name="T5" fmla="*/ 0 h 447"/>
                <a:gd name="T6" fmla="*/ 0 w 843"/>
                <a:gd name="T7" fmla="*/ 0 h 447"/>
                <a:gd name="T8" fmla="*/ 0 w 843"/>
                <a:gd name="T9" fmla="*/ 0 h 447"/>
                <a:gd name="T10" fmla="*/ 0 w 843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3"/>
                <a:gd name="T19" fmla="*/ 0 h 447"/>
                <a:gd name="T20" fmla="*/ 843 w 843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3" h="447">
                  <a:moveTo>
                    <a:pt x="0" y="3"/>
                  </a:moveTo>
                  <a:lnTo>
                    <a:pt x="68" y="0"/>
                  </a:lnTo>
                  <a:lnTo>
                    <a:pt x="608" y="286"/>
                  </a:lnTo>
                  <a:lnTo>
                    <a:pt x="843" y="447"/>
                  </a:lnTo>
                  <a:lnTo>
                    <a:pt x="777" y="447"/>
                  </a:lnTo>
                  <a:cubicBezTo>
                    <a:pt x="516" y="303"/>
                    <a:pt x="257" y="155"/>
                    <a:pt x="0" y="3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22"/>
            <p:cNvSpPr>
              <a:spLocks noChangeAspect="1"/>
            </p:cNvSpPr>
            <p:nvPr/>
          </p:nvSpPr>
          <p:spPr bwMode="auto">
            <a:xfrm>
              <a:off x="395" y="1914"/>
              <a:ext cx="311" cy="179"/>
            </a:xfrm>
            <a:custGeom>
              <a:avLst/>
              <a:gdLst>
                <a:gd name="T0" fmla="*/ 0 w 1262"/>
                <a:gd name="T1" fmla="*/ 0 h 727"/>
                <a:gd name="T2" fmla="*/ 0 w 1262"/>
                <a:gd name="T3" fmla="*/ 0 h 727"/>
                <a:gd name="T4" fmla="*/ 0 w 1262"/>
                <a:gd name="T5" fmla="*/ 0 h 727"/>
                <a:gd name="T6" fmla="*/ 0 w 1262"/>
                <a:gd name="T7" fmla="*/ 0 h 727"/>
                <a:gd name="T8" fmla="*/ 0 w 126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2"/>
                <a:gd name="T16" fmla="*/ 0 h 727"/>
                <a:gd name="T17" fmla="*/ 1262 w 1262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2" h="727">
                  <a:moveTo>
                    <a:pt x="0" y="281"/>
                  </a:moveTo>
                  <a:lnTo>
                    <a:pt x="487" y="0"/>
                  </a:lnTo>
                  <a:lnTo>
                    <a:pt x="1262" y="447"/>
                  </a:lnTo>
                  <a:lnTo>
                    <a:pt x="779" y="727"/>
                  </a:lnTo>
                  <a:cubicBezTo>
                    <a:pt x="492" y="635"/>
                    <a:pt x="227" y="483"/>
                    <a:pt x="0" y="281"/>
                  </a:cubicBez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23"/>
            <p:cNvSpPr>
              <a:spLocks noChangeAspect="1"/>
            </p:cNvSpPr>
            <p:nvPr/>
          </p:nvSpPr>
          <p:spPr bwMode="auto">
            <a:xfrm>
              <a:off x="515" y="1762"/>
              <a:ext cx="236" cy="262"/>
            </a:xfrm>
            <a:custGeom>
              <a:avLst/>
              <a:gdLst>
                <a:gd name="T0" fmla="*/ 0 w 959"/>
                <a:gd name="T1" fmla="*/ 0 h 1067"/>
                <a:gd name="T2" fmla="*/ 0 w 959"/>
                <a:gd name="T3" fmla="*/ 0 h 1067"/>
                <a:gd name="T4" fmla="*/ 0 w 959"/>
                <a:gd name="T5" fmla="*/ 0 h 1067"/>
                <a:gd name="T6" fmla="*/ 0 w 959"/>
                <a:gd name="T7" fmla="*/ 0 h 1067"/>
                <a:gd name="T8" fmla="*/ 0 w 959"/>
                <a:gd name="T9" fmla="*/ 0 h 1067"/>
                <a:gd name="T10" fmla="*/ 0 w 959"/>
                <a:gd name="T11" fmla="*/ 0 h 10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9"/>
                <a:gd name="T19" fmla="*/ 0 h 1067"/>
                <a:gd name="T20" fmla="*/ 959 w 959"/>
                <a:gd name="T21" fmla="*/ 1067 h 10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9" h="1067">
                  <a:moveTo>
                    <a:pt x="775" y="1067"/>
                  </a:moveTo>
                  <a:cubicBezTo>
                    <a:pt x="518" y="917"/>
                    <a:pt x="259" y="768"/>
                    <a:pt x="0" y="620"/>
                  </a:cubicBezTo>
                  <a:lnTo>
                    <a:pt x="184" y="0"/>
                  </a:lnTo>
                  <a:lnTo>
                    <a:pt x="959" y="447"/>
                  </a:lnTo>
                  <a:lnTo>
                    <a:pt x="775" y="1067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24"/>
            <p:cNvSpPr>
              <a:spLocks noChangeAspect="1"/>
            </p:cNvSpPr>
            <p:nvPr/>
          </p:nvSpPr>
          <p:spPr bwMode="auto">
            <a:xfrm>
              <a:off x="391" y="1987"/>
              <a:ext cx="192" cy="137"/>
            </a:xfrm>
            <a:custGeom>
              <a:avLst/>
              <a:gdLst>
                <a:gd name="T0" fmla="*/ 0 w 779"/>
                <a:gd name="T1" fmla="*/ 0 h 559"/>
                <a:gd name="T2" fmla="*/ 0 w 779"/>
                <a:gd name="T3" fmla="*/ 0 h 559"/>
                <a:gd name="T4" fmla="*/ 0 w 779"/>
                <a:gd name="T5" fmla="*/ 0 h 559"/>
                <a:gd name="T6" fmla="*/ 0 w 779"/>
                <a:gd name="T7" fmla="*/ 0 h 559"/>
                <a:gd name="T8" fmla="*/ 0 w 779"/>
                <a:gd name="T9" fmla="*/ 0 h 559"/>
                <a:gd name="T10" fmla="*/ 0 w 779"/>
                <a:gd name="T11" fmla="*/ 0 h 559"/>
                <a:gd name="T12" fmla="*/ 0 w 779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9"/>
                <a:gd name="T22" fmla="*/ 0 h 559"/>
                <a:gd name="T23" fmla="*/ 779 w 779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9" h="559">
                  <a:moveTo>
                    <a:pt x="0" y="106"/>
                  </a:moveTo>
                  <a:cubicBezTo>
                    <a:pt x="218" y="321"/>
                    <a:pt x="486" y="478"/>
                    <a:pt x="779" y="559"/>
                  </a:cubicBezTo>
                  <a:lnTo>
                    <a:pt x="779" y="446"/>
                  </a:lnTo>
                  <a:cubicBezTo>
                    <a:pt x="487" y="366"/>
                    <a:pt x="219" y="213"/>
                    <a:pt x="0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25"/>
            <p:cNvSpPr>
              <a:spLocks noChangeAspect="1"/>
            </p:cNvSpPr>
            <p:nvPr/>
          </p:nvSpPr>
          <p:spPr bwMode="auto">
            <a:xfrm>
              <a:off x="395" y="1762"/>
              <a:ext cx="373" cy="359"/>
            </a:xfrm>
            <a:custGeom>
              <a:avLst/>
              <a:gdLst>
                <a:gd name="T0" fmla="*/ 0 w 1512"/>
                <a:gd name="T1" fmla="*/ 0 h 1460"/>
                <a:gd name="T2" fmla="*/ 0 w 1512"/>
                <a:gd name="T3" fmla="*/ 0 h 1460"/>
                <a:gd name="T4" fmla="*/ 0 w 1512"/>
                <a:gd name="T5" fmla="*/ 0 h 1460"/>
                <a:gd name="T6" fmla="*/ 0 w 1512"/>
                <a:gd name="T7" fmla="*/ 0 h 1460"/>
                <a:gd name="T8" fmla="*/ 0 w 1512"/>
                <a:gd name="T9" fmla="*/ 0 h 1460"/>
                <a:gd name="T10" fmla="*/ 0 w 1512"/>
                <a:gd name="T11" fmla="*/ 0 h 1460"/>
                <a:gd name="T12" fmla="*/ 0 w 1512"/>
                <a:gd name="T13" fmla="*/ 0 h 1460"/>
                <a:gd name="T14" fmla="*/ 0 w 1512"/>
                <a:gd name="T15" fmla="*/ 0 h 1460"/>
                <a:gd name="T16" fmla="*/ 0 w 1512"/>
                <a:gd name="T17" fmla="*/ 0 h 1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460"/>
                <a:gd name="T29" fmla="*/ 1512 w 1512"/>
                <a:gd name="T30" fmla="*/ 1460 h 1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460">
                  <a:moveTo>
                    <a:pt x="779" y="1460"/>
                  </a:moveTo>
                  <a:lnTo>
                    <a:pt x="1301" y="1158"/>
                  </a:lnTo>
                  <a:lnTo>
                    <a:pt x="1512" y="447"/>
                  </a:lnTo>
                  <a:lnTo>
                    <a:pt x="737" y="0"/>
                  </a:lnTo>
                  <a:lnTo>
                    <a:pt x="671" y="0"/>
                  </a:lnTo>
                  <a:lnTo>
                    <a:pt x="487" y="620"/>
                  </a:lnTo>
                  <a:lnTo>
                    <a:pt x="0" y="901"/>
                  </a:lnTo>
                  <a:lnTo>
                    <a:pt x="0" y="1007"/>
                  </a:lnTo>
                  <a:cubicBezTo>
                    <a:pt x="219" y="1221"/>
                    <a:pt x="486" y="1377"/>
                    <a:pt x="779" y="146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26"/>
            <p:cNvSpPr>
              <a:spLocks noChangeAspect="1"/>
            </p:cNvSpPr>
            <p:nvPr/>
          </p:nvSpPr>
          <p:spPr bwMode="auto">
            <a:xfrm>
              <a:off x="529" y="1780"/>
              <a:ext cx="169" cy="229"/>
            </a:xfrm>
            <a:custGeom>
              <a:avLst/>
              <a:gdLst>
                <a:gd name="T0" fmla="*/ 40 w 169"/>
                <a:gd name="T1" fmla="*/ 0 h 229"/>
                <a:gd name="T2" fmla="*/ 0 w 169"/>
                <a:gd name="T3" fmla="*/ 131 h 229"/>
                <a:gd name="T4" fmla="*/ 169 w 169"/>
                <a:gd name="T5" fmla="*/ 229 h 229"/>
                <a:gd name="T6" fmla="*/ 0 60000 65536"/>
                <a:gd name="T7" fmla="*/ 0 60000 65536"/>
                <a:gd name="T8" fmla="*/ 0 60000 65536"/>
                <a:gd name="T9" fmla="*/ 0 w 169"/>
                <a:gd name="T10" fmla="*/ 0 h 229"/>
                <a:gd name="T11" fmla="*/ 169 w 16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9">
                  <a:moveTo>
                    <a:pt x="40" y="0"/>
                  </a:moveTo>
                  <a:lnTo>
                    <a:pt x="0" y="131"/>
                  </a:lnTo>
                  <a:lnTo>
                    <a:pt x="169" y="229"/>
                  </a:ln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27"/>
            <p:cNvSpPr>
              <a:spLocks noChangeAspect="1"/>
            </p:cNvSpPr>
            <p:nvPr/>
          </p:nvSpPr>
          <p:spPr bwMode="auto">
            <a:xfrm>
              <a:off x="534" y="1780"/>
              <a:ext cx="203" cy="229"/>
            </a:xfrm>
            <a:custGeom>
              <a:avLst/>
              <a:gdLst>
                <a:gd name="T0" fmla="*/ 0 w 822"/>
                <a:gd name="T1" fmla="*/ 0 h 930"/>
                <a:gd name="T2" fmla="*/ 0 w 822"/>
                <a:gd name="T3" fmla="*/ 0 h 930"/>
                <a:gd name="T4" fmla="*/ 0 w 822"/>
                <a:gd name="T5" fmla="*/ 0 h 930"/>
                <a:gd name="T6" fmla="*/ 0 w 822"/>
                <a:gd name="T7" fmla="*/ 0 h 930"/>
                <a:gd name="T8" fmla="*/ 0 w 822"/>
                <a:gd name="T9" fmla="*/ 0 h 930"/>
                <a:gd name="T10" fmla="*/ 0 w 822"/>
                <a:gd name="T11" fmla="*/ 0 h 930"/>
                <a:gd name="T12" fmla="*/ 0 w 822"/>
                <a:gd name="T13" fmla="*/ 0 h 930"/>
                <a:gd name="T14" fmla="*/ 0 w 822"/>
                <a:gd name="T15" fmla="*/ 0 h 9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930"/>
                <a:gd name="T26" fmla="*/ 822 w 822"/>
                <a:gd name="T27" fmla="*/ 930 h 9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930">
                  <a:moveTo>
                    <a:pt x="0" y="529"/>
                  </a:moveTo>
                  <a:lnTo>
                    <a:pt x="154" y="9"/>
                  </a:lnTo>
                  <a:lnTo>
                    <a:pt x="139" y="0"/>
                  </a:lnTo>
                  <a:cubicBezTo>
                    <a:pt x="368" y="129"/>
                    <a:pt x="596" y="260"/>
                    <a:pt x="822" y="395"/>
                  </a:cubicBezTo>
                  <a:lnTo>
                    <a:pt x="665" y="930"/>
                  </a:lnTo>
                  <a:lnTo>
                    <a:pt x="668" y="915"/>
                  </a:lnTo>
                  <a:cubicBezTo>
                    <a:pt x="444" y="790"/>
                    <a:pt x="221" y="661"/>
                    <a:pt x="0" y="529"/>
                  </a:cubicBezTo>
                  <a:close/>
                </a:path>
              </a:pathLst>
            </a:custGeom>
            <a:solidFill>
              <a:srgbClr val="ADADAD"/>
            </a:solidFill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28"/>
            <p:cNvSpPr>
              <a:spLocks noChangeAspect="1" noEditPoints="1"/>
            </p:cNvSpPr>
            <p:nvPr/>
          </p:nvSpPr>
          <p:spPr bwMode="auto">
            <a:xfrm>
              <a:off x="422" y="1937"/>
              <a:ext cx="261" cy="145"/>
            </a:xfrm>
            <a:custGeom>
              <a:avLst/>
              <a:gdLst>
                <a:gd name="T0" fmla="*/ 73 w 261"/>
                <a:gd name="T1" fmla="*/ 3 h 145"/>
                <a:gd name="T2" fmla="*/ 99 w 261"/>
                <a:gd name="T3" fmla="*/ 18 h 145"/>
                <a:gd name="T4" fmla="*/ 124 w 261"/>
                <a:gd name="T5" fmla="*/ 33 h 145"/>
                <a:gd name="T6" fmla="*/ 150 w 261"/>
                <a:gd name="T7" fmla="*/ 48 h 145"/>
                <a:gd name="T8" fmla="*/ 176 w 261"/>
                <a:gd name="T9" fmla="*/ 63 h 145"/>
                <a:gd name="T10" fmla="*/ 202 w 261"/>
                <a:gd name="T11" fmla="*/ 78 h 145"/>
                <a:gd name="T12" fmla="*/ 90 w 261"/>
                <a:gd name="T13" fmla="*/ 9 h 145"/>
                <a:gd name="T14" fmla="*/ 116 w 261"/>
                <a:gd name="T15" fmla="*/ 24 h 145"/>
                <a:gd name="T16" fmla="*/ 142 w 261"/>
                <a:gd name="T17" fmla="*/ 39 h 145"/>
                <a:gd name="T18" fmla="*/ 168 w 261"/>
                <a:gd name="T19" fmla="*/ 54 h 145"/>
                <a:gd name="T20" fmla="*/ 193 w 261"/>
                <a:gd name="T21" fmla="*/ 69 h 145"/>
                <a:gd name="T22" fmla="*/ 219 w 261"/>
                <a:gd name="T23" fmla="*/ 84 h 145"/>
                <a:gd name="T24" fmla="*/ 228 w 261"/>
                <a:gd name="T25" fmla="*/ 93 h 145"/>
                <a:gd name="T26" fmla="*/ 245 w 261"/>
                <a:gd name="T27" fmla="*/ 99 h 145"/>
                <a:gd name="T28" fmla="*/ 49 w 261"/>
                <a:gd name="T29" fmla="*/ 17 h 145"/>
                <a:gd name="T30" fmla="*/ 74 w 261"/>
                <a:gd name="T31" fmla="*/ 32 h 145"/>
                <a:gd name="T32" fmla="*/ 100 w 261"/>
                <a:gd name="T33" fmla="*/ 47 h 145"/>
                <a:gd name="T34" fmla="*/ 126 w 261"/>
                <a:gd name="T35" fmla="*/ 62 h 145"/>
                <a:gd name="T36" fmla="*/ 152 w 261"/>
                <a:gd name="T37" fmla="*/ 77 h 145"/>
                <a:gd name="T38" fmla="*/ 178 w 261"/>
                <a:gd name="T39" fmla="*/ 92 h 145"/>
                <a:gd name="T40" fmla="*/ 66 w 261"/>
                <a:gd name="T41" fmla="*/ 23 h 145"/>
                <a:gd name="T42" fmla="*/ 92 w 261"/>
                <a:gd name="T43" fmla="*/ 38 h 145"/>
                <a:gd name="T44" fmla="*/ 118 w 261"/>
                <a:gd name="T45" fmla="*/ 53 h 145"/>
                <a:gd name="T46" fmla="*/ 143 w 261"/>
                <a:gd name="T47" fmla="*/ 68 h 145"/>
                <a:gd name="T48" fmla="*/ 169 w 261"/>
                <a:gd name="T49" fmla="*/ 83 h 145"/>
                <a:gd name="T50" fmla="*/ 195 w 261"/>
                <a:gd name="T51" fmla="*/ 98 h 145"/>
                <a:gd name="T52" fmla="*/ 204 w 261"/>
                <a:gd name="T53" fmla="*/ 107 h 145"/>
                <a:gd name="T54" fmla="*/ 221 w 261"/>
                <a:gd name="T55" fmla="*/ 113 h 145"/>
                <a:gd name="T56" fmla="*/ 24 w 261"/>
                <a:gd name="T57" fmla="*/ 31 h 145"/>
                <a:gd name="T58" fmla="*/ 50 w 261"/>
                <a:gd name="T59" fmla="*/ 46 h 145"/>
                <a:gd name="T60" fmla="*/ 76 w 261"/>
                <a:gd name="T61" fmla="*/ 61 h 145"/>
                <a:gd name="T62" fmla="*/ 102 w 261"/>
                <a:gd name="T63" fmla="*/ 76 h 145"/>
                <a:gd name="T64" fmla="*/ 128 w 261"/>
                <a:gd name="T65" fmla="*/ 91 h 145"/>
                <a:gd name="T66" fmla="*/ 153 w 261"/>
                <a:gd name="T67" fmla="*/ 106 h 145"/>
                <a:gd name="T68" fmla="*/ 41 w 261"/>
                <a:gd name="T69" fmla="*/ 37 h 145"/>
                <a:gd name="T70" fmla="*/ 67 w 261"/>
                <a:gd name="T71" fmla="*/ 52 h 145"/>
                <a:gd name="T72" fmla="*/ 93 w 261"/>
                <a:gd name="T73" fmla="*/ 67 h 145"/>
                <a:gd name="T74" fmla="*/ 119 w 261"/>
                <a:gd name="T75" fmla="*/ 82 h 145"/>
                <a:gd name="T76" fmla="*/ 145 w 261"/>
                <a:gd name="T77" fmla="*/ 97 h 145"/>
                <a:gd name="T78" fmla="*/ 171 w 261"/>
                <a:gd name="T79" fmla="*/ 112 h 145"/>
                <a:gd name="T80" fmla="*/ 179 w 261"/>
                <a:gd name="T81" fmla="*/ 121 h 145"/>
                <a:gd name="T82" fmla="*/ 196 w 261"/>
                <a:gd name="T83" fmla="*/ 127 h 145"/>
                <a:gd name="T84" fmla="*/ 0 w 261"/>
                <a:gd name="T85" fmla="*/ 45 h 145"/>
                <a:gd name="T86" fmla="*/ 26 w 261"/>
                <a:gd name="T87" fmla="*/ 60 h 145"/>
                <a:gd name="T88" fmla="*/ 52 w 261"/>
                <a:gd name="T89" fmla="*/ 75 h 145"/>
                <a:gd name="T90" fmla="*/ 129 w 261"/>
                <a:gd name="T91" fmla="*/ 120 h 145"/>
                <a:gd name="T92" fmla="*/ 17 w 261"/>
                <a:gd name="T93" fmla="*/ 52 h 145"/>
                <a:gd name="T94" fmla="*/ 43 w 261"/>
                <a:gd name="T95" fmla="*/ 66 h 145"/>
                <a:gd name="T96" fmla="*/ 121 w 261"/>
                <a:gd name="T97" fmla="*/ 111 h 145"/>
                <a:gd name="T98" fmla="*/ 146 w 261"/>
                <a:gd name="T99" fmla="*/ 126 h 145"/>
                <a:gd name="T100" fmla="*/ 155 w 261"/>
                <a:gd name="T101" fmla="*/ 135 h 145"/>
                <a:gd name="T102" fmla="*/ 172 w 261"/>
                <a:gd name="T103" fmla="*/ 141 h 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1"/>
                <a:gd name="T157" fmla="*/ 0 h 145"/>
                <a:gd name="T158" fmla="*/ 261 w 261"/>
                <a:gd name="T159" fmla="*/ 145 h 1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1" h="145">
                  <a:moveTo>
                    <a:pt x="73" y="3"/>
                  </a:moveTo>
                  <a:lnTo>
                    <a:pt x="90" y="13"/>
                  </a:lnTo>
                  <a:lnTo>
                    <a:pt x="90" y="9"/>
                  </a:lnTo>
                  <a:lnTo>
                    <a:pt x="73" y="0"/>
                  </a:lnTo>
                  <a:lnTo>
                    <a:pt x="73" y="3"/>
                  </a:lnTo>
                  <a:close/>
                  <a:moveTo>
                    <a:pt x="99" y="18"/>
                  </a:moveTo>
                  <a:lnTo>
                    <a:pt x="116" y="28"/>
                  </a:lnTo>
                  <a:lnTo>
                    <a:pt x="116" y="24"/>
                  </a:lnTo>
                  <a:lnTo>
                    <a:pt x="99" y="14"/>
                  </a:lnTo>
                  <a:lnTo>
                    <a:pt x="99" y="18"/>
                  </a:lnTo>
                  <a:close/>
                  <a:moveTo>
                    <a:pt x="124" y="33"/>
                  </a:moveTo>
                  <a:lnTo>
                    <a:pt x="142" y="43"/>
                  </a:lnTo>
                  <a:lnTo>
                    <a:pt x="142" y="39"/>
                  </a:lnTo>
                  <a:lnTo>
                    <a:pt x="124" y="29"/>
                  </a:lnTo>
                  <a:lnTo>
                    <a:pt x="124" y="33"/>
                  </a:lnTo>
                  <a:close/>
                  <a:moveTo>
                    <a:pt x="150" y="48"/>
                  </a:moveTo>
                  <a:lnTo>
                    <a:pt x="168" y="58"/>
                  </a:lnTo>
                  <a:lnTo>
                    <a:pt x="168" y="54"/>
                  </a:lnTo>
                  <a:lnTo>
                    <a:pt x="150" y="44"/>
                  </a:lnTo>
                  <a:lnTo>
                    <a:pt x="150" y="48"/>
                  </a:lnTo>
                  <a:close/>
                  <a:moveTo>
                    <a:pt x="176" y="63"/>
                  </a:moveTo>
                  <a:lnTo>
                    <a:pt x="193" y="73"/>
                  </a:lnTo>
                  <a:lnTo>
                    <a:pt x="193" y="69"/>
                  </a:lnTo>
                  <a:lnTo>
                    <a:pt x="176" y="59"/>
                  </a:lnTo>
                  <a:lnTo>
                    <a:pt x="176" y="63"/>
                  </a:lnTo>
                  <a:close/>
                  <a:moveTo>
                    <a:pt x="202" y="78"/>
                  </a:moveTo>
                  <a:lnTo>
                    <a:pt x="219" y="88"/>
                  </a:lnTo>
                  <a:lnTo>
                    <a:pt x="219" y="84"/>
                  </a:lnTo>
                  <a:lnTo>
                    <a:pt x="202" y="74"/>
                  </a:lnTo>
                  <a:lnTo>
                    <a:pt x="202" y="78"/>
                  </a:lnTo>
                  <a:close/>
                  <a:moveTo>
                    <a:pt x="90" y="9"/>
                  </a:moveTo>
                  <a:lnTo>
                    <a:pt x="90" y="13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90" y="9"/>
                  </a:lnTo>
                  <a:close/>
                  <a:moveTo>
                    <a:pt x="116" y="24"/>
                  </a:moveTo>
                  <a:lnTo>
                    <a:pt x="116" y="28"/>
                  </a:lnTo>
                  <a:lnTo>
                    <a:pt x="132" y="19"/>
                  </a:lnTo>
                  <a:lnTo>
                    <a:pt x="132" y="15"/>
                  </a:lnTo>
                  <a:lnTo>
                    <a:pt x="116" y="24"/>
                  </a:lnTo>
                  <a:close/>
                  <a:moveTo>
                    <a:pt x="142" y="39"/>
                  </a:moveTo>
                  <a:lnTo>
                    <a:pt x="142" y="43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42" y="39"/>
                  </a:lnTo>
                  <a:close/>
                  <a:moveTo>
                    <a:pt x="168" y="54"/>
                  </a:moveTo>
                  <a:lnTo>
                    <a:pt x="168" y="58"/>
                  </a:lnTo>
                  <a:lnTo>
                    <a:pt x="184" y="49"/>
                  </a:lnTo>
                  <a:lnTo>
                    <a:pt x="184" y="45"/>
                  </a:lnTo>
                  <a:lnTo>
                    <a:pt x="168" y="54"/>
                  </a:lnTo>
                  <a:close/>
                  <a:moveTo>
                    <a:pt x="193" y="69"/>
                  </a:moveTo>
                  <a:lnTo>
                    <a:pt x="193" y="73"/>
                  </a:lnTo>
                  <a:lnTo>
                    <a:pt x="210" y="63"/>
                  </a:lnTo>
                  <a:lnTo>
                    <a:pt x="210" y="60"/>
                  </a:lnTo>
                  <a:lnTo>
                    <a:pt x="193" y="69"/>
                  </a:lnTo>
                  <a:close/>
                  <a:moveTo>
                    <a:pt x="219" y="84"/>
                  </a:moveTo>
                  <a:lnTo>
                    <a:pt x="219" y="88"/>
                  </a:lnTo>
                  <a:lnTo>
                    <a:pt x="235" y="78"/>
                  </a:lnTo>
                  <a:lnTo>
                    <a:pt x="235" y="75"/>
                  </a:lnTo>
                  <a:lnTo>
                    <a:pt x="219" y="84"/>
                  </a:lnTo>
                  <a:close/>
                  <a:moveTo>
                    <a:pt x="228" y="93"/>
                  </a:moveTo>
                  <a:lnTo>
                    <a:pt x="245" y="102"/>
                  </a:lnTo>
                  <a:lnTo>
                    <a:pt x="245" y="99"/>
                  </a:lnTo>
                  <a:lnTo>
                    <a:pt x="228" y="89"/>
                  </a:lnTo>
                  <a:lnTo>
                    <a:pt x="228" y="93"/>
                  </a:lnTo>
                  <a:close/>
                  <a:moveTo>
                    <a:pt x="245" y="99"/>
                  </a:moveTo>
                  <a:lnTo>
                    <a:pt x="245" y="102"/>
                  </a:lnTo>
                  <a:lnTo>
                    <a:pt x="261" y="93"/>
                  </a:lnTo>
                  <a:lnTo>
                    <a:pt x="261" y="89"/>
                  </a:lnTo>
                  <a:lnTo>
                    <a:pt x="245" y="99"/>
                  </a:lnTo>
                  <a:close/>
                  <a:moveTo>
                    <a:pt x="49" y="17"/>
                  </a:moveTo>
                  <a:lnTo>
                    <a:pt x="66" y="27"/>
                  </a:lnTo>
                  <a:lnTo>
                    <a:pt x="66" y="23"/>
                  </a:lnTo>
                  <a:lnTo>
                    <a:pt x="49" y="14"/>
                  </a:lnTo>
                  <a:lnTo>
                    <a:pt x="49" y="17"/>
                  </a:lnTo>
                  <a:close/>
                  <a:moveTo>
                    <a:pt x="74" y="32"/>
                  </a:moveTo>
                  <a:lnTo>
                    <a:pt x="92" y="42"/>
                  </a:lnTo>
                  <a:lnTo>
                    <a:pt x="92" y="38"/>
                  </a:lnTo>
                  <a:lnTo>
                    <a:pt x="74" y="28"/>
                  </a:lnTo>
                  <a:lnTo>
                    <a:pt x="74" y="32"/>
                  </a:lnTo>
                  <a:close/>
                  <a:moveTo>
                    <a:pt x="100" y="47"/>
                  </a:moveTo>
                  <a:lnTo>
                    <a:pt x="118" y="57"/>
                  </a:lnTo>
                  <a:lnTo>
                    <a:pt x="118" y="53"/>
                  </a:lnTo>
                  <a:lnTo>
                    <a:pt x="100" y="43"/>
                  </a:lnTo>
                  <a:lnTo>
                    <a:pt x="100" y="47"/>
                  </a:lnTo>
                  <a:close/>
                  <a:moveTo>
                    <a:pt x="126" y="62"/>
                  </a:moveTo>
                  <a:lnTo>
                    <a:pt x="143" y="72"/>
                  </a:lnTo>
                  <a:lnTo>
                    <a:pt x="143" y="68"/>
                  </a:lnTo>
                  <a:lnTo>
                    <a:pt x="126" y="58"/>
                  </a:lnTo>
                  <a:lnTo>
                    <a:pt x="126" y="62"/>
                  </a:lnTo>
                  <a:close/>
                  <a:moveTo>
                    <a:pt x="152" y="77"/>
                  </a:moveTo>
                  <a:lnTo>
                    <a:pt x="169" y="87"/>
                  </a:lnTo>
                  <a:lnTo>
                    <a:pt x="169" y="83"/>
                  </a:lnTo>
                  <a:lnTo>
                    <a:pt x="152" y="73"/>
                  </a:lnTo>
                  <a:lnTo>
                    <a:pt x="152" y="77"/>
                  </a:lnTo>
                  <a:close/>
                  <a:moveTo>
                    <a:pt x="178" y="92"/>
                  </a:moveTo>
                  <a:lnTo>
                    <a:pt x="195" y="102"/>
                  </a:lnTo>
                  <a:lnTo>
                    <a:pt x="195" y="98"/>
                  </a:lnTo>
                  <a:lnTo>
                    <a:pt x="178" y="88"/>
                  </a:lnTo>
                  <a:lnTo>
                    <a:pt x="178" y="92"/>
                  </a:lnTo>
                  <a:close/>
                  <a:moveTo>
                    <a:pt x="66" y="23"/>
                  </a:moveTo>
                  <a:lnTo>
                    <a:pt x="66" y="27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66" y="23"/>
                  </a:lnTo>
                  <a:close/>
                  <a:moveTo>
                    <a:pt x="92" y="38"/>
                  </a:moveTo>
                  <a:lnTo>
                    <a:pt x="92" y="42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92" y="38"/>
                  </a:lnTo>
                  <a:close/>
                  <a:moveTo>
                    <a:pt x="118" y="53"/>
                  </a:moveTo>
                  <a:lnTo>
                    <a:pt x="118" y="57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18" y="53"/>
                  </a:lnTo>
                  <a:close/>
                  <a:moveTo>
                    <a:pt x="143" y="68"/>
                  </a:moveTo>
                  <a:lnTo>
                    <a:pt x="143" y="72"/>
                  </a:lnTo>
                  <a:lnTo>
                    <a:pt x="159" y="63"/>
                  </a:lnTo>
                  <a:lnTo>
                    <a:pt x="159" y="59"/>
                  </a:lnTo>
                  <a:lnTo>
                    <a:pt x="143" y="68"/>
                  </a:lnTo>
                  <a:close/>
                  <a:moveTo>
                    <a:pt x="169" y="83"/>
                  </a:moveTo>
                  <a:lnTo>
                    <a:pt x="169" y="87"/>
                  </a:lnTo>
                  <a:lnTo>
                    <a:pt x="185" y="77"/>
                  </a:lnTo>
                  <a:lnTo>
                    <a:pt x="185" y="74"/>
                  </a:lnTo>
                  <a:lnTo>
                    <a:pt x="169" y="83"/>
                  </a:lnTo>
                  <a:close/>
                  <a:moveTo>
                    <a:pt x="195" y="98"/>
                  </a:moveTo>
                  <a:lnTo>
                    <a:pt x="195" y="102"/>
                  </a:lnTo>
                  <a:lnTo>
                    <a:pt x="211" y="92"/>
                  </a:lnTo>
                  <a:lnTo>
                    <a:pt x="211" y="89"/>
                  </a:lnTo>
                  <a:lnTo>
                    <a:pt x="195" y="98"/>
                  </a:lnTo>
                  <a:close/>
                  <a:moveTo>
                    <a:pt x="204" y="107"/>
                  </a:moveTo>
                  <a:lnTo>
                    <a:pt x="221" y="116"/>
                  </a:lnTo>
                  <a:lnTo>
                    <a:pt x="221" y="113"/>
                  </a:lnTo>
                  <a:lnTo>
                    <a:pt x="204" y="103"/>
                  </a:lnTo>
                  <a:lnTo>
                    <a:pt x="204" y="107"/>
                  </a:lnTo>
                  <a:close/>
                  <a:moveTo>
                    <a:pt x="221" y="113"/>
                  </a:moveTo>
                  <a:lnTo>
                    <a:pt x="221" y="116"/>
                  </a:lnTo>
                  <a:lnTo>
                    <a:pt x="237" y="107"/>
                  </a:lnTo>
                  <a:lnTo>
                    <a:pt x="237" y="103"/>
                  </a:lnTo>
                  <a:lnTo>
                    <a:pt x="221" y="113"/>
                  </a:lnTo>
                  <a:close/>
                  <a:moveTo>
                    <a:pt x="24" y="31"/>
                  </a:moveTo>
                  <a:lnTo>
                    <a:pt x="41" y="41"/>
                  </a:lnTo>
                  <a:lnTo>
                    <a:pt x="41" y="37"/>
                  </a:lnTo>
                  <a:lnTo>
                    <a:pt x="24" y="28"/>
                  </a:lnTo>
                  <a:lnTo>
                    <a:pt x="24" y="31"/>
                  </a:lnTo>
                  <a:close/>
                  <a:moveTo>
                    <a:pt x="50" y="46"/>
                  </a:moveTo>
                  <a:lnTo>
                    <a:pt x="67" y="56"/>
                  </a:lnTo>
                  <a:lnTo>
                    <a:pt x="67" y="52"/>
                  </a:lnTo>
                  <a:lnTo>
                    <a:pt x="50" y="42"/>
                  </a:lnTo>
                  <a:lnTo>
                    <a:pt x="50" y="46"/>
                  </a:lnTo>
                  <a:close/>
                  <a:moveTo>
                    <a:pt x="76" y="61"/>
                  </a:moveTo>
                  <a:lnTo>
                    <a:pt x="93" y="71"/>
                  </a:lnTo>
                  <a:lnTo>
                    <a:pt x="93" y="67"/>
                  </a:lnTo>
                  <a:lnTo>
                    <a:pt x="76" y="57"/>
                  </a:lnTo>
                  <a:lnTo>
                    <a:pt x="76" y="61"/>
                  </a:lnTo>
                  <a:close/>
                  <a:moveTo>
                    <a:pt x="102" y="76"/>
                  </a:moveTo>
                  <a:lnTo>
                    <a:pt x="119" y="86"/>
                  </a:lnTo>
                  <a:lnTo>
                    <a:pt x="119" y="82"/>
                  </a:lnTo>
                  <a:lnTo>
                    <a:pt x="102" y="72"/>
                  </a:lnTo>
                  <a:lnTo>
                    <a:pt x="102" y="76"/>
                  </a:lnTo>
                  <a:close/>
                  <a:moveTo>
                    <a:pt x="128" y="91"/>
                  </a:moveTo>
                  <a:lnTo>
                    <a:pt x="145" y="101"/>
                  </a:lnTo>
                  <a:lnTo>
                    <a:pt x="145" y="97"/>
                  </a:lnTo>
                  <a:lnTo>
                    <a:pt x="128" y="87"/>
                  </a:lnTo>
                  <a:lnTo>
                    <a:pt x="128" y="91"/>
                  </a:lnTo>
                  <a:close/>
                  <a:moveTo>
                    <a:pt x="153" y="106"/>
                  </a:moveTo>
                  <a:lnTo>
                    <a:pt x="171" y="116"/>
                  </a:lnTo>
                  <a:lnTo>
                    <a:pt x="171" y="112"/>
                  </a:lnTo>
                  <a:lnTo>
                    <a:pt x="153" y="102"/>
                  </a:lnTo>
                  <a:lnTo>
                    <a:pt x="153" y="106"/>
                  </a:lnTo>
                  <a:close/>
                  <a:moveTo>
                    <a:pt x="41" y="37"/>
                  </a:moveTo>
                  <a:lnTo>
                    <a:pt x="41" y="41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41" y="37"/>
                  </a:lnTo>
                  <a:close/>
                  <a:moveTo>
                    <a:pt x="67" y="52"/>
                  </a:moveTo>
                  <a:lnTo>
                    <a:pt x="67" y="56"/>
                  </a:lnTo>
                  <a:lnTo>
                    <a:pt x="84" y="47"/>
                  </a:lnTo>
                  <a:lnTo>
                    <a:pt x="84" y="43"/>
                  </a:lnTo>
                  <a:lnTo>
                    <a:pt x="67" y="52"/>
                  </a:lnTo>
                  <a:close/>
                  <a:moveTo>
                    <a:pt x="93" y="67"/>
                  </a:moveTo>
                  <a:lnTo>
                    <a:pt x="93" y="71"/>
                  </a:lnTo>
                  <a:lnTo>
                    <a:pt x="109" y="62"/>
                  </a:lnTo>
                  <a:lnTo>
                    <a:pt x="109" y="58"/>
                  </a:lnTo>
                  <a:lnTo>
                    <a:pt x="93" y="67"/>
                  </a:lnTo>
                  <a:close/>
                  <a:moveTo>
                    <a:pt x="119" y="82"/>
                  </a:moveTo>
                  <a:lnTo>
                    <a:pt x="119" y="86"/>
                  </a:lnTo>
                  <a:lnTo>
                    <a:pt x="135" y="77"/>
                  </a:lnTo>
                  <a:lnTo>
                    <a:pt x="135" y="73"/>
                  </a:lnTo>
                  <a:lnTo>
                    <a:pt x="119" y="82"/>
                  </a:lnTo>
                  <a:close/>
                  <a:moveTo>
                    <a:pt x="145" y="97"/>
                  </a:moveTo>
                  <a:lnTo>
                    <a:pt x="145" y="101"/>
                  </a:lnTo>
                  <a:lnTo>
                    <a:pt x="161" y="91"/>
                  </a:lnTo>
                  <a:lnTo>
                    <a:pt x="161" y="88"/>
                  </a:lnTo>
                  <a:lnTo>
                    <a:pt x="145" y="97"/>
                  </a:lnTo>
                  <a:close/>
                  <a:moveTo>
                    <a:pt x="171" y="112"/>
                  </a:moveTo>
                  <a:lnTo>
                    <a:pt x="171" y="116"/>
                  </a:lnTo>
                  <a:lnTo>
                    <a:pt x="187" y="106"/>
                  </a:lnTo>
                  <a:lnTo>
                    <a:pt x="187" y="102"/>
                  </a:lnTo>
                  <a:lnTo>
                    <a:pt x="171" y="112"/>
                  </a:lnTo>
                  <a:close/>
                  <a:moveTo>
                    <a:pt x="179" y="121"/>
                  </a:moveTo>
                  <a:lnTo>
                    <a:pt x="196" y="131"/>
                  </a:lnTo>
                  <a:lnTo>
                    <a:pt x="196" y="127"/>
                  </a:lnTo>
                  <a:lnTo>
                    <a:pt x="179" y="117"/>
                  </a:lnTo>
                  <a:lnTo>
                    <a:pt x="179" y="121"/>
                  </a:lnTo>
                  <a:close/>
                  <a:moveTo>
                    <a:pt x="196" y="127"/>
                  </a:moveTo>
                  <a:lnTo>
                    <a:pt x="196" y="131"/>
                  </a:lnTo>
                  <a:lnTo>
                    <a:pt x="213" y="121"/>
                  </a:lnTo>
                  <a:lnTo>
                    <a:pt x="213" y="117"/>
                  </a:lnTo>
                  <a:lnTo>
                    <a:pt x="196" y="127"/>
                  </a:lnTo>
                  <a:close/>
                  <a:moveTo>
                    <a:pt x="0" y="45"/>
                  </a:moveTo>
                  <a:lnTo>
                    <a:pt x="17" y="55"/>
                  </a:lnTo>
                  <a:lnTo>
                    <a:pt x="17" y="52"/>
                  </a:lnTo>
                  <a:lnTo>
                    <a:pt x="0" y="41"/>
                  </a:lnTo>
                  <a:lnTo>
                    <a:pt x="0" y="45"/>
                  </a:lnTo>
                  <a:close/>
                  <a:moveTo>
                    <a:pt x="26" y="60"/>
                  </a:moveTo>
                  <a:lnTo>
                    <a:pt x="43" y="70"/>
                  </a:lnTo>
                  <a:lnTo>
                    <a:pt x="43" y="66"/>
                  </a:lnTo>
                  <a:lnTo>
                    <a:pt x="26" y="56"/>
                  </a:lnTo>
                  <a:lnTo>
                    <a:pt x="26" y="60"/>
                  </a:lnTo>
                  <a:close/>
                  <a:moveTo>
                    <a:pt x="52" y="75"/>
                  </a:moveTo>
                  <a:lnTo>
                    <a:pt x="121" y="115"/>
                  </a:lnTo>
                  <a:lnTo>
                    <a:pt x="121" y="111"/>
                  </a:lnTo>
                  <a:lnTo>
                    <a:pt x="52" y="71"/>
                  </a:lnTo>
                  <a:lnTo>
                    <a:pt x="52" y="75"/>
                  </a:lnTo>
                  <a:close/>
                  <a:moveTo>
                    <a:pt x="129" y="120"/>
                  </a:moveTo>
                  <a:lnTo>
                    <a:pt x="146" y="130"/>
                  </a:lnTo>
                  <a:lnTo>
                    <a:pt x="146" y="126"/>
                  </a:lnTo>
                  <a:lnTo>
                    <a:pt x="129" y="116"/>
                  </a:lnTo>
                  <a:lnTo>
                    <a:pt x="129" y="120"/>
                  </a:lnTo>
                  <a:close/>
                  <a:moveTo>
                    <a:pt x="17" y="52"/>
                  </a:moveTo>
                  <a:lnTo>
                    <a:pt x="17" y="55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17" y="52"/>
                  </a:lnTo>
                  <a:close/>
                  <a:moveTo>
                    <a:pt x="43" y="66"/>
                  </a:moveTo>
                  <a:lnTo>
                    <a:pt x="43" y="70"/>
                  </a:lnTo>
                  <a:lnTo>
                    <a:pt x="59" y="61"/>
                  </a:lnTo>
                  <a:lnTo>
                    <a:pt x="59" y="57"/>
                  </a:lnTo>
                  <a:lnTo>
                    <a:pt x="43" y="66"/>
                  </a:lnTo>
                  <a:close/>
                  <a:moveTo>
                    <a:pt x="121" y="111"/>
                  </a:moveTo>
                  <a:lnTo>
                    <a:pt x="121" y="115"/>
                  </a:lnTo>
                  <a:lnTo>
                    <a:pt x="137" y="105"/>
                  </a:lnTo>
                  <a:lnTo>
                    <a:pt x="137" y="102"/>
                  </a:lnTo>
                  <a:lnTo>
                    <a:pt x="121" y="111"/>
                  </a:lnTo>
                  <a:close/>
                  <a:moveTo>
                    <a:pt x="146" y="126"/>
                  </a:moveTo>
                  <a:lnTo>
                    <a:pt x="146" y="130"/>
                  </a:lnTo>
                  <a:lnTo>
                    <a:pt x="162" y="120"/>
                  </a:lnTo>
                  <a:lnTo>
                    <a:pt x="162" y="116"/>
                  </a:lnTo>
                  <a:lnTo>
                    <a:pt x="146" y="126"/>
                  </a:lnTo>
                  <a:close/>
                  <a:moveTo>
                    <a:pt x="155" y="135"/>
                  </a:moveTo>
                  <a:lnTo>
                    <a:pt x="172" y="145"/>
                  </a:lnTo>
                  <a:lnTo>
                    <a:pt x="172" y="141"/>
                  </a:lnTo>
                  <a:lnTo>
                    <a:pt x="155" y="131"/>
                  </a:lnTo>
                  <a:lnTo>
                    <a:pt x="155" y="135"/>
                  </a:lnTo>
                  <a:close/>
                  <a:moveTo>
                    <a:pt x="172" y="141"/>
                  </a:moveTo>
                  <a:lnTo>
                    <a:pt x="172" y="145"/>
                  </a:lnTo>
                  <a:lnTo>
                    <a:pt x="188" y="135"/>
                  </a:lnTo>
                  <a:lnTo>
                    <a:pt x="188" y="131"/>
                  </a:lnTo>
                  <a:lnTo>
                    <a:pt x="172" y="141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1" name="Group 106"/>
          <p:cNvGrpSpPr>
            <a:grpSpLocks/>
          </p:cNvGrpSpPr>
          <p:nvPr/>
        </p:nvGrpSpPr>
        <p:grpSpPr bwMode="auto">
          <a:xfrm>
            <a:off x="7277100" y="3009900"/>
            <a:ext cx="2133600" cy="266700"/>
            <a:chOff x="2628900" y="4762500"/>
            <a:chExt cx="2133600" cy="266700"/>
          </a:xfrm>
        </p:grpSpPr>
        <p:sp>
          <p:nvSpPr>
            <p:cNvPr id="47157" name="Rectangle 88"/>
            <p:cNvSpPr>
              <a:spLocks noChangeArrowheads="1"/>
            </p:cNvSpPr>
            <p:nvPr/>
          </p:nvSpPr>
          <p:spPr bwMode="auto">
            <a:xfrm>
              <a:off x="26289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1</a:t>
              </a:r>
            </a:p>
          </p:txBody>
        </p:sp>
        <p:sp>
          <p:nvSpPr>
            <p:cNvPr id="47158" name="Rectangle 89"/>
            <p:cNvSpPr>
              <a:spLocks noChangeArrowheads="1"/>
            </p:cNvSpPr>
            <p:nvPr/>
          </p:nvSpPr>
          <p:spPr bwMode="auto">
            <a:xfrm>
              <a:off x="28956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1</a:t>
              </a:r>
            </a:p>
          </p:txBody>
        </p:sp>
        <p:sp>
          <p:nvSpPr>
            <p:cNvPr id="47159" name="Rectangle 91"/>
            <p:cNvSpPr>
              <a:spLocks noChangeArrowheads="1"/>
            </p:cNvSpPr>
            <p:nvPr/>
          </p:nvSpPr>
          <p:spPr bwMode="auto">
            <a:xfrm>
              <a:off x="31623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2</a:t>
              </a:r>
            </a:p>
          </p:txBody>
        </p:sp>
        <p:sp>
          <p:nvSpPr>
            <p:cNvPr id="47160" name="Rectangle 92"/>
            <p:cNvSpPr>
              <a:spLocks noChangeArrowheads="1"/>
            </p:cNvSpPr>
            <p:nvPr/>
          </p:nvSpPr>
          <p:spPr bwMode="auto">
            <a:xfrm>
              <a:off x="36957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2</a:t>
              </a:r>
            </a:p>
          </p:txBody>
        </p:sp>
        <p:sp>
          <p:nvSpPr>
            <p:cNvPr id="47161" name="Rectangle 93"/>
            <p:cNvSpPr>
              <a:spLocks noChangeArrowheads="1"/>
            </p:cNvSpPr>
            <p:nvPr/>
          </p:nvSpPr>
          <p:spPr bwMode="auto">
            <a:xfrm>
              <a:off x="34290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3</a:t>
              </a:r>
            </a:p>
          </p:txBody>
        </p:sp>
        <p:sp>
          <p:nvSpPr>
            <p:cNvPr id="47162" name="Rectangle 94"/>
            <p:cNvSpPr>
              <a:spLocks noChangeArrowheads="1"/>
            </p:cNvSpPr>
            <p:nvPr/>
          </p:nvSpPr>
          <p:spPr bwMode="auto">
            <a:xfrm>
              <a:off x="39624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2</a:t>
              </a:r>
            </a:p>
          </p:txBody>
        </p:sp>
        <p:sp>
          <p:nvSpPr>
            <p:cNvPr id="47163" name="Rectangle 95"/>
            <p:cNvSpPr>
              <a:spLocks noChangeArrowheads="1"/>
            </p:cNvSpPr>
            <p:nvPr/>
          </p:nvSpPr>
          <p:spPr bwMode="auto">
            <a:xfrm>
              <a:off x="42291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1</a:t>
              </a:r>
            </a:p>
          </p:txBody>
        </p:sp>
        <p:sp>
          <p:nvSpPr>
            <p:cNvPr id="47164" name="Rectangle 96"/>
            <p:cNvSpPr>
              <a:spLocks noChangeArrowheads="1"/>
            </p:cNvSpPr>
            <p:nvPr/>
          </p:nvSpPr>
          <p:spPr bwMode="auto">
            <a:xfrm>
              <a:off x="4495800" y="47625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3</a:t>
              </a:r>
            </a:p>
          </p:txBody>
        </p:sp>
      </p:grpSp>
      <p:grpSp>
        <p:nvGrpSpPr>
          <p:cNvPr id="47112" name="Group 105"/>
          <p:cNvGrpSpPr>
            <a:grpSpLocks/>
          </p:cNvGrpSpPr>
          <p:nvPr/>
        </p:nvGrpSpPr>
        <p:grpSpPr bwMode="auto">
          <a:xfrm>
            <a:off x="8039100" y="4648200"/>
            <a:ext cx="2133600" cy="266700"/>
            <a:chOff x="2781300" y="4914900"/>
            <a:chExt cx="2133600" cy="266700"/>
          </a:xfrm>
        </p:grpSpPr>
        <p:sp>
          <p:nvSpPr>
            <p:cNvPr id="47149" name="Rectangle 97"/>
            <p:cNvSpPr>
              <a:spLocks noChangeArrowheads="1"/>
            </p:cNvSpPr>
            <p:nvPr/>
          </p:nvSpPr>
          <p:spPr bwMode="auto">
            <a:xfrm>
              <a:off x="27813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1</a:t>
              </a:r>
            </a:p>
          </p:txBody>
        </p:sp>
        <p:sp>
          <p:nvSpPr>
            <p:cNvPr id="47150" name="Rectangle 98"/>
            <p:cNvSpPr>
              <a:spLocks noChangeArrowheads="1"/>
            </p:cNvSpPr>
            <p:nvPr/>
          </p:nvSpPr>
          <p:spPr bwMode="auto">
            <a:xfrm>
              <a:off x="30480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1</a:t>
              </a:r>
            </a:p>
          </p:txBody>
        </p:sp>
        <p:sp>
          <p:nvSpPr>
            <p:cNvPr id="47151" name="Rectangle 99"/>
            <p:cNvSpPr>
              <a:spLocks noChangeArrowheads="1"/>
            </p:cNvSpPr>
            <p:nvPr/>
          </p:nvSpPr>
          <p:spPr bwMode="auto">
            <a:xfrm>
              <a:off x="33147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2</a:t>
              </a:r>
            </a:p>
          </p:txBody>
        </p:sp>
        <p:sp>
          <p:nvSpPr>
            <p:cNvPr id="47152" name="Rectangle 100"/>
            <p:cNvSpPr>
              <a:spLocks noChangeArrowheads="1"/>
            </p:cNvSpPr>
            <p:nvPr/>
          </p:nvSpPr>
          <p:spPr bwMode="auto">
            <a:xfrm>
              <a:off x="38481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2</a:t>
              </a:r>
            </a:p>
          </p:txBody>
        </p:sp>
        <p:sp>
          <p:nvSpPr>
            <p:cNvPr id="47153" name="Rectangle 101"/>
            <p:cNvSpPr>
              <a:spLocks noChangeArrowheads="1"/>
            </p:cNvSpPr>
            <p:nvPr/>
          </p:nvSpPr>
          <p:spPr bwMode="auto">
            <a:xfrm>
              <a:off x="35814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3</a:t>
              </a:r>
            </a:p>
          </p:txBody>
        </p:sp>
        <p:sp>
          <p:nvSpPr>
            <p:cNvPr id="47154" name="Rectangle 102"/>
            <p:cNvSpPr>
              <a:spLocks noChangeArrowheads="1"/>
            </p:cNvSpPr>
            <p:nvPr/>
          </p:nvSpPr>
          <p:spPr bwMode="auto">
            <a:xfrm>
              <a:off x="41148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2</a:t>
              </a:r>
            </a:p>
          </p:txBody>
        </p:sp>
        <p:sp>
          <p:nvSpPr>
            <p:cNvPr id="47155" name="Rectangle 103"/>
            <p:cNvSpPr>
              <a:spLocks noChangeArrowheads="1"/>
            </p:cNvSpPr>
            <p:nvPr/>
          </p:nvSpPr>
          <p:spPr bwMode="auto">
            <a:xfrm>
              <a:off x="43815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1</a:t>
              </a:r>
            </a:p>
          </p:txBody>
        </p:sp>
        <p:sp>
          <p:nvSpPr>
            <p:cNvPr id="47156" name="Rectangle 104"/>
            <p:cNvSpPr>
              <a:spLocks noChangeArrowheads="1"/>
            </p:cNvSpPr>
            <p:nvPr/>
          </p:nvSpPr>
          <p:spPr bwMode="auto">
            <a:xfrm>
              <a:off x="4648200" y="4914900"/>
              <a:ext cx="266700" cy="2667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buFontTx/>
                <a:buNone/>
              </a:pPr>
              <a:r>
                <a:rPr lang="en-US" sz="1800" b="0"/>
                <a:t>3</a:t>
              </a:r>
            </a:p>
          </p:txBody>
        </p:sp>
      </p:grp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7277100" y="3009900"/>
            <a:ext cx="266700" cy="2667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8039100" y="4648200"/>
            <a:ext cx="266700" cy="2667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4000"/>
          </a:p>
        </p:txBody>
      </p:sp>
      <p:sp>
        <p:nvSpPr>
          <p:cNvPr id="111" name="Freeform 39"/>
          <p:cNvSpPr>
            <a:spLocks noChangeAspect="1"/>
          </p:cNvSpPr>
          <p:nvPr/>
        </p:nvSpPr>
        <p:spPr bwMode="auto">
          <a:xfrm rot="-5033271">
            <a:off x="6445250" y="3716338"/>
            <a:ext cx="800100" cy="501650"/>
          </a:xfrm>
          <a:custGeom>
            <a:avLst/>
            <a:gdLst>
              <a:gd name="T0" fmla="*/ 0 w 816"/>
              <a:gd name="T1" fmla="*/ 2147483647 h 227"/>
              <a:gd name="T2" fmla="*/ 2147483647 w 816"/>
              <a:gd name="T3" fmla="*/ 2147483647 h 227"/>
              <a:gd name="T4" fmla="*/ 2147483647 w 816"/>
              <a:gd name="T5" fmla="*/ 2147483647 h 227"/>
              <a:gd name="T6" fmla="*/ 2147483647 w 816"/>
              <a:gd name="T7" fmla="*/ 0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227"/>
              <a:gd name="T14" fmla="*/ 816 w 81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227">
                <a:moveTo>
                  <a:pt x="0" y="227"/>
                </a:moveTo>
                <a:lnTo>
                  <a:pt x="408" y="91"/>
                </a:lnTo>
                <a:lnTo>
                  <a:pt x="362" y="136"/>
                </a:lnTo>
                <a:lnTo>
                  <a:pt x="81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7772400" y="36195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Rendezvous on Channel 2</a:t>
            </a:r>
          </a:p>
        </p:txBody>
      </p:sp>
      <p:cxnSp>
        <p:nvCxnSpPr>
          <p:cNvPr id="47117" name="Straight Arrow Connector 113"/>
          <p:cNvCxnSpPr>
            <a:cxnSpLocks noChangeShapeType="1"/>
          </p:cNvCxnSpPr>
          <p:nvPr/>
        </p:nvCxnSpPr>
        <p:spPr bwMode="auto">
          <a:xfrm>
            <a:off x="8229600" y="3619500"/>
            <a:ext cx="914400" cy="9144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116" name="Straight Arrow Connector 115"/>
          <p:cNvCxnSpPr>
            <a:cxnSpLocks noChangeShapeType="1"/>
          </p:cNvCxnSpPr>
          <p:nvPr/>
        </p:nvCxnSpPr>
        <p:spPr bwMode="auto">
          <a:xfrm rot="5400000" flipH="1" flipV="1">
            <a:off x="8573294" y="3466306"/>
            <a:ext cx="381000" cy="1588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18" name="Straight Arrow Connector 117"/>
          <p:cNvCxnSpPr>
            <a:cxnSpLocks noChangeShapeType="1"/>
          </p:cNvCxnSpPr>
          <p:nvPr/>
        </p:nvCxnSpPr>
        <p:spPr bwMode="auto">
          <a:xfrm rot="5400000">
            <a:off x="8573294" y="4495006"/>
            <a:ext cx="381000" cy="1588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47120" name="TextBox 121"/>
          <p:cNvSpPr txBox="1">
            <a:spLocks noChangeArrowheads="1"/>
          </p:cNvSpPr>
          <p:nvPr/>
        </p:nvSpPr>
        <p:spPr bwMode="auto">
          <a:xfrm>
            <a:off x="5715000" y="2781300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</a:t>
            </a:r>
          </a:p>
        </p:txBody>
      </p:sp>
      <p:sp>
        <p:nvSpPr>
          <p:cNvPr id="47121" name="TextBox 122"/>
          <p:cNvSpPr txBox="1">
            <a:spLocks noChangeArrowheads="1"/>
          </p:cNvSpPr>
          <p:nvPr/>
        </p:nvSpPr>
        <p:spPr bwMode="auto">
          <a:xfrm>
            <a:off x="6248400" y="4457700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B</a:t>
            </a:r>
          </a:p>
        </p:txBody>
      </p:sp>
      <p:sp>
        <p:nvSpPr>
          <p:cNvPr id="1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892300"/>
            <a:ext cx="4914900" cy="431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Predefined Sequence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3 channels available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{1, [1,2,3], 2, [2,1,3],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/>
              <a:t>	3, [3,1,2]}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Channel Scanning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Node A starts at t=0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Node B starts at t=3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Lag = 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 Rendezvous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600" smtClean="0"/>
              <a:t>Complete at t=6 </a:t>
            </a:r>
            <a:r>
              <a:rPr lang="en-US" sz="2400" smtClean="0"/>
              <a:t>on Channel 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Time to Rendezvous = 3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600" smtClean="0"/>
          </a:p>
        </p:txBody>
      </p:sp>
      <p:sp>
        <p:nvSpPr>
          <p:cNvPr id="47123" name="TextBox 125"/>
          <p:cNvSpPr txBox="1">
            <a:spLocks noChangeArrowheads="1"/>
          </p:cNvSpPr>
          <p:nvPr/>
        </p:nvSpPr>
        <p:spPr bwMode="auto">
          <a:xfrm>
            <a:off x="7124700" y="2743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0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7429500" y="2743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1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7696200" y="2743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2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924800" y="2743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3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8191500" y="2743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4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8458200" y="2743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5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7886700" y="4343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3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8153400" y="4343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4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8420100" y="4343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5</a:t>
            </a:r>
          </a:p>
        </p:txBody>
      </p:sp>
      <p:sp>
        <p:nvSpPr>
          <p:cNvPr id="47132" name="Rectangle 134"/>
          <p:cNvSpPr>
            <a:spLocks noChangeArrowheads="1"/>
          </p:cNvSpPr>
          <p:nvPr/>
        </p:nvSpPr>
        <p:spPr bwMode="auto">
          <a:xfrm>
            <a:off x="9410700" y="3009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7133" name="Rectangle 135"/>
          <p:cNvSpPr>
            <a:spLocks noChangeArrowheads="1"/>
          </p:cNvSpPr>
          <p:nvPr/>
        </p:nvSpPr>
        <p:spPr bwMode="auto">
          <a:xfrm>
            <a:off x="9677400" y="3009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sp>
        <p:nvSpPr>
          <p:cNvPr id="47134" name="Rectangle 136"/>
          <p:cNvSpPr>
            <a:spLocks noChangeArrowheads="1"/>
          </p:cNvSpPr>
          <p:nvPr/>
        </p:nvSpPr>
        <p:spPr bwMode="auto">
          <a:xfrm>
            <a:off x="9944100" y="3009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1</a:t>
            </a:r>
          </a:p>
        </p:txBody>
      </p:sp>
      <p:sp>
        <p:nvSpPr>
          <p:cNvPr id="47135" name="Rectangle 137"/>
          <p:cNvSpPr>
            <a:spLocks noChangeArrowheads="1"/>
          </p:cNvSpPr>
          <p:nvPr/>
        </p:nvSpPr>
        <p:spPr bwMode="auto">
          <a:xfrm>
            <a:off x="10210800" y="30099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2</a:t>
            </a:r>
          </a:p>
        </p:txBody>
      </p:sp>
      <p:sp>
        <p:nvSpPr>
          <p:cNvPr id="47136" name="Rectangle 138"/>
          <p:cNvSpPr>
            <a:spLocks noChangeArrowheads="1"/>
          </p:cNvSpPr>
          <p:nvPr/>
        </p:nvSpPr>
        <p:spPr bwMode="auto">
          <a:xfrm>
            <a:off x="10172700" y="4648200"/>
            <a:ext cx="266700" cy="266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en-US" sz="1800" b="0"/>
              <a:t>3</a:t>
            </a:r>
          </a:p>
        </p:txBody>
      </p:sp>
      <p:cxnSp>
        <p:nvCxnSpPr>
          <p:cNvPr id="141" name="Straight Connector 140"/>
          <p:cNvCxnSpPr>
            <a:cxnSpLocks noChangeShapeType="1"/>
          </p:cNvCxnSpPr>
          <p:nvPr/>
        </p:nvCxnSpPr>
        <p:spPr bwMode="auto">
          <a:xfrm>
            <a:off x="7277100" y="34671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7429500" y="3238500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lag</a:t>
            </a:r>
          </a:p>
        </p:txBody>
      </p:sp>
      <p:cxnSp>
        <p:nvCxnSpPr>
          <p:cNvPr id="149" name="Straight Connector 148"/>
          <p:cNvCxnSpPr>
            <a:cxnSpLocks noChangeShapeType="1"/>
          </p:cNvCxnSpPr>
          <p:nvPr/>
        </p:nvCxnSpPr>
        <p:spPr bwMode="auto">
          <a:xfrm>
            <a:off x="8001000" y="514350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7924800" y="51816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Time to Rendezvous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8724900" y="4343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6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8724900" y="2743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6</a:t>
            </a:r>
          </a:p>
        </p:txBody>
      </p:sp>
      <p:sp>
        <p:nvSpPr>
          <p:cNvPr id="47143" name="TextBox 153"/>
          <p:cNvSpPr txBox="1">
            <a:spLocks noChangeArrowheads="1"/>
          </p:cNvSpPr>
          <p:nvPr/>
        </p:nvSpPr>
        <p:spPr bwMode="auto">
          <a:xfrm>
            <a:off x="7239000" y="22479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time</a:t>
            </a:r>
          </a:p>
        </p:txBody>
      </p:sp>
      <p:sp>
        <p:nvSpPr>
          <p:cNvPr id="47144" name="TextBox 154"/>
          <p:cNvSpPr txBox="1">
            <a:spLocks noChangeArrowheads="1"/>
          </p:cNvSpPr>
          <p:nvPr/>
        </p:nvSpPr>
        <p:spPr bwMode="auto">
          <a:xfrm>
            <a:off x="6172200" y="22479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channel</a:t>
            </a:r>
          </a:p>
        </p:txBody>
      </p:sp>
      <p:cxnSp>
        <p:nvCxnSpPr>
          <p:cNvPr id="47145" name="Straight Arrow Connector 156"/>
          <p:cNvCxnSpPr>
            <a:cxnSpLocks noChangeShapeType="1"/>
            <a:stCxn id="47144" idx="2"/>
          </p:cNvCxnSpPr>
          <p:nvPr/>
        </p:nvCxnSpPr>
        <p:spPr bwMode="auto">
          <a:xfrm rot="16200000" flipH="1">
            <a:off x="6772275" y="2619375"/>
            <a:ext cx="476250" cy="5334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47146" name="Straight Arrow Connector 157"/>
          <p:cNvCxnSpPr>
            <a:cxnSpLocks noChangeShapeType="1"/>
          </p:cNvCxnSpPr>
          <p:nvPr/>
        </p:nvCxnSpPr>
        <p:spPr bwMode="auto">
          <a:xfrm rot="10800000" flipV="1">
            <a:off x="7315200" y="2590800"/>
            <a:ext cx="304800" cy="1905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5600700" y="3810000"/>
            <a:ext cx="140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CCC=Ch 2</a:t>
            </a:r>
          </a:p>
        </p:txBody>
      </p:sp>
      <p:sp>
        <p:nvSpPr>
          <p:cNvPr id="47148" name="Slide Number Placeholder 7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1DC3AD-DCB2-48FD-B081-418692D959F6}" type="slidenum">
              <a:rPr lang="en-GB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175 0.002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33333E-6 -4.44444E-6 L 0.04709 0.00371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09" grpId="1" animBg="1"/>
      <p:bldP spid="111" grpId="0" animBg="1"/>
      <p:bldP spid="112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2" grpId="0"/>
      <p:bldP spid="151" grpId="0"/>
      <p:bldP spid="152" grpId="0"/>
      <p:bldP spid="153" grpId="0"/>
      <p:bldP spid="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Why CCC?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676400"/>
            <a:ext cx="10283825" cy="4800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CCC facilitates CR network operations</a:t>
            </a:r>
          </a:p>
          <a:p>
            <a:pPr lvl="1">
              <a:defRPr/>
            </a:pPr>
            <a:r>
              <a:rPr lang="en-US" sz="2400" smtClean="0"/>
              <a:t>Physical (PHY) layer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Exchange spectrum sensing information for CR user cooperation</a:t>
            </a:r>
          </a:p>
          <a:p>
            <a:pPr lvl="1">
              <a:defRPr/>
            </a:pPr>
            <a:r>
              <a:rPr lang="en-US" sz="2400" smtClean="0"/>
              <a:t>Link/MAC layer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Notify PU activity and spectrum opportunities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Signal beacons or broadcast Hello packets for neighbor discovery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Channel access negotiation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Transmitter–receiver (RTS-CTS) handshake</a:t>
            </a:r>
          </a:p>
          <a:p>
            <a:pPr lvl="1">
              <a:defRPr/>
            </a:pPr>
            <a:r>
              <a:rPr lang="en-US" sz="2400" smtClean="0"/>
              <a:t>Network layer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Broadcast route requests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Notify topology updates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EC4A2C-BCDC-4A07-9D2C-30BF999A94A9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2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CCC Solution: Sequence-based Rendezvous</a:t>
            </a:r>
          </a:p>
        </p:txBody>
      </p:sp>
      <p:sp>
        <p:nvSpPr>
          <p:cNvPr id="5062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676400"/>
            <a:ext cx="10134600" cy="4572000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Font typeface="Wingdings" charset="2"/>
              <a:buChar char="n"/>
              <a:defRPr/>
            </a:pPr>
            <a:r>
              <a:rPr lang="en-US" sz="2800" smtClean="0">
                <a:solidFill>
                  <a:srgbClr val="FFFF00"/>
                </a:solidFill>
              </a:rPr>
              <a:t>Advantage</a:t>
            </a:r>
          </a:p>
          <a:p>
            <a:pPr marL="749300" lvl="2" indent="-292100" eaLnBrk="1" hangingPunct="1">
              <a:buClr>
                <a:srgbClr val="99CCFF"/>
              </a:buClr>
              <a:buFont typeface="Comic Sans MS" charset="0"/>
              <a:buChar char="–"/>
              <a:defRPr/>
            </a:pPr>
            <a:r>
              <a:rPr lang="en-US" smtClean="0">
                <a:solidFill>
                  <a:srgbClr val="FFFFFF"/>
                </a:solidFill>
              </a:rPr>
              <a:t>Robustness to CCC saturation problem</a:t>
            </a:r>
          </a:p>
          <a:p>
            <a:pPr marL="749300" lvl="2" indent="-292100" eaLnBrk="1" hangingPunct="1">
              <a:buFont typeface="Wingdings" charset="2"/>
              <a:buNone/>
              <a:defRPr/>
            </a:pPr>
            <a:endParaRPr lang="en-US" sz="1000" smtClean="0"/>
          </a:p>
          <a:p>
            <a:pPr eaLnBrk="1" hangingPunct="1">
              <a:defRPr/>
            </a:pPr>
            <a:r>
              <a:rPr lang="en-US" sz="2800" smtClean="0"/>
              <a:t>Drawbacks</a:t>
            </a:r>
          </a:p>
          <a:p>
            <a:pPr marL="342900" lvl="1" indent="-342900" eaLnBrk="1" hangingPunct="1">
              <a:defRPr/>
            </a:pPr>
            <a:r>
              <a:rPr lang="en-US" sz="2400" smtClean="0"/>
              <a:t>Limited adaptability to PU activity</a:t>
            </a:r>
          </a:p>
          <a:p>
            <a:pPr marL="749300" lvl="2" indent="-292100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Not adaptable to new spectrum opportunities</a:t>
            </a:r>
          </a:p>
          <a:p>
            <a:pPr marL="749300" lvl="2" indent="-292100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Responding to PU activity only by eliminating channels</a:t>
            </a:r>
          </a:p>
          <a:p>
            <a:pPr marL="342900" lvl="1" indent="-342900" eaLnBrk="1" hangingPunct="1">
              <a:defRPr/>
            </a:pPr>
            <a:r>
              <a:rPr lang="en-US" sz="2400" smtClean="0"/>
              <a:t>Long or unbounded rendezvous time</a:t>
            </a:r>
          </a:p>
          <a:p>
            <a:pPr marL="749300" lvl="2" indent="-292100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No guarantee on bounded time to rendezvous if affected by PUs</a:t>
            </a:r>
          </a:p>
          <a:p>
            <a:pPr marL="342900" lvl="1" indent="-342900" eaLnBrk="1" hangingPunct="1">
              <a:defRPr/>
            </a:pPr>
            <a:r>
              <a:rPr lang="en-US" sz="2400" smtClean="0"/>
              <a:t>Very limited CCC Coverage</a:t>
            </a:r>
          </a:p>
          <a:p>
            <a:pPr marL="749300" lvl="2" indent="-292100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Rendezvous only for point-to-point links with no broadcast support</a:t>
            </a: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9DBB94F-A8E7-4C2F-91C4-F83D596E1C20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GB" sz="1600">
              <a:latin typeface="Arial" charset="0"/>
            </a:endParaRP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B9B782-F688-4B33-8658-8334AF8AE8F3}" type="slidenum">
              <a:rPr lang="en-GB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Quorum-based Common Control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83825" cy="47244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Quorum-based Channel Hopping</a:t>
            </a:r>
          </a:p>
          <a:p>
            <a:pPr lvl="1">
              <a:defRPr/>
            </a:pPr>
            <a:r>
              <a:rPr lang="en-US" sz="2400" smtClean="0"/>
              <a:t>Control channels established by rendezvous using channel hopping sequences constructed from cyclic quorum systems</a:t>
            </a:r>
          </a:p>
          <a:p>
            <a:pPr lvl="1">
              <a:defRPr/>
            </a:pPr>
            <a:endParaRPr lang="en-US" sz="2400" smtClean="0"/>
          </a:p>
          <a:p>
            <a:pPr lvl="1">
              <a:defRPr/>
            </a:pPr>
            <a:r>
              <a:rPr lang="en-US" sz="2400" smtClean="0"/>
              <a:t>Using sequences constructed from quorum systems increases the probability of rendezvous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At least one channel common to two hopping sequences in each slot </a:t>
            </a:r>
          </a:p>
          <a:p>
            <a:pPr lvl="1">
              <a:defRPr/>
            </a:pPr>
            <a:endParaRPr lang="en-US" sz="2400" smtClean="0"/>
          </a:p>
          <a:p>
            <a:pPr lvl="1">
              <a:defRPr/>
            </a:pPr>
            <a:r>
              <a:rPr lang="en-US" sz="2400" smtClean="0"/>
              <a:t>Rendezvous channels spread out in time and frequency</a:t>
            </a:r>
          </a:p>
          <a:p>
            <a:pPr lvl="1">
              <a:defRPr/>
            </a:pPr>
            <a:r>
              <a:rPr lang="en-US" sz="2400" smtClean="0"/>
              <a:t>Common hopping for data exchange after rendezvous</a:t>
            </a:r>
            <a:endParaRPr lang="en-US" sz="280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F880B6-6E66-466D-8A13-5F3D888B6C14}" type="slidenum">
              <a:rPr lang="en-GB"/>
              <a:pPr/>
              <a:t>41</a:t>
            </a:fld>
            <a:endParaRPr lang="en-GB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76400" y="788988"/>
            <a:ext cx="9753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Monotype Sorts" charset="2"/>
              <a:buNone/>
              <a:tabLst>
                <a:tab pos="0" algn="l"/>
              </a:tabLst>
            </a:pPr>
            <a:r>
              <a:rPr lang="en-US" altLang="ko-KR" sz="1800">
                <a:solidFill>
                  <a:srgbClr val="66FF33"/>
                </a:solidFill>
              </a:rPr>
              <a:t>K. Bian, J.-M. J.-M. Park, and R. Chen,</a:t>
            </a:r>
            <a:r>
              <a:rPr lang="en-US" altLang="ko-KR" sz="1800"/>
              <a:t> </a:t>
            </a:r>
            <a:r>
              <a:rPr lang="en-US" altLang="ko-KR" sz="1800">
                <a:solidFill>
                  <a:srgbClr val="FFFFFF"/>
                </a:solidFill>
              </a:rPr>
              <a:t>“Control Channel Establishment in Cognitive Radio Networks using Channel Hopping,” </a:t>
            </a:r>
            <a:r>
              <a:rPr lang="en-US" altLang="ko-KR" sz="1800">
                <a:solidFill>
                  <a:srgbClr val="66FF33"/>
                </a:solidFill>
              </a:rPr>
              <a:t>IEEE Journal on Selected Areas in Communications, </a:t>
            </a:r>
            <a:r>
              <a:rPr lang="en-US" altLang="ko-KR" sz="1800">
                <a:solidFill>
                  <a:srgbClr val="FFFFFF"/>
                </a:solidFill>
              </a:rPr>
              <a:t>vol. 29, no. 4, April 2011.</a:t>
            </a:r>
            <a:endParaRPr lang="en-US" altLang="ko-KR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Quorum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05000"/>
            <a:ext cx="10512425" cy="4572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Quorum System S under U</a:t>
            </a:r>
          </a:p>
          <a:p>
            <a:pPr lvl="1">
              <a:defRPr/>
            </a:pPr>
            <a:r>
              <a:rPr lang="en-US" sz="2400" smtClean="0"/>
              <a:t>A collection of non-empty subsets of U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U = {0,…,n-1} is a finite universal set of n elements</a:t>
            </a:r>
            <a:endParaRPr lang="en-US" sz="1800" smtClean="0">
              <a:solidFill>
                <a:srgbClr val="66FF33"/>
              </a:solidFill>
            </a:endParaRPr>
          </a:p>
          <a:p>
            <a:pPr lvl="1">
              <a:defRPr/>
            </a:pPr>
            <a:r>
              <a:rPr lang="en-US" sz="2400" smtClean="0"/>
              <a:t>Satisfy the intersection property:</a:t>
            </a:r>
          </a:p>
          <a:p>
            <a:pPr lvl="1">
              <a:defRPr/>
            </a:pPr>
            <a:r>
              <a:rPr lang="en-US" sz="2400" smtClean="0"/>
              <a:t>Each p or q in S is called a quorum</a:t>
            </a:r>
          </a:p>
          <a:p>
            <a:pPr>
              <a:defRPr/>
            </a:pPr>
            <a:endParaRPr lang="en-US" sz="2800" smtClean="0"/>
          </a:p>
          <a:p>
            <a:pPr>
              <a:defRPr/>
            </a:pPr>
            <a:r>
              <a:rPr lang="en-US" sz="2800" smtClean="0"/>
              <a:t>Example</a:t>
            </a:r>
          </a:p>
          <a:p>
            <a:pPr lvl="1">
              <a:defRPr/>
            </a:pPr>
            <a:r>
              <a:rPr lang="en-US" sz="2400" smtClean="0"/>
              <a:t>S = {{0,1},{0,2},{1,2}} is a quorum system under U = {0,1,2}</a:t>
            </a:r>
          </a:p>
          <a:p>
            <a:pPr lvl="1">
              <a:defRPr/>
            </a:pPr>
            <a:r>
              <a:rPr lang="en-US" sz="2400" smtClean="0"/>
              <a:t>{0,1}, {0,2}, and {1,2} are quorums in S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B176C-B5E2-42D4-8188-6B383E2A6B82}" type="slidenum">
              <a:rPr lang="en-GB"/>
              <a:pPr/>
              <a:t>42</a:t>
            </a:fld>
            <a:endParaRPr lang="en-GB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010400" y="3352800"/>
          <a:ext cx="2667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041120" imgH="190440" progId="Equation.3">
                  <p:embed/>
                </p:oleObj>
              </mc:Choice>
              <mc:Fallback>
                <p:oleObj name="Equation" r:id="rId4" imgW="1041120" imgH="190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2667000" cy="4873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Example: Quorum-based Channel Hopping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2400"/>
            <a:ext cx="10512425" cy="25908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Each sequence consists of m frames, each frame consists of k slots</a:t>
            </a:r>
          </a:p>
          <a:p>
            <a:pPr lvl="1">
              <a:defRPr/>
            </a:pPr>
            <a:r>
              <a:rPr lang="en-US" sz="2000" smtClean="0">
                <a:solidFill>
                  <a:srgbClr val="66FF33"/>
                </a:solidFill>
              </a:rPr>
              <a:t>Period of channel hopping (CH) sequence T = m </a:t>
            </a:r>
            <a:r>
              <a:rPr lang="en-US" sz="2000" smtClean="0">
                <a:solidFill>
                  <a:srgbClr val="66FF33"/>
                </a:solidFill>
                <a:latin typeface="Arial" charset="0"/>
                <a:cs typeface="Arial" charset="0"/>
              </a:rPr>
              <a:t>•</a:t>
            </a:r>
            <a:r>
              <a:rPr lang="en-US" sz="2000" smtClean="0">
                <a:solidFill>
                  <a:srgbClr val="66FF33"/>
                </a:solidFill>
              </a:rPr>
              <a:t> k = 9 (m = 3, k = 3)</a:t>
            </a:r>
          </a:p>
          <a:p>
            <a:pPr>
              <a:defRPr/>
            </a:pPr>
            <a:r>
              <a:rPr lang="en-US" sz="2000" smtClean="0"/>
              <a:t>Every pair of CH sequences rendezvous in m=3 different channels </a:t>
            </a:r>
          </a:p>
          <a:p>
            <a:pPr lvl="1">
              <a:defRPr/>
            </a:pPr>
            <a:r>
              <a:rPr lang="en-US" sz="2000" smtClean="0">
                <a:solidFill>
                  <a:srgbClr val="66FF33"/>
                </a:solidFill>
              </a:rPr>
              <a:t>Set of rendezvous channels: R = {h</a:t>
            </a:r>
            <a:r>
              <a:rPr lang="en-US" sz="2000" baseline="-25000" smtClean="0">
                <a:solidFill>
                  <a:srgbClr val="66FF33"/>
                </a:solidFill>
              </a:rPr>
              <a:t>0</a:t>
            </a:r>
            <a:r>
              <a:rPr lang="en-US" sz="2000" smtClean="0">
                <a:solidFill>
                  <a:srgbClr val="66FF33"/>
                </a:solidFill>
              </a:rPr>
              <a:t>,…,h</a:t>
            </a:r>
            <a:r>
              <a:rPr lang="en-US" sz="2000" baseline="-25000" smtClean="0">
                <a:solidFill>
                  <a:srgbClr val="66FF33"/>
                </a:solidFill>
              </a:rPr>
              <a:t>m-1</a:t>
            </a:r>
            <a:r>
              <a:rPr lang="en-US" sz="2000" smtClean="0">
                <a:solidFill>
                  <a:srgbClr val="66FF33"/>
                </a:solidFill>
              </a:rPr>
              <a:t>} = {h</a:t>
            </a:r>
            <a:r>
              <a:rPr lang="en-US" sz="2000" baseline="-25000" smtClean="0">
                <a:solidFill>
                  <a:srgbClr val="66FF33"/>
                </a:solidFill>
              </a:rPr>
              <a:t>0</a:t>
            </a:r>
            <a:r>
              <a:rPr lang="en-US" sz="2000" smtClean="0">
                <a:solidFill>
                  <a:srgbClr val="66FF33"/>
                </a:solidFill>
              </a:rPr>
              <a:t>, h</a:t>
            </a:r>
            <a:r>
              <a:rPr lang="en-US" sz="2000" baseline="-25000" smtClean="0">
                <a:solidFill>
                  <a:srgbClr val="66FF33"/>
                </a:solidFill>
              </a:rPr>
              <a:t>1</a:t>
            </a:r>
            <a:r>
              <a:rPr lang="en-US" sz="2000" smtClean="0">
                <a:solidFill>
                  <a:srgbClr val="66FF33"/>
                </a:solidFill>
              </a:rPr>
              <a:t>, h</a:t>
            </a:r>
            <a:r>
              <a:rPr lang="en-US" sz="2000" baseline="-25000" smtClean="0">
                <a:solidFill>
                  <a:srgbClr val="66FF33"/>
                </a:solidFill>
              </a:rPr>
              <a:t>2</a:t>
            </a:r>
            <a:r>
              <a:rPr lang="en-US" sz="2000" smtClean="0">
                <a:solidFill>
                  <a:srgbClr val="66FF33"/>
                </a:solidFill>
              </a:rPr>
              <a:t>} = {0, 1, 2} </a:t>
            </a:r>
          </a:p>
          <a:p>
            <a:pPr>
              <a:defRPr/>
            </a:pPr>
            <a:r>
              <a:rPr lang="en-US" sz="2000" smtClean="0"/>
              <a:t>Construct a quorum system S = {q</a:t>
            </a:r>
            <a:r>
              <a:rPr lang="en-US" sz="2000" baseline="-25000" smtClean="0"/>
              <a:t>0</a:t>
            </a:r>
            <a:r>
              <a:rPr lang="en-US" sz="2000" smtClean="0"/>
              <a:t>, q</a:t>
            </a:r>
            <a:r>
              <a:rPr lang="en-US" sz="2000" baseline="-25000" smtClean="0"/>
              <a:t>1</a:t>
            </a:r>
            <a:r>
              <a:rPr lang="en-US" sz="2000" smtClean="0"/>
              <a:t>, q</a:t>
            </a:r>
            <a:r>
              <a:rPr lang="en-US" sz="2000" baseline="-25000" smtClean="0"/>
              <a:t>2</a:t>
            </a:r>
            <a:r>
              <a:rPr lang="en-US" sz="2000" smtClean="0"/>
              <a:t>} = {{0,1}, {0,2}, {1,2}} under Z</a:t>
            </a:r>
            <a:r>
              <a:rPr lang="en-US" sz="2000" baseline="-25000" smtClean="0"/>
              <a:t>k</a:t>
            </a:r>
            <a:endParaRPr lang="en-US" sz="2000" smtClean="0"/>
          </a:p>
          <a:p>
            <a:pPr lvl="1">
              <a:defRPr/>
            </a:pPr>
            <a:r>
              <a:rPr lang="en-US" sz="2000" smtClean="0">
                <a:solidFill>
                  <a:srgbClr val="66FF33"/>
                </a:solidFill>
              </a:rPr>
              <a:t>Sequences u, v, and w are constructed from quorums q</a:t>
            </a:r>
            <a:r>
              <a:rPr lang="en-US" sz="2000" baseline="-25000" smtClean="0">
                <a:solidFill>
                  <a:srgbClr val="66FF33"/>
                </a:solidFill>
              </a:rPr>
              <a:t>0</a:t>
            </a:r>
            <a:r>
              <a:rPr lang="en-US" sz="2000" smtClean="0">
                <a:solidFill>
                  <a:srgbClr val="66FF33"/>
                </a:solidFill>
              </a:rPr>
              <a:t>, q</a:t>
            </a:r>
            <a:r>
              <a:rPr lang="en-US" sz="2000" baseline="-25000" smtClean="0">
                <a:solidFill>
                  <a:srgbClr val="66FF33"/>
                </a:solidFill>
              </a:rPr>
              <a:t>1</a:t>
            </a:r>
            <a:r>
              <a:rPr lang="en-US" sz="2000" smtClean="0">
                <a:solidFill>
                  <a:srgbClr val="66FF33"/>
                </a:solidFill>
              </a:rPr>
              <a:t>, q</a:t>
            </a:r>
            <a:r>
              <a:rPr lang="en-US" sz="2000" baseline="-25000" smtClean="0">
                <a:solidFill>
                  <a:srgbClr val="66FF33"/>
                </a:solidFill>
              </a:rPr>
              <a:t>2</a:t>
            </a:r>
            <a:r>
              <a:rPr lang="en-US" sz="2000" smtClean="0">
                <a:solidFill>
                  <a:srgbClr val="66FF33"/>
                </a:solidFill>
              </a:rPr>
              <a:t>, respectively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90E5DB-A633-4CD4-986B-5017F2157F71}" type="slidenum">
              <a:rPr lang="en-GB"/>
              <a:pPr/>
              <a:t>43</a:t>
            </a:fld>
            <a:endParaRPr lang="en-GB"/>
          </a:p>
        </p:txBody>
      </p:sp>
      <p:grpSp>
        <p:nvGrpSpPr>
          <p:cNvPr id="50181" name="Group 109"/>
          <p:cNvGrpSpPr>
            <a:grpSpLocks/>
          </p:cNvGrpSpPr>
          <p:nvPr/>
        </p:nvGrpSpPr>
        <p:grpSpPr bwMode="auto">
          <a:xfrm>
            <a:off x="2133600" y="1600200"/>
            <a:ext cx="7353300" cy="2371725"/>
            <a:chOff x="1638300" y="2324100"/>
            <a:chExt cx="7353300" cy="2371332"/>
          </a:xfrm>
        </p:grpSpPr>
        <p:sp>
          <p:nvSpPr>
            <p:cNvPr id="8" name="Rectangle 7"/>
            <p:cNvSpPr/>
            <p:nvPr/>
          </p:nvSpPr>
          <p:spPr bwMode="auto">
            <a:xfrm>
              <a:off x="2819400" y="2628849"/>
              <a:ext cx="685800" cy="38093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0188" name="Rectangle 8"/>
            <p:cNvSpPr>
              <a:spLocks noChangeArrowheads="1"/>
            </p:cNvSpPr>
            <p:nvPr/>
          </p:nvSpPr>
          <p:spPr bwMode="auto">
            <a:xfrm>
              <a:off x="3505200" y="26289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89" name="Rectangle 9"/>
            <p:cNvSpPr>
              <a:spLocks noChangeArrowheads="1"/>
            </p:cNvSpPr>
            <p:nvPr/>
          </p:nvSpPr>
          <p:spPr bwMode="auto">
            <a:xfrm>
              <a:off x="4191000" y="26289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0" name="Rectangle 10"/>
            <p:cNvSpPr>
              <a:spLocks noChangeArrowheads="1"/>
            </p:cNvSpPr>
            <p:nvPr/>
          </p:nvSpPr>
          <p:spPr bwMode="auto">
            <a:xfrm>
              <a:off x="4876800" y="26289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1" name="Rectangle 11"/>
            <p:cNvSpPr>
              <a:spLocks noChangeArrowheads="1"/>
            </p:cNvSpPr>
            <p:nvPr/>
          </p:nvSpPr>
          <p:spPr bwMode="auto">
            <a:xfrm>
              <a:off x="5562600" y="26289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2" name="Rectangle 12"/>
            <p:cNvSpPr>
              <a:spLocks noChangeArrowheads="1"/>
            </p:cNvSpPr>
            <p:nvPr/>
          </p:nvSpPr>
          <p:spPr bwMode="auto">
            <a:xfrm>
              <a:off x="6248400" y="26289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7620000" y="26289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4" name="Rectangle 14"/>
            <p:cNvSpPr>
              <a:spLocks noChangeArrowheads="1"/>
            </p:cNvSpPr>
            <p:nvPr/>
          </p:nvSpPr>
          <p:spPr bwMode="auto">
            <a:xfrm>
              <a:off x="8305800" y="26289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5" name="Rectangle 15"/>
            <p:cNvSpPr>
              <a:spLocks noChangeArrowheads="1"/>
            </p:cNvSpPr>
            <p:nvPr/>
          </p:nvSpPr>
          <p:spPr bwMode="auto">
            <a:xfrm>
              <a:off x="2819400" y="32385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6" name="Rectangle 16"/>
            <p:cNvSpPr>
              <a:spLocks noChangeArrowheads="1"/>
            </p:cNvSpPr>
            <p:nvPr/>
          </p:nvSpPr>
          <p:spPr bwMode="auto">
            <a:xfrm>
              <a:off x="3505200" y="32385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7" name="Rectangle 17"/>
            <p:cNvSpPr>
              <a:spLocks noChangeArrowheads="1"/>
            </p:cNvSpPr>
            <p:nvPr/>
          </p:nvSpPr>
          <p:spPr bwMode="auto">
            <a:xfrm>
              <a:off x="4191000" y="32385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8" name="Rectangle 18"/>
            <p:cNvSpPr>
              <a:spLocks noChangeArrowheads="1"/>
            </p:cNvSpPr>
            <p:nvPr/>
          </p:nvSpPr>
          <p:spPr bwMode="auto">
            <a:xfrm>
              <a:off x="4876800" y="32385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199" name="Rectangle 19"/>
            <p:cNvSpPr>
              <a:spLocks noChangeArrowheads="1"/>
            </p:cNvSpPr>
            <p:nvPr/>
          </p:nvSpPr>
          <p:spPr bwMode="auto">
            <a:xfrm>
              <a:off x="5562600" y="32385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0" name="Rectangle 20"/>
            <p:cNvSpPr>
              <a:spLocks noChangeArrowheads="1"/>
            </p:cNvSpPr>
            <p:nvPr/>
          </p:nvSpPr>
          <p:spPr bwMode="auto">
            <a:xfrm>
              <a:off x="6248400" y="32385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1" name="Rectangle 21"/>
            <p:cNvSpPr>
              <a:spLocks noChangeArrowheads="1"/>
            </p:cNvSpPr>
            <p:nvPr/>
          </p:nvSpPr>
          <p:spPr bwMode="auto">
            <a:xfrm>
              <a:off x="7620000" y="32385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2" name="Rectangle 22"/>
            <p:cNvSpPr>
              <a:spLocks noChangeArrowheads="1"/>
            </p:cNvSpPr>
            <p:nvPr/>
          </p:nvSpPr>
          <p:spPr bwMode="auto">
            <a:xfrm>
              <a:off x="8305800" y="32385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3" name="Rectangle 23"/>
            <p:cNvSpPr>
              <a:spLocks noChangeArrowheads="1"/>
            </p:cNvSpPr>
            <p:nvPr/>
          </p:nvSpPr>
          <p:spPr bwMode="auto">
            <a:xfrm>
              <a:off x="2819400" y="38481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4" name="Rectangle 24"/>
            <p:cNvSpPr>
              <a:spLocks noChangeArrowheads="1"/>
            </p:cNvSpPr>
            <p:nvPr/>
          </p:nvSpPr>
          <p:spPr bwMode="auto">
            <a:xfrm>
              <a:off x="3505200" y="38481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5" name="Rectangle 25"/>
            <p:cNvSpPr>
              <a:spLocks noChangeArrowheads="1"/>
            </p:cNvSpPr>
            <p:nvPr/>
          </p:nvSpPr>
          <p:spPr bwMode="auto">
            <a:xfrm>
              <a:off x="4191000" y="38481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6" name="Rectangle 26"/>
            <p:cNvSpPr>
              <a:spLocks noChangeArrowheads="1"/>
            </p:cNvSpPr>
            <p:nvPr/>
          </p:nvSpPr>
          <p:spPr bwMode="auto">
            <a:xfrm>
              <a:off x="4876800" y="38481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7" name="Rectangle 27"/>
            <p:cNvSpPr>
              <a:spLocks noChangeArrowheads="1"/>
            </p:cNvSpPr>
            <p:nvPr/>
          </p:nvSpPr>
          <p:spPr bwMode="auto">
            <a:xfrm>
              <a:off x="5562600" y="38481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8" name="Rectangle 28"/>
            <p:cNvSpPr>
              <a:spLocks noChangeArrowheads="1"/>
            </p:cNvSpPr>
            <p:nvPr/>
          </p:nvSpPr>
          <p:spPr bwMode="auto">
            <a:xfrm>
              <a:off x="6248400" y="3848100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09" name="Rectangle 29"/>
            <p:cNvSpPr>
              <a:spLocks noChangeArrowheads="1"/>
            </p:cNvSpPr>
            <p:nvPr/>
          </p:nvSpPr>
          <p:spPr bwMode="auto">
            <a:xfrm>
              <a:off x="7620000" y="38481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10" name="Rectangle 30"/>
            <p:cNvSpPr>
              <a:spLocks noChangeArrowheads="1"/>
            </p:cNvSpPr>
            <p:nvPr/>
          </p:nvSpPr>
          <p:spPr bwMode="auto">
            <a:xfrm>
              <a:off x="8305800" y="38481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11" name="TextBox 31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0212" name="TextBox 32"/>
            <p:cNvSpPr txBox="1">
              <a:spLocks noChangeArrowheads="1"/>
            </p:cNvSpPr>
            <p:nvPr/>
          </p:nvSpPr>
          <p:spPr bwMode="auto">
            <a:xfrm>
              <a:off x="2819400" y="3276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0213" name="TextBox 33"/>
            <p:cNvSpPr txBox="1">
              <a:spLocks noChangeArrowheads="1"/>
            </p:cNvSpPr>
            <p:nvPr/>
          </p:nvSpPr>
          <p:spPr bwMode="auto">
            <a:xfrm>
              <a:off x="3505200" y="2667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0214" name="TextBox 34"/>
            <p:cNvSpPr txBox="1">
              <a:spLocks noChangeArrowheads="1"/>
            </p:cNvSpPr>
            <p:nvPr/>
          </p:nvSpPr>
          <p:spPr bwMode="auto">
            <a:xfrm>
              <a:off x="4191000" y="3276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0215" name="TextBox 35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16" name="TextBox 36"/>
            <p:cNvSpPr txBox="1">
              <a:spLocks noChangeArrowheads="1"/>
            </p:cNvSpPr>
            <p:nvPr/>
          </p:nvSpPr>
          <p:spPr bwMode="auto">
            <a:xfrm>
              <a:off x="3505200" y="3886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0217" name="TextBox 37"/>
            <p:cNvSpPr txBox="1">
              <a:spLocks noChangeArrowheads="1"/>
            </p:cNvSpPr>
            <p:nvPr/>
          </p:nvSpPr>
          <p:spPr bwMode="auto">
            <a:xfrm>
              <a:off x="4191000" y="3886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0218" name="TextBox 38"/>
            <p:cNvSpPr txBox="1">
              <a:spLocks noChangeArrowheads="1"/>
            </p:cNvSpPr>
            <p:nvPr/>
          </p:nvSpPr>
          <p:spPr bwMode="auto">
            <a:xfrm>
              <a:off x="7620000" y="32766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19" name="TextBox 39"/>
            <p:cNvSpPr txBox="1">
              <a:spLocks noChangeArrowheads="1"/>
            </p:cNvSpPr>
            <p:nvPr/>
          </p:nvSpPr>
          <p:spPr bwMode="auto">
            <a:xfrm>
              <a:off x="4876800" y="2667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0220" name="TextBox 40"/>
            <p:cNvSpPr txBox="1">
              <a:spLocks noChangeArrowheads="1"/>
            </p:cNvSpPr>
            <p:nvPr/>
          </p:nvSpPr>
          <p:spPr bwMode="auto">
            <a:xfrm>
              <a:off x="4876800" y="3276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0221" name="TextBox 41"/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22" name="TextBox 42"/>
            <p:cNvSpPr txBox="1">
              <a:spLocks noChangeArrowheads="1"/>
            </p:cNvSpPr>
            <p:nvPr/>
          </p:nvSpPr>
          <p:spPr bwMode="auto">
            <a:xfrm>
              <a:off x="2819400" y="38862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23" name="TextBox 43"/>
            <p:cNvSpPr txBox="1">
              <a:spLocks noChangeArrowheads="1"/>
            </p:cNvSpPr>
            <p:nvPr/>
          </p:nvSpPr>
          <p:spPr bwMode="auto">
            <a:xfrm>
              <a:off x="5562600" y="2667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0224" name="TextBox 44"/>
            <p:cNvSpPr txBox="1">
              <a:spLocks noChangeArrowheads="1"/>
            </p:cNvSpPr>
            <p:nvPr/>
          </p:nvSpPr>
          <p:spPr bwMode="auto">
            <a:xfrm>
              <a:off x="6248400" y="3276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0225" name="TextBox 45"/>
            <p:cNvSpPr txBox="1">
              <a:spLocks noChangeArrowheads="1"/>
            </p:cNvSpPr>
            <p:nvPr/>
          </p:nvSpPr>
          <p:spPr bwMode="auto">
            <a:xfrm>
              <a:off x="5562600" y="3886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0226" name="TextBox 46"/>
            <p:cNvSpPr txBox="1">
              <a:spLocks noChangeArrowheads="1"/>
            </p:cNvSpPr>
            <p:nvPr/>
          </p:nvSpPr>
          <p:spPr bwMode="auto">
            <a:xfrm>
              <a:off x="6248400" y="3886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0227" name="TextBox 47"/>
            <p:cNvSpPr txBox="1">
              <a:spLocks noChangeArrowheads="1"/>
            </p:cNvSpPr>
            <p:nvPr/>
          </p:nvSpPr>
          <p:spPr bwMode="auto">
            <a:xfrm>
              <a:off x="8305800" y="26670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28" name="Rectangle 48"/>
            <p:cNvSpPr>
              <a:spLocks noChangeArrowheads="1"/>
            </p:cNvSpPr>
            <p:nvPr/>
          </p:nvSpPr>
          <p:spPr bwMode="auto">
            <a:xfrm>
              <a:off x="6934200" y="26289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29" name="Rectangle 49"/>
            <p:cNvSpPr>
              <a:spLocks noChangeArrowheads="1"/>
            </p:cNvSpPr>
            <p:nvPr/>
          </p:nvSpPr>
          <p:spPr bwMode="auto">
            <a:xfrm>
              <a:off x="6934200" y="3238500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30" name="Rectangle 50"/>
            <p:cNvSpPr>
              <a:spLocks noChangeArrowheads="1"/>
            </p:cNvSpPr>
            <p:nvPr/>
          </p:nvSpPr>
          <p:spPr bwMode="auto">
            <a:xfrm>
              <a:off x="6934200" y="38481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0231" name="TextBox 51"/>
            <p:cNvSpPr txBox="1">
              <a:spLocks noChangeArrowheads="1"/>
            </p:cNvSpPr>
            <p:nvPr/>
          </p:nvSpPr>
          <p:spPr bwMode="auto">
            <a:xfrm>
              <a:off x="6934200" y="38862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32" name="TextBox 54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33" name="TextBox 55"/>
            <p:cNvSpPr txBox="1">
              <a:spLocks noChangeArrowheads="1"/>
            </p:cNvSpPr>
            <p:nvPr/>
          </p:nvSpPr>
          <p:spPr bwMode="auto">
            <a:xfrm>
              <a:off x="4876800" y="38862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34" name="TextBox 56"/>
            <p:cNvSpPr txBox="1">
              <a:spLocks noChangeArrowheads="1"/>
            </p:cNvSpPr>
            <p:nvPr/>
          </p:nvSpPr>
          <p:spPr bwMode="auto">
            <a:xfrm>
              <a:off x="5562600" y="3276600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0235" name="TextBox 57"/>
            <p:cNvSpPr txBox="1">
              <a:spLocks noChangeArrowheads="1"/>
            </p:cNvSpPr>
            <p:nvPr/>
          </p:nvSpPr>
          <p:spPr bwMode="auto">
            <a:xfrm>
              <a:off x="6934200" y="2667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0236" name="TextBox 58"/>
            <p:cNvSpPr txBox="1">
              <a:spLocks noChangeArrowheads="1"/>
            </p:cNvSpPr>
            <p:nvPr/>
          </p:nvSpPr>
          <p:spPr bwMode="auto">
            <a:xfrm>
              <a:off x="7620000" y="2667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0237" name="TextBox 59"/>
            <p:cNvSpPr txBox="1">
              <a:spLocks noChangeArrowheads="1"/>
            </p:cNvSpPr>
            <p:nvPr/>
          </p:nvSpPr>
          <p:spPr bwMode="auto">
            <a:xfrm>
              <a:off x="6934200" y="3276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0238" name="TextBox 60"/>
            <p:cNvSpPr txBox="1">
              <a:spLocks noChangeArrowheads="1"/>
            </p:cNvSpPr>
            <p:nvPr/>
          </p:nvSpPr>
          <p:spPr bwMode="auto">
            <a:xfrm>
              <a:off x="8305800" y="3276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0239" name="TextBox 61"/>
            <p:cNvSpPr txBox="1">
              <a:spLocks noChangeArrowheads="1"/>
            </p:cNvSpPr>
            <p:nvPr/>
          </p:nvSpPr>
          <p:spPr bwMode="auto">
            <a:xfrm>
              <a:off x="7620000" y="3886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0240" name="TextBox 62"/>
            <p:cNvSpPr txBox="1">
              <a:spLocks noChangeArrowheads="1"/>
            </p:cNvSpPr>
            <p:nvPr/>
          </p:nvSpPr>
          <p:spPr bwMode="auto">
            <a:xfrm>
              <a:off x="8305800" y="3886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50241" name="Straight Arrow Connector 64"/>
            <p:cNvCxnSpPr>
              <a:cxnSpLocks noChangeShapeType="1"/>
            </p:cNvCxnSpPr>
            <p:nvPr/>
          </p:nvCxnSpPr>
          <p:spPr bwMode="auto">
            <a:xfrm rot="5400000">
              <a:off x="2666206" y="3124200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2" name="Straight Arrow Connector 66"/>
            <p:cNvCxnSpPr>
              <a:cxnSpLocks noChangeShapeType="1"/>
            </p:cNvCxnSpPr>
            <p:nvPr/>
          </p:nvCxnSpPr>
          <p:spPr bwMode="auto">
            <a:xfrm rot="5400000">
              <a:off x="4724400" y="3124200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3" name="Straight Arrow Connector 67"/>
            <p:cNvCxnSpPr>
              <a:cxnSpLocks noChangeShapeType="1"/>
            </p:cNvCxnSpPr>
            <p:nvPr/>
          </p:nvCxnSpPr>
          <p:spPr bwMode="auto">
            <a:xfrm rot="5400000">
              <a:off x="6781800" y="3124200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4" name="Straight Arrow Connector 68"/>
            <p:cNvCxnSpPr>
              <a:cxnSpLocks noChangeShapeType="1"/>
            </p:cNvCxnSpPr>
            <p:nvPr/>
          </p:nvCxnSpPr>
          <p:spPr bwMode="auto">
            <a:xfrm rot="5400000">
              <a:off x="4038600" y="3733800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5" name="Straight Arrow Connector 69"/>
            <p:cNvCxnSpPr>
              <a:cxnSpLocks noChangeShapeType="1"/>
            </p:cNvCxnSpPr>
            <p:nvPr/>
          </p:nvCxnSpPr>
          <p:spPr bwMode="auto">
            <a:xfrm rot="5400000">
              <a:off x="6096000" y="3733800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6" name="Straight Arrow Connector 70"/>
            <p:cNvCxnSpPr>
              <a:cxnSpLocks noChangeShapeType="1"/>
            </p:cNvCxnSpPr>
            <p:nvPr/>
          </p:nvCxnSpPr>
          <p:spPr bwMode="auto">
            <a:xfrm rot="5400000">
              <a:off x="8153400" y="3733800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7" name="Straight Arrow Connector 71"/>
            <p:cNvCxnSpPr>
              <a:cxnSpLocks noChangeShapeType="1"/>
            </p:cNvCxnSpPr>
            <p:nvPr/>
          </p:nvCxnSpPr>
          <p:spPr bwMode="auto">
            <a:xfrm rot="5400000">
              <a:off x="3048000" y="3429000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8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5106194" y="3428206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49" name="Straight Arrow Connector 75"/>
            <p:cNvCxnSpPr>
              <a:cxnSpLocks noChangeShapeType="1"/>
            </p:cNvCxnSpPr>
            <p:nvPr/>
          </p:nvCxnSpPr>
          <p:spPr bwMode="auto">
            <a:xfrm rot="5400000">
              <a:off x="7163594" y="3428206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0250" name="TextBox 76"/>
            <p:cNvSpPr txBox="1">
              <a:spLocks noChangeArrowheads="1"/>
            </p:cNvSpPr>
            <p:nvPr/>
          </p:nvSpPr>
          <p:spPr bwMode="auto">
            <a:xfrm>
              <a:off x="2438400" y="26289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50251" name="TextBox 77"/>
            <p:cNvSpPr txBox="1">
              <a:spLocks noChangeArrowheads="1"/>
            </p:cNvSpPr>
            <p:nvPr/>
          </p:nvSpPr>
          <p:spPr bwMode="auto">
            <a:xfrm>
              <a:off x="2438400" y="32385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v</a:t>
              </a:r>
            </a:p>
          </p:txBody>
        </p:sp>
        <p:sp>
          <p:nvSpPr>
            <p:cNvPr id="50252" name="TextBox 78"/>
            <p:cNvSpPr txBox="1">
              <a:spLocks noChangeArrowheads="1"/>
            </p:cNvSpPr>
            <p:nvPr/>
          </p:nvSpPr>
          <p:spPr bwMode="auto">
            <a:xfrm>
              <a:off x="2438400" y="38481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50253" name="TextBox 79"/>
            <p:cNvSpPr txBox="1">
              <a:spLocks noChangeArrowheads="1"/>
            </p:cNvSpPr>
            <p:nvPr/>
          </p:nvSpPr>
          <p:spPr bwMode="auto">
            <a:xfrm>
              <a:off x="1638300" y="2324100"/>
              <a:ext cx="1143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slot index</a:t>
              </a:r>
            </a:p>
          </p:txBody>
        </p:sp>
        <p:sp>
          <p:nvSpPr>
            <p:cNvPr id="50254" name="TextBox 80"/>
            <p:cNvSpPr txBox="1">
              <a:spLocks noChangeArrowheads="1"/>
            </p:cNvSpPr>
            <p:nvPr/>
          </p:nvSpPr>
          <p:spPr bwMode="auto">
            <a:xfrm>
              <a:off x="29718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0255" name="TextBox 81"/>
            <p:cNvSpPr txBox="1">
              <a:spLocks noChangeArrowheads="1"/>
            </p:cNvSpPr>
            <p:nvPr/>
          </p:nvSpPr>
          <p:spPr bwMode="auto">
            <a:xfrm>
              <a:off x="36576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0256" name="TextBox 82"/>
            <p:cNvSpPr txBox="1">
              <a:spLocks noChangeArrowheads="1"/>
            </p:cNvSpPr>
            <p:nvPr/>
          </p:nvSpPr>
          <p:spPr bwMode="auto">
            <a:xfrm>
              <a:off x="43434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0257" name="TextBox 83"/>
            <p:cNvSpPr txBox="1">
              <a:spLocks noChangeArrowheads="1"/>
            </p:cNvSpPr>
            <p:nvPr/>
          </p:nvSpPr>
          <p:spPr bwMode="auto">
            <a:xfrm>
              <a:off x="50292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0258" name="TextBox 84"/>
            <p:cNvSpPr txBox="1">
              <a:spLocks noChangeArrowheads="1"/>
            </p:cNvSpPr>
            <p:nvPr/>
          </p:nvSpPr>
          <p:spPr bwMode="auto">
            <a:xfrm>
              <a:off x="57150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0259" name="TextBox 85"/>
            <p:cNvSpPr txBox="1">
              <a:spLocks noChangeArrowheads="1"/>
            </p:cNvSpPr>
            <p:nvPr/>
          </p:nvSpPr>
          <p:spPr bwMode="auto">
            <a:xfrm>
              <a:off x="64008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0260" name="TextBox 86"/>
            <p:cNvSpPr txBox="1">
              <a:spLocks noChangeArrowheads="1"/>
            </p:cNvSpPr>
            <p:nvPr/>
          </p:nvSpPr>
          <p:spPr bwMode="auto">
            <a:xfrm>
              <a:off x="70866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0261" name="TextBox 87"/>
            <p:cNvSpPr txBox="1">
              <a:spLocks noChangeArrowheads="1"/>
            </p:cNvSpPr>
            <p:nvPr/>
          </p:nvSpPr>
          <p:spPr bwMode="auto">
            <a:xfrm>
              <a:off x="77724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0262" name="TextBox 88"/>
            <p:cNvSpPr txBox="1">
              <a:spLocks noChangeArrowheads="1"/>
            </p:cNvSpPr>
            <p:nvPr/>
          </p:nvSpPr>
          <p:spPr bwMode="auto">
            <a:xfrm>
              <a:off x="8458200" y="2324100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  <p:cxnSp>
          <p:nvCxnSpPr>
            <p:cNvPr id="50263" name="Straight Arrow Connector 89"/>
            <p:cNvCxnSpPr>
              <a:cxnSpLocks noChangeShapeType="1"/>
            </p:cNvCxnSpPr>
            <p:nvPr/>
          </p:nvCxnSpPr>
          <p:spPr bwMode="auto">
            <a:xfrm>
              <a:off x="2819400" y="4381500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64" name="Straight Arrow Connector 93"/>
            <p:cNvCxnSpPr>
              <a:cxnSpLocks noChangeShapeType="1"/>
            </p:cNvCxnSpPr>
            <p:nvPr/>
          </p:nvCxnSpPr>
          <p:spPr bwMode="auto">
            <a:xfrm>
              <a:off x="4876800" y="4381500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65" name="Straight Arrow Connector 94"/>
            <p:cNvCxnSpPr>
              <a:cxnSpLocks noChangeShapeType="1"/>
            </p:cNvCxnSpPr>
            <p:nvPr/>
          </p:nvCxnSpPr>
          <p:spPr bwMode="auto">
            <a:xfrm>
              <a:off x="6934200" y="4381500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0266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800850" y="4400550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0267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4743450" y="4400550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0268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8858250" y="4400550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0269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2686050" y="4400550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0270" name="TextBox 106"/>
            <p:cNvSpPr txBox="1">
              <a:spLocks noChangeArrowheads="1"/>
            </p:cNvSpPr>
            <p:nvPr/>
          </p:nvSpPr>
          <p:spPr bwMode="auto">
            <a:xfrm>
              <a:off x="29718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st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0271" name="TextBox 107"/>
            <p:cNvSpPr txBox="1">
              <a:spLocks noChangeArrowheads="1"/>
            </p:cNvSpPr>
            <p:nvPr/>
          </p:nvSpPr>
          <p:spPr bwMode="auto">
            <a:xfrm>
              <a:off x="49911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0272" name="TextBox 108"/>
            <p:cNvSpPr txBox="1">
              <a:spLocks noChangeArrowheads="1"/>
            </p:cNvSpPr>
            <p:nvPr/>
          </p:nvSpPr>
          <p:spPr bwMode="auto">
            <a:xfrm>
              <a:off x="70866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rd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</p:grpSp>
      <p:sp>
        <p:nvSpPr>
          <p:cNvPr id="50182" name="TextBox 92"/>
          <p:cNvSpPr txBox="1">
            <a:spLocks noChangeArrowheads="1"/>
          </p:cNvSpPr>
          <p:nvPr/>
        </p:nvSpPr>
        <p:spPr bwMode="auto">
          <a:xfrm>
            <a:off x="876300" y="19431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CR user 1</a:t>
            </a:r>
          </a:p>
        </p:txBody>
      </p:sp>
      <p:sp>
        <p:nvSpPr>
          <p:cNvPr id="50183" name="TextBox 93"/>
          <p:cNvSpPr txBox="1">
            <a:spLocks noChangeArrowheads="1"/>
          </p:cNvSpPr>
          <p:nvPr/>
        </p:nvSpPr>
        <p:spPr bwMode="auto">
          <a:xfrm>
            <a:off x="876300" y="24765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CR user 2</a:t>
            </a:r>
          </a:p>
        </p:txBody>
      </p:sp>
      <p:sp>
        <p:nvSpPr>
          <p:cNvPr id="50184" name="TextBox 94"/>
          <p:cNvSpPr txBox="1">
            <a:spLocks noChangeArrowheads="1"/>
          </p:cNvSpPr>
          <p:nvPr/>
        </p:nvSpPr>
        <p:spPr bwMode="auto">
          <a:xfrm>
            <a:off x="876300" y="30861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CR user 3</a:t>
            </a:r>
          </a:p>
        </p:txBody>
      </p:sp>
      <p:sp>
        <p:nvSpPr>
          <p:cNvPr id="50185" name="TextBox 92"/>
          <p:cNvSpPr txBox="1">
            <a:spLocks noChangeArrowheads="1"/>
          </p:cNvSpPr>
          <p:nvPr/>
        </p:nvSpPr>
        <p:spPr bwMode="auto">
          <a:xfrm>
            <a:off x="9829800" y="1981200"/>
            <a:ext cx="1447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C00000"/>
                </a:solidFill>
              </a:rPr>
              <a:t>Degree of overlapping = 3</a:t>
            </a:r>
          </a:p>
        </p:txBody>
      </p:sp>
      <p:sp>
        <p:nvSpPr>
          <p:cNvPr id="50186" name="Right Brace 96"/>
          <p:cNvSpPr>
            <a:spLocks/>
          </p:cNvSpPr>
          <p:nvPr/>
        </p:nvSpPr>
        <p:spPr bwMode="auto">
          <a:xfrm>
            <a:off x="9525000" y="1981200"/>
            <a:ext cx="3048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Example: Constructing a Sequence from a Quorum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6096000" cy="39624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Construct Sequence u from q</a:t>
            </a:r>
            <a:r>
              <a:rPr lang="en-US" sz="2000" baseline="-25000" smtClean="0"/>
              <a:t>0</a:t>
            </a:r>
            <a:r>
              <a:rPr lang="en-US" sz="2000" smtClean="0"/>
              <a:t>={0,1}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0</a:t>
            </a:r>
            <a:r>
              <a:rPr lang="en-US" sz="1800" smtClean="0"/>
              <a:t>=0: j=0, d=0, i=0 </a:t>
            </a:r>
            <a:r>
              <a:rPr lang="az-Cyrl-AZ" sz="1800" smtClean="0"/>
              <a:t>є</a:t>
            </a:r>
            <a:r>
              <a:rPr lang="en-US" sz="1800" smtClean="0"/>
              <a:t> q</a:t>
            </a:r>
            <a:r>
              <a:rPr lang="en-US" sz="1800" baseline="-25000" smtClean="0"/>
              <a:t>0</a:t>
            </a:r>
            <a:r>
              <a:rPr lang="en-US" sz="1800" smtClean="0"/>
              <a:t>, h</a:t>
            </a:r>
            <a:r>
              <a:rPr lang="en-US" sz="1800" baseline="-25000" smtClean="0"/>
              <a:t>0</a:t>
            </a:r>
            <a:r>
              <a:rPr lang="en-US" sz="1800" smtClean="0"/>
              <a:t>=0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1</a:t>
            </a:r>
            <a:r>
              <a:rPr lang="en-US" sz="1800" smtClean="0"/>
              <a:t>=0: j=0, d=0, i=1 </a:t>
            </a:r>
            <a:r>
              <a:rPr lang="az-Cyrl-AZ" sz="1800" smtClean="0"/>
              <a:t>є</a:t>
            </a:r>
            <a:r>
              <a:rPr lang="en-US" sz="1800" smtClean="0"/>
              <a:t> q</a:t>
            </a:r>
            <a:r>
              <a:rPr lang="en-US" sz="1800" baseline="-25000" smtClean="0"/>
              <a:t>0</a:t>
            </a:r>
            <a:r>
              <a:rPr lang="en-US" sz="1800" smtClean="0"/>
              <a:t>, h</a:t>
            </a:r>
            <a:r>
              <a:rPr lang="en-US" sz="1800" baseline="-25000" smtClean="0"/>
              <a:t>0</a:t>
            </a:r>
            <a:r>
              <a:rPr lang="en-US" sz="1800" smtClean="0"/>
              <a:t>=0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2</a:t>
            </a:r>
            <a:r>
              <a:rPr lang="en-US" sz="1800" smtClean="0"/>
              <a:t>=h: j=0, d=0, i=2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3</a:t>
            </a:r>
            <a:r>
              <a:rPr lang="en-US" sz="1800" smtClean="0"/>
              <a:t>=1: j=0, d=1, i=0 </a:t>
            </a:r>
            <a:r>
              <a:rPr lang="az-Cyrl-AZ" sz="1800" smtClean="0"/>
              <a:t>є</a:t>
            </a:r>
            <a:r>
              <a:rPr lang="en-US" sz="1800" smtClean="0"/>
              <a:t> q</a:t>
            </a:r>
            <a:r>
              <a:rPr lang="en-US" sz="1800" baseline="-25000" smtClean="0"/>
              <a:t>0</a:t>
            </a:r>
            <a:r>
              <a:rPr lang="en-US" sz="1800" smtClean="0"/>
              <a:t>, h</a:t>
            </a:r>
            <a:r>
              <a:rPr lang="en-US" sz="1800" baseline="-25000" smtClean="0"/>
              <a:t>1</a:t>
            </a:r>
            <a:r>
              <a:rPr lang="en-US" sz="1800" smtClean="0"/>
              <a:t>=1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4</a:t>
            </a:r>
            <a:r>
              <a:rPr lang="en-US" sz="1800" smtClean="0"/>
              <a:t>=1: j=0, d=1, i=1 </a:t>
            </a:r>
            <a:r>
              <a:rPr lang="az-Cyrl-AZ" sz="1800" smtClean="0"/>
              <a:t>є</a:t>
            </a:r>
            <a:r>
              <a:rPr lang="en-US" sz="1800" smtClean="0"/>
              <a:t> q</a:t>
            </a:r>
            <a:r>
              <a:rPr lang="en-US" sz="1800" baseline="-25000" smtClean="0"/>
              <a:t>0</a:t>
            </a:r>
            <a:r>
              <a:rPr lang="en-US" sz="1800" smtClean="0"/>
              <a:t>, h</a:t>
            </a:r>
            <a:r>
              <a:rPr lang="en-US" sz="1800" baseline="-25000" smtClean="0"/>
              <a:t>1</a:t>
            </a:r>
            <a:r>
              <a:rPr lang="en-US" sz="1800" smtClean="0"/>
              <a:t>=1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5</a:t>
            </a:r>
            <a:r>
              <a:rPr lang="en-US" sz="1800" smtClean="0"/>
              <a:t>=h: j=0, d=1, i=2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6</a:t>
            </a:r>
            <a:r>
              <a:rPr lang="en-US" sz="1800" smtClean="0"/>
              <a:t>=2: j=0, d=2, i=0</a:t>
            </a:r>
            <a:r>
              <a:rPr lang="az-Cyrl-AZ" sz="1800" smtClean="0"/>
              <a:t> є</a:t>
            </a:r>
            <a:r>
              <a:rPr lang="en-US" sz="1800" smtClean="0"/>
              <a:t> q</a:t>
            </a:r>
            <a:r>
              <a:rPr lang="en-US" sz="1800" baseline="-25000" smtClean="0"/>
              <a:t>0</a:t>
            </a:r>
            <a:r>
              <a:rPr lang="en-US" sz="1800" smtClean="0"/>
              <a:t>, h</a:t>
            </a:r>
            <a:r>
              <a:rPr lang="en-US" sz="1800" baseline="-25000" smtClean="0"/>
              <a:t>2</a:t>
            </a:r>
            <a:r>
              <a:rPr lang="en-US" sz="1800" smtClean="0"/>
              <a:t>=2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7</a:t>
            </a:r>
            <a:r>
              <a:rPr lang="en-US" sz="1800" smtClean="0"/>
              <a:t>=2: j=0, d=2, i=1 </a:t>
            </a:r>
            <a:r>
              <a:rPr lang="az-Cyrl-AZ" sz="1800" smtClean="0"/>
              <a:t>є</a:t>
            </a:r>
            <a:r>
              <a:rPr lang="en-US" sz="1800" smtClean="0"/>
              <a:t> q</a:t>
            </a:r>
            <a:r>
              <a:rPr lang="en-US" sz="1800" baseline="-25000" smtClean="0"/>
              <a:t>0</a:t>
            </a:r>
            <a:r>
              <a:rPr lang="en-US" sz="1800" smtClean="0"/>
              <a:t>, h</a:t>
            </a:r>
            <a:r>
              <a:rPr lang="en-US" sz="1800" baseline="-25000" smtClean="0"/>
              <a:t>2</a:t>
            </a:r>
            <a:r>
              <a:rPr lang="en-US" sz="1800" smtClean="0"/>
              <a:t>=2</a:t>
            </a:r>
          </a:p>
          <a:p>
            <a:pPr lvl="1">
              <a:defRPr/>
            </a:pPr>
            <a:r>
              <a:rPr lang="en-US" sz="1800" smtClean="0"/>
              <a:t>u</a:t>
            </a:r>
            <a:r>
              <a:rPr lang="en-US" sz="1800" baseline="-25000" smtClean="0"/>
              <a:t>8</a:t>
            </a:r>
            <a:r>
              <a:rPr lang="en-US" sz="1800" smtClean="0"/>
              <a:t>=h: j=0, d=2, i=2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FC3BE4-E9ED-426F-9F47-C199DE73E4BF}" type="slidenum">
              <a:rPr lang="en-GB"/>
              <a:pPr/>
              <a:t>44</a:t>
            </a:fld>
            <a:endParaRPr lang="en-GB"/>
          </a:p>
        </p:txBody>
      </p:sp>
      <p:grpSp>
        <p:nvGrpSpPr>
          <p:cNvPr id="51205" name="Group 93"/>
          <p:cNvGrpSpPr>
            <a:grpSpLocks/>
          </p:cNvGrpSpPr>
          <p:nvPr/>
        </p:nvGrpSpPr>
        <p:grpSpPr bwMode="auto">
          <a:xfrm>
            <a:off x="1600200" y="1752600"/>
            <a:ext cx="7353300" cy="1114425"/>
            <a:chOff x="342900" y="1866843"/>
            <a:chExt cx="7353300" cy="1114141"/>
          </a:xfrm>
        </p:grpSpPr>
        <p:sp>
          <p:nvSpPr>
            <p:cNvPr id="8" name="Rectangle 7"/>
            <p:cNvSpPr/>
            <p:nvPr/>
          </p:nvSpPr>
          <p:spPr bwMode="auto">
            <a:xfrm>
              <a:off x="1524000" y="2171565"/>
              <a:ext cx="685800" cy="38090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1218" name="Rectangle 8"/>
            <p:cNvSpPr>
              <a:spLocks noChangeArrowheads="1"/>
            </p:cNvSpPr>
            <p:nvPr/>
          </p:nvSpPr>
          <p:spPr bwMode="auto">
            <a:xfrm>
              <a:off x="2209800" y="2171694"/>
              <a:ext cx="685800" cy="381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19" name="Rectangle 9"/>
            <p:cNvSpPr>
              <a:spLocks noChangeArrowheads="1"/>
            </p:cNvSpPr>
            <p:nvPr/>
          </p:nvSpPr>
          <p:spPr bwMode="auto">
            <a:xfrm>
              <a:off x="28956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20" name="Rectangle 10"/>
            <p:cNvSpPr>
              <a:spLocks noChangeArrowheads="1"/>
            </p:cNvSpPr>
            <p:nvPr/>
          </p:nvSpPr>
          <p:spPr bwMode="auto">
            <a:xfrm>
              <a:off x="3581400" y="2171694"/>
              <a:ext cx="685800" cy="3810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21" name="Rectangle 11"/>
            <p:cNvSpPr>
              <a:spLocks noChangeArrowheads="1"/>
            </p:cNvSpPr>
            <p:nvPr/>
          </p:nvSpPr>
          <p:spPr bwMode="auto">
            <a:xfrm>
              <a:off x="4267200" y="2171694"/>
              <a:ext cx="685800" cy="3810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22" name="Rectangle 12"/>
            <p:cNvSpPr>
              <a:spLocks noChangeArrowheads="1"/>
            </p:cNvSpPr>
            <p:nvPr/>
          </p:nvSpPr>
          <p:spPr bwMode="auto">
            <a:xfrm>
              <a:off x="4953000" y="2171694"/>
              <a:ext cx="685800" cy="381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23" name="Rectangle 13"/>
            <p:cNvSpPr>
              <a:spLocks noChangeArrowheads="1"/>
            </p:cNvSpPr>
            <p:nvPr/>
          </p:nvSpPr>
          <p:spPr bwMode="auto">
            <a:xfrm>
              <a:off x="63246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24" name="Rectangle 14"/>
            <p:cNvSpPr>
              <a:spLocks noChangeArrowheads="1"/>
            </p:cNvSpPr>
            <p:nvPr/>
          </p:nvSpPr>
          <p:spPr bwMode="auto">
            <a:xfrm>
              <a:off x="7010400" y="2171694"/>
              <a:ext cx="685800" cy="3810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25" name="TextBox 31"/>
            <p:cNvSpPr txBox="1">
              <a:spLocks noChangeArrowheads="1"/>
            </p:cNvSpPr>
            <p:nvPr/>
          </p:nvSpPr>
          <p:spPr bwMode="auto">
            <a:xfrm>
              <a:off x="15240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226" name="TextBox 33"/>
            <p:cNvSpPr txBox="1">
              <a:spLocks noChangeArrowheads="1"/>
            </p:cNvSpPr>
            <p:nvPr/>
          </p:nvSpPr>
          <p:spPr bwMode="auto">
            <a:xfrm>
              <a:off x="22098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227" name="TextBox 35"/>
            <p:cNvSpPr txBox="1">
              <a:spLocks noChangeArrowheads="1"/>
            </p:cNvSpPr>
            <p:nvPr/>
          </p:nvSpPr>
          <p:spPr bwMode="auto">
            <a:xfrm>
              <a:off x="49530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1228" name="TextBox 39"/>
            <p:cNvSpPr txBox="1">
              <a:spLocks noChangeArrowheads="1"/>
            </p:cNvSpPr>
            <p:nvPr/>
          </p:nvSpPr>
          <p:spPr bwMode="auto">
            <a:xfrm>
              <a:off x="35814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1229" name="TextBox 43"/>
            <p:cNvSpPr txBox="1">
              <a:spLocks noChangeArrowheads="1"/>
            </p:cNvSpPr>
            <p:nvPr/>
          </p:nvSpPr>
          <p:spPr bwMode="auto">
            <a:xfrm>
              <a:off x="42672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1230" name="TextBox 47"/>
            <p:cNvSpPr txBox="1">
              <a:spLocks noChangeArrowheads="1"/>
            </p:cNvSpPr>
            <p:nvPr/>
          </p:nvSpPr>
          <p:spPr bwMode="auto">
            <a:xfrm>
              <a:off x="70104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1231" name="Rectangle 48"/>
            <p:cNvSpPr>
              <a:spLocks noChangeArrowheads="1"/>
            </p:cNvSpPr>
            <p:nvPr/>
          </p:nvSpPr>
          <p:spPr bwMode="auto">
            <a:xfrm>
              <a:off x="56388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1232" name="TextBox 54"/>
            <p:cNvSpPr txBox="1">
              <a:spLocks noChangeArrowheads="1"/>
            </p:cNvSpPr>
            <p:nvPr/>
          </p:nvSpPr>
          <p:spPr bwMode="auto">
            <a:xfrm>
              <a:off x="28956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1233" name="TextBox 57"/>
            <p:cNvSpPr txBox="1">
              <a:spLocks noChangeArrowheads="1"/>
            </p:cNvSpPr>
            <p:nvPr/>
          </p:nvSpPr>
          <p:spPr bwMode="auto">
            <a:xfrm>
              <a:off x="56388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1234" name="TextBox 58"/>
            <p:cNvSpPr txBox="1">
              <a:spLocks noChangeArrowheads="1"/>
            </p:cNvSpPr>
            <p:nvPr/>
          </p:nvSpPr>
          <p:spPr bwMode="auto">
            <a:xfrm>
              <a:off x="63246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1235" name="TextBox 76"/>
            <p:cNvSpPr txBox="1">
              <a:spLocks noChangeArrowheads="1"/>
            </p:cNvSpPr>
            <p:nvPr/>
          </p:nvSpPr>
          <p:spPr bwMode="auto">
            <a:xfrm>
              <a:off x="1143000" y="2171694"/>
              <a:ext cx="3810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51236" name="TextBox 79"/>
            <p:cNvSpPr txBox="1">
              <a:spLocks noChangeArrowheads="1"/>
            </p:cNvSpPr>
            <p:nvPr/>
          </p:nvSpPr>
          <p:spPr bwMode="auto">
            <a:xfrm>
              <a:off x="342900" y="1866843"/>
              <a:ext cx="1143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slot index</a:t>
              </a:r>
            </a:p>
          </p:txBody>
        </p:sp>
        <p:sp>
          <p:nvSpPr>
            <p:cNvPr id="51237" name="TextBox 80"/>
            <p:cNvSpPr txBox="1">
              <a:spLocks noChangeArrowheads="1"/>
            </p:cNvSpPr>
            <p:nvPr/>
          </p:nvSpPr>
          <p:spPr bwMode="auto">
            <a:xfrm>
              <a:off x="16764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238" name="TextBox 81"/>
            <p:cNvSpPr txBox="1">
              <a:spLocks noChangeArrowheads="1"/>
            </p:cNvSpPr>
            <p:nvPr/>
          </p:nvSpPr>
          <p:spPr bwMode="auto">
            <a:xfrm>
              <a:off x="23622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1239" name="TextBox 82"/>
            <p:cNvSpPr txBox="1">
              <a:spLocks noChangeArrowheads="1"/>
            </p:cNvSpPr>
            <p:nvPr/>
          </p:nvSpPr>
          <p:spPr bwMode="auto">
            <a:xfrm>
              <a:off x="30480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1240" name="TextBox 83"/>
            <p:cNvSpPr txBox="1">
              <a:spLocks noChangeArrowheads="1"/>
            </p:cNvSpPr>
            <p:nvPr/>
          </p:nvSpPr>
          <p:spPr bwMode="auto">
            <a:xfrm>
              <a:off x="37338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1241" name="TextBox 84"/>
            <p:cNvSpPr txBox="1">
              <a:spLocks noChangeArrowheads="1"/>
            </p:cNvSpPr>
            <p:nvPr/>
          </p:nvSpPr>
          <p:spPr bwMode="auto">
            <a:xfrm>
              <a:off x="44196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1242" name="TextBox 85"/>
            <p:cNvSpPr txBox="1">
              <a:spLocks noChangeArrowheads="1"/>
            </p:cNvSpPr>
            <p:nvPr/>
          </p:nvSpPr>
          <p:spPr bwMode="auto">
            <a:xfrm>
              <a:off x="51054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1243" name="TextBox 86"/>
            <p:cNvSpPr txBox="1">
              <a:spLocks noChangeArrowheads="1"/>
            </p:cNvSpPr>
            <p:nvPr/>
          </p:nvSpPr>
          <p:spPr bwMode="auto">
            <a:xfrm>
              <a:off x="57912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1244" name="TextBox 87"/>
            <p:cNvSpPr txBox="1">
              <a:spLocks noChangeArrowheads="1"/>
            </p:cNvSpPr>
            <p:nvPr/>
          </p:nvSpPr>
          <p:spPr bwMode="auto">
            <a:xfrm>
              <a:off x="64770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1245" name="TextBox 88"/>
            <p:cNvSpPr txBox="1">
              <a:spLocks noChangeArrowheads="1"/>
            </p:cNvSpPr>
            <p:nvPr/>
          </p:nvSpPr>
          <p:spPr bwMode="auto">
            <a:xfrm>
              <a:off x="71628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  <p:cxnSp>
          <p:nvCxnSpPr>
            <p:cNvPr id="51246" name="Straight Arrow Connector 89"/>
            <p:cNvCxnSpPr>
              <a:cxnSpLocks noChangeShapeType="1"/>
            </p:cNvCxnSpPr>
            <p:nvPr/>
          </p:nvCxnSpPr>
          <p:spPr bwMode="auto">
            <a:xfrm>
              <a:off x="15240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1247" name="Straight Arrow Connector 93"/>
            <p:cNvCxnSpPr>
              <a:cxnSpLocks noChangeShapeType="1"/>
            </p:cNvCxnSpPr>
            <p:nvPr/>
          </p:nvCxnSpPr>
          <p:spPr bwMode="auto">
            <a:xfrm>
              <a:off x="35814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1248" name="Straight Arrow Connector 94"/>
            <p:cNvCxnSpPr>
              <a:cxnSpLocks noChangeShapeType="1"/>
            </p:cNvCxnSpPr>
            <p:nvPr/>
          </p:nvCxnSpPr>
          <p:spPr bwMode="auto">
            <a:xfrm>
              <a:off x="56388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1249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55054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1250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34480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1251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75628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1252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1390628" y="2686053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1253" name="TextBox 106"/>
            <p:cNvSpPr txBox="1">
              <a:spLocks noChangeArrowheads="1"/>
            </p:cNvSpPr>
            <p:nvPr/>
          </p:nvSpPr>
          <p:spPr bwMode="auto">
            <a:xfrm>
              <a:off x="16764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st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1254" name="TextBox 107"/>
            <p:cNvSpPr txBox="1">
              <a:spLocks noChangeArrowheads="1"/>
            </p:cNvSpPr>
            <p:nvPr/>
          </p:nvSpPr>
          <p:spPr bwMode="auto">
            <a:xfrm>
              <a:off x="36957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1255" name="TextBox 108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rd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</p:grp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95600"/>
            <a:ext cx="4591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95"/>
          <p:cNvSpPr txBox="1">
            <a:spLocks noChangeArrowheads="1"/>
          </p:cNvSpPr>
          <p:nvPr/>
        </p:nvSpPr>
        <p:spPr bwMode="auto">
          <a:xfrm>
            <a:off x="8534400" y="3352800"/>
            <a:ext cx="182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quorum index</a:t>
            </a:r>
          </a:p>
        </p:txBody>
      </p:sp>
      <p:sp>
        <p:nvSpPr>
          <p:cNvPr id="51208" name="TextBox 96"/>
          <p:cNvSpPr txBox="1">
            <a:spLocks noChangeArrowheads="1"/>
          </p:cNvSpPr>
          <p:nvPr/>
        </p:nvSpPr>
        <p:spPr bwMode="auto">
          <a:xfrm>
            <a:off x="8686800" y="3657600"/>
            <a:ext cx="1828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channel index</a:t>
            </a:r>
          </a:p>
        </p:txBody>
      </p:sp>
      <p:sp>
        <p:nvSpPr>
          <p:cNvPr id="51209" name="TextBox 97"/>
          <p:cNvSpPr txBox="1">
            <a:spLocks noChangeArrowheads="1"/>
          </p:cNvSpPr>
          <p:nvPr/>
        </p:nvSpPr>
        <p:spPr bwMode="auto">
          <a:xfrm>
            <a:off x="9067800" y="39624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slot index </a:t>
            </a:r>
          </a:p>
          <a:p>
            <a:pPr>
              <a:buFont typeface="Monotype Sorts" charset="2"/>
              <a:buNone/>
            </a:pPr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in a frame</a:t>
            </a:r>
          </a:p>
        </p:txBody>
      </p:sp>
      <p:cxnSp>
        <p:nvCxnSpPr>
          <p:cNvPr id="51210" name="Straight Arrow Connector 99"/>
          <p:cNvCxnSpPr>
            <a:cxnSpLocks noChangeShapeType="1"/>
          </p:cNvCxnSpPr>
          <p:nvPr/>
        </p:nvCxnSpPr>
        <p:spPr bwMode="auto">
          <a:xfrm rot="10800000" flipV="1">
            <a:off x="8001000" y="3505200"/>
            <a:ext cx="533400" cy="3048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1211" name="Straight Arrow Connector 101"/>
          <p:cNvCxnSpPr>
            <a:cxnSpLocks noChangeShapeType="1"/>
            <a:stCxn id="51208" idx="1"/>
          </p:cNvCxnSpPr>
          <p:nvPr/>
        </p:nvCxnSpPr>
        <p:spPr bwMode="auto">
          <a:xfrm rot="10800000" flipV="1">
            <a:off x="8305800" y="3800475"/>
            <a:ext cx="381000" cy="2381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1212" name="Straight Arrow Connector 103"/>
          <p:cNvCxnSpPr>
            <a:cxnSpLocks noChangeShapeType="1"/>
          </p:cNvCxnSpPr>
          <p:nvPr/>
        </p:nvCxnSpPr>
        <p:spPr bwMode="auto">
          <a:xfrm rot="10800000">
            <a:off x="8610600" y="4191000"/>
            <a:ext cx="381000" cy="15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13" name="TextBox 79"/>
          <p:cNvSpPr txBox="1">
            <a:spLocks noChangeArrowheads="1"/>
          </p:cNvSpPr>
          <p:nvPr/>
        </p:nvSpPr>
        <p:spPr bwMode="auto">
          <a:xfrm>
            <a:off x="7924800" y="3048000"/>
            <a:ext cx="2057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|S| = 3, m=3, k=3</a:t>
            </a:r>
          </a:p>
        </p:txBody>
      </p:sp>
      <p:sp>
        <p:nvSpPr>
          <p:cNvPr id="51214" name="TextBox 79"/>
          <p:cNvSpPr txBox="1">
            <a:spLocks noChangeArrowheads="1"/>
          </p:cNvSpPr>
          <p:nvPr/>
        </p:nvSpPr>
        <p:spPr bwMode="auto">
          <a:xfrm rot="-2100379">
            <a:off x="3956050" y="21066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random</a:t>
            </a:r>
          </a:p>
        </p:txBody>
      </p:sp>
      <p:sp>
        <p:nvSpPr>
          <p:cNvPr id="51215" name="TextBox 79"/>
          <p:cNvSpPr txBox="1">
            <a:spLocks noChangeArrowheads="1"/>
          </p:cNvSpPr>
          <p:nvPr/>
        </p:nvSpPr>
        <p:spPr bwMode="auto">
          <a:xfrm rot="-2100379">
            <a:off x="6013450" y="21066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random</a:t>
            </a:r>
          </a:p>
        </p:txBody>
      </p:sp>
      <p:sp>
        <p:nvSpPr>
          <p:cNvPr id="51216" name="TextBox 79"/>
          <p:cNvSpPr txBox="1">
            <a:spLocks noChangeArrowheads="1"/>
          </p:cNvSpPr>
          <p:nvPr/>
        </p:nvSpPr>
        <p:spPr bwMode="auto">
          <a:xfrm rot="-2100379">
            <a:off x="8070850" y="21066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random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Example: Sequence Change Due to PU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10515600" cy="25908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400" dirty="0" smtClean="0"/>
              <a:t>PU Activity</a:t>
            </a:r>
          </a:p>
          <a:p>
            <a:pPr lvl="1">
              <a:defRPr/>
            </a:pPr>
            <a:r>
              <a:rPr lang="en-US" sz="2000" dirty="0" smtClean="0"/>
              <a:t>Channels affected by PU activity are replaced by a channel randomly selected from the set of available channels</a:t>
            </a:r>
          </a:p>
          <a:p>
            <a:pPr lvl="1">
              <a:defRPr/>
            </a:pPr>
            <a:r>
              <a:rPr lang="en-US" sz="2000" dirty="0" smtClean="0"/>
              <a:t>The rest of the sequence remains unchanged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01E389-92CF-4960-8D23-B733AFF0CDA8}" type="slidenum">
              <a:rPr lang="en-GB"/>
              <a:pPr/>
              <a:t>45</a:t>
            </a:fld>
            <a:endParaRPr lang="en-GB"/>
          </a:p>
        </p:txBody>
      </p:sp>
      <p:grpSp>
        <p:nvGrpSpPr>
          <p:cNvPr id="52229" name="Group 93"/>
          <p:cNvGrpSpPr>
            <a:grpSpLocks/>
          </p:cNvGrpSpPr>
          <p:nvPr/>
        </p:nvGrpSpPr>
        <p:grpSpPr bwMode="auto">
          <a:xfrm>
            <a:off x="1143000" y="1752600"/>
            <a:ext cx="7810500" cy="1114425"/>
            <a:chOff x="-114300" y="1866843"/>
            <a:chExt cx="7810500" cy="1114141"/>
          </a:xfrm>
        </p:grpSpPr>
        <p:sp>
          <p:nvSpPr>
            <p:cNvPr id="8" name="Rectangle 7"/>
            <p:cNvSpPr/>
            <p:nvPr/>
          </p:nvSpPr>
          <p:spPr bwMode="auto">
            <a:xfrm>
              <a:off x="1524000" y="2171565"/>
              <a:ext cx="685800" cy="38090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2277" name="Rectangle 8"/>
            <p:cNvSpPr>
              <a:spLocks noChangeArrowheads="1"/>
            </p:cNvSpPr>
            <p:nvPr/>
          </p:nvSpPr>
          <p:spPr bwMode="auto">
            <a:xfrm>
              <a:off x="2209800" y="2171694"/>
              <a:ext cx="685800" cy="381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78" name="Rectangle 9"/>
            <p:cNvSpPr>
              <a:spLocks noChangeArrowheads="1"/>
            </p:cNvSpPr>
            <p:nvPr/>
          </p:nvSpPr>
          <p:spPr bwMode="auto">
            <a:xfrm>
              <a:off x="28956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79" name="Rectangle 10"/>
            <p:cNvSpPr>
              <a:spLocks noChangeArrowheads="1"/>
            </p:cNvSpPr>
            <p:nvPr/>
          </p:nvSpPr>
          <p:spPr bwMode="auto">
            <a:xfrm>
              <a:off x="3581400" y="2171694"/>
              <a:ext cx="685800" cy="3810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80" name="Rectangle 11"/>
            <p:cNvSpPr>
              <a:spLocks noChangeArrowheads="1"/>
            </p:cNvSpPr>
            <p:nvPr/>
          </p:nvSpPr>
          <p:spPr bwMode="auto">
            <a:xfrm>
              <a:off x="4267200" y="2171694"/>
              <a:ext cx="685800" cy="3810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81" name="Rectangle 12"/>
            <p:cNvSpPr>
              <a:spLocks noChangeArrowheads="1"/>
            </p:cNvSpPr>
            <p:nvPr/>
          </p:nvSpPr>
          <p:spPr bwMode="auto">
            <a:xfrm>
              <a:off x="4953000" y="2171694"/>
              <a:ext cx="685800" cy="381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82" name="Rectangle 13"/>
            <p:cNvSpPr>
              <a:spLocks noChangeArrowheads="1"/>
            </p:cNvSpPr>
            <p:nvPr/>
          </p:nvSpPr>
          <p:spPr bwMode="auto">
            <a:xfrm>
              <a:off x="63246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83" name="Rectangle 14"/>
            <p:cNvSpPr>
              <a:spLocks noChangeArrowheads="1"/>
            </p:cNvSpPr>
            <p:nvPr/>
          </p:nvSpPr>
          <p:spPr bwMode="auto">
            <a:xfrm>
              <a:off x="7010400" y="2171694"/>
              <a:ext cx="685800" cy="3810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84" name="TextBox 31"/>
            <p:cNvSpPr txBox="1">
              <a:spLocks noChangeArrowheads="1"/>
            </p:cNvSpPr>
            <p:nvPr/>
          </p:nvSpPr>
          <p:spPr bwMode="auto">
            <a:xfrm>
              <a:off x="15240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85" name="TextBox 33"/>
            <p:cNvSpPr txBox="1">
              <a:spLocks noChangeArrowheads="1"/>
            </p:cNvSpPr>
            <p:nvPr/>
          </p:nvSpPr>
          <p:spPr bwMode="auto">
            <a:xfrm>
              <a:off x="22098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86" name="TextBox 35"/>
            <p:cNvSpPr txBox="1">
              <a:spLocks noChangeArrowheads="1"/>
            </p:cNvSpPr>
            <p:nvPr/>
          </p:nvSpPr>
          <p:spPr bwMode="auto">
            <a:xfrm>
              <a:off x="49530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2287" name="TextBox 39"/>
            <p:cNvSpPr txBox="1">
              <a:spLocks noChangeArrowheads="1"/>
            </p:cNvSpPr>
            <p:nvPr/>
          </p:nvSpPr>
          <p:spPr bwMode="auto">
            <a:xfrm>
              <a:off x="35814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2288" name="TextBox 43"/>
            <p:cNvSpPr txBox="1">
              <a:spLocks noChangeArrowheads="1"/>
            </p:cNvSpPr>
            <p:nvPr/>
          </p:nvSpPr>
          <p:spPr bwMode="auto">
            <a:xfrm>
              <a:off x="42672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2289" name="TextBox 47"/>
            <p:cNvSpPr txBox="1">
              <a:spLocks noChangeArrowheads="1"/>
            </p:cNvSpPr>
            <p:nvPr/>
          </p:nvSpPr>
          <p:spPr bwMode="auto">
            <a:xfrm>
              <a:off x="70104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2290" name="Rectangle 48"/>
            <p:cNvSpPr>
              <a:spLocks noChangeArrowheads="1"/>
            </p:cNvSpPr>
            <p:nvPr/>
          </p:nvSpPr>
          <p:spPr bwMode="auto">
            <a:xfrm>
              <a:off x="56388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91" name="TextBox 54"/>
            <p:cNvSpPr txBox="1">
              <a:spLocks noChangeArrowheads="1"/>
            </p:cNvSpPr>
            <p:nvPr/>
          </p:nvSpPr>
          <p:spPr bwMode="auto">
            <a:xfrm>
              <a:off x="28956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2292" name="TextBox 57"/>
            <p:cNvSpPr txBox="1">
              <a:spLocks noChangeArrowheads="1"/>
            </p:cNvSpPr>
            <p:nvPr/>
          </p:nvSpPr>
          <p:spPr bwMode="auto">
            <a:xfrm>
              <a:off x="56388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93" name="TextBox 58"/>
            <p:cNvSpPr txBox="1">
              <a:spLocks noChangeArrowheads="1"/>
            </p:cNvSpPr>
            <p:nvPr/>
          </p:nvSpPr>
          <p:spPr bwMode="auto">
            <a:xfrm>
              <a:off x="63246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94" name="TextBox 76"/>
            <p:cNvSpPr txBox="1">
              <a:spLocks noChangeArrowheads="1"/>
            </p:cNvSpPr>
            <p:nvPr/>
          </p:nvSpPr>
          <p:spPr bwMode="auto">
            <a:xfrm>
              <a:off x="1143000" y="2171694"/>
              <a:ext cx="3810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52295" name="TextBox 79"/>
            <p:cNvSpPr txBox="1">
              <a:spLocks noChangeArrowheads="1"/>
            </p:cNvSpPr>
            <p:nvPr/>
          </p:nvSpPr>
          <p:spPr bwMode="auto">
            <a:xfrm>
              <a:off x="-114300" y="1866843"/>
              <a:ext cx="1600200" cy="31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Before change</a:t>
              </a:r>
            </a:p>
          </p:txBody>
        </p:sp>
        <p:sp>
          <p:nvSpPr>
            <p:cNvPr id="52296" name="TextBox 80"/>
            <p:cNvSpPr txBox="1">
              <a:spLocks noChangeArrowheads="1"/>
            </p:cNvSpPr>
            <p:nvPr/>
          </p:nvSpPr>
          <p:spPr bwMode="auto">
            <a:xfrm>
              <a:off x="16764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97" name="TextBox 81"/>
            <p:cNvSpPr txBox="1">
              <a:spLocks noChangeArrowheads="1"/>
            </p:cNvSpPr>
            <p:nvPr/>
          </p:nvSpPr>
          <p:spPr bwMode="auto">
            <a:xfrm>
              <a:off x="23622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2298" name="TextBox 82"/>
            <p:cNvSpPr txBox="1">
              <a:spLocks noChangeArrowheads="1"/>
            </p:cNvSpPr>
            <p:nvPr/>
          </p:nvSpPr>
          <p:spPr bwMode="auto">
            <a:xfrm>
              <a:off x="30480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99" name="TextBox 83"/>
            <p:cNvSpPr txBox="1">
              <a:spLocks noChangeArrowheads="1"/>
            </p:cNvSpPr>
            <p:nvPr/>
          </p:nvSpPr>
          <p:spPr bwMode="auto">
            <a:xfrm>
              <a:off x="37338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2300" name="TextBox 84"/>
            <p:cNvSpPr txBox="1">
              <a:spLocks noChangeArrowheads="1"/>
            </p:cNvSpPr>
            <p:nvPr/>
          </p:nvSpPr>
          <p:spPr bwMode="auto">
            <a:xfrm>
              <a:off x="44196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2301" name="TextBox 85"/>
            <p:cNvSpPr txBox="1">
              <a:spLocks noChangeArrowheads="1"/>
            </p:cNvSpPr>
            <p:nvPr/>
          </p:nvSpPr>
          <p:spPr bwMode="auto">
            <a:xfrm>
              <a:off x="51054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2302" name="TextBox 86"/>
            <p:cNvSpPr txBox="1">
              <a:spLocks noChangeArrowheads="1"/>
            </p:cNvSpPr>
            <p:nvPr/>
          </p:nvSpPr>
          <p:spPr bwMode="auto">
            <a:xfrm>
              <a:off x="57912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2303" name="TextBox 87"/>
            <p:cNvSpPr txBox="1">
              <a:spLocks noChangeArrowheads="1"/>
            </p:cNvSpPr>
            <p:nvPr/>
          </p:nvSpPr>
          <p:spPr bwMode="auto">
            <a:xfrm>
              <a:off x="64770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2304" name="TextBox 88"/>
            <p:cNvSpPr txBox="1">
              <a:spLocks noChangeArrowheads="1"/>
            </p:cNvSpPr>
            <p:nvPr/>
          </p:nvSpPr>
          <p:spPr bwMode="auto">
            <a:xfrm>
              <a:off x="71628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  <p:cxnSp>
          <p:nvCxnSpPr>
            <p:cNvPr id="52305" name="Straight Arrow Connector 89"/>
            <p:cNvCxnSpPr>
              <a:cxnSpLocks noChangeShapeType="1"/>
            </p:cNvCxnSpPr>
            <p:nvPr/>
          </p:nvCxnSpPr>
          <p:spPr bwMode="auto">
            <a:xfrm>
              <a:off x="15240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2306" name="Straight Arrow Connector 93"/>
            <p:cNvCxnSpPr>
              <a:cxnSpLocks noChangeShapeType="1"/>
            </p:cNvCxnSpPr>
            <p:nvPr/>
          </p:nvCxnSpPr>
          <p:spPr bwMode="auto">
            <a:xfrm>
              <a:off x="35814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2307" name="Straight Arrow Connector 94"/>
            <p:cNvCxnSpPr>
              <a:cxnSpLocks noChangeShapeType="1"/>
            </p:cNvCxnSpPr>
            <p:nvPr/>
          </p:nvCxnSpPr>
          <p:spPr bwMode="auto">
            <a:xfrm>
              <a:off x="56388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2308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55054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2309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34480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2310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75628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2311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1390628" y="2686053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2312" name="TextBox 106"/>
            <p:cNvSpPr txBox="1">
              <a:spLocks noChangeArrowheads="1"/>
            </p:cNvSpPr>
            <p:nvPr/>
          </p:nvSpPr>
          <p:spPr bwMode="auto">
            <a:xfrm>
              <a:off x="16764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st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2313" name="TextBox 107"/>
            <p:cNvSpPr txBox="1">
              <a:spLocks noChangeArrowheads="1"/>
            </p:cNvSpPr>
            <p:nvPr/>
          </p:nvSpPr>
          <p:spPr bwMode="auto">
            <a:xfrm>
              <a:off x="36957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2314" name="TextBox 108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rd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</p:grpSp>
      <p:sp>
        <p:nvSpPr>
          <p:cNvPr id="52230" name="TextBox 79"/>
          <p:cNvSpPr txBox="1">
            <a:spLocks noChangeArrowheads="1"/>
          </p:cNvSpPr>
          <p:nvPr/>
        </p:nvSpPr>
        <p:spPr bwMode="auto">
          <a:xfrm rot="-2100379">
            <a:off x="4641850" y="21066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PU</a:t>
            </a:r>
          </a:p>
        </p:txBody>
      </p:sp>
      <p:sp>
        <p:nvSpPr>
          <p:cNvPr id="52231" name="TextBox 79"/>
          <p:cNvSpPr txBox="1">
            <a:spLocks noChangeArrowheads="1"/>
          </p:cNvSpPr>
          <p:nvPr/>
        </p:nvSpPr>
        <p:spPr bwMode="auto">
          <a:xfrm rot="-2100379">
            <a:off x="5327650" y="21066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PU</a:t>
            </a:r>
          </a:p>
        </p:txBody>
      </p:sp>
      <p:sp>
        <p:nvSpPr>
          <p:cNvPr id="52232" name="TextBox 79"/>
          <p:cNvSpPr txBox="1">
            <a:spLocks noChangeArrowheads="1"/>
          </p:cNvSpPr>
          <p:nvPr/>
        </p:nvSpPr>
        <p:spPr bwMode="auto">
          <a:xfrm rot="-2100379">
            <a:off x="8070850" y="21066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PU</a:t>
            </a:r>
          </a:p>
        </p:txBody>
      </p:sp>
      <p:grpSp>
        <p:nvGrpSpPr>
          <p:cNvPr id="52233" name="Group 93"/>
          <p:cNvGrpSpPr>
            <a:grpSpLocks/>
          </p:cNvGrpSpPr>
          <p:nvPr/>
        </p:nvGrpSpPr>
        <p:grpSpPr bwMode="auto">
          <a:xfrm>
            <a:off x="1143000" y="3048000"/>
            <a:ext cx="7810500" cy="1114425"/>
            <a:chOff x="-114300" y="1866843"/>
            <a:chExt cx="7810500" cy="1114141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524000" y="2171565"/>
              <a:ext cx="685800" cy="38090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2238" name="Rectangle 8"/>
            <p:cNvSpPr>
              <a:spLocks noChangeArrowheads="1"/>
            </p:cNvSpPr>
            <p:nvPr/>
          </p:nvSpPr>
          <p:spPr bwMode="auto">
            <a:xfrm>
              <a:off x="2209800" y="2171694"/>
              <a:ext cx="685800" cy="381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39" name="Rectangle 9"/>
            <p:cNvSpPr>
              <a:spLocks noChangeArrowheads="1"/>
            </p:cNvSpPr>
            <p:nvPr/>
          </p:nvSpPr>
          <p:spPr bwMode="auto">
            <a:xfrm>
              <a:off x="28956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3581400" y="2171565"/>
              <a:ext cx="685800" cy="38090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2241" name="Rectangle 11"/>
            <p:cNvSpPr>
              <a:spLocks noChangeArrowheads="1"/>
            </p:cNvSpPr>
            <p:nvPr/>
          </p:nvSpPr>
          <p:spPr bwMode="auto">
            <a:xfrm>
              <a:off x="42672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42" name="Rectangle 12"/>
            <p:cNvSpPr>
              <a:spLocks noChangeArrowheads="1"/>
            </p:cNvSpPr>
            <p:nvPr/>
          </p:nvSpPr>
          <p:spPr bwMode="auto">
            <a:xfrm>
              <a:off x="4953000" y="2171694"/>
              <a:ext cx="685800" cy="3810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43" name="Rectangle 13"/>
            <p:cNvSpPr>
              <a:spLocks noChangeArrowheads="1"/>
            </p:cNvSpPr>
            <p:nvPr/>
          </p:nvSpPr>
          <p:spPr bwMode="auto">
            <a:xfrm>
              <a:off x="63246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7010400" y="2171565"/>
              <a:ext cx="685800" cy="38090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2245" name="TextBox 31"/>
            <p:cNvSpPr txBox="1">
              <a:spLocks noChangeArrowheads="1"/>
            </p:cNvSpPr>
            <p:nvPr/>
          </p:nvSpPr>
          <p:spPr bwMode="auto">
            <a:xfrm>
              <a:off x="15240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46" name="TextBox 33"/>
            <p:cNvSpPr txBox="1">
              <a:spLocks noChangeArrowheads="1"/>
            </p:cNvSpPr>
            <p:nvPr/>
          </p:nvSpPr>
          <p:spPr bwMode="auto">
            <a:xfrm>
              <a:off x="22098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47" name="TextBox 35"/>
            <p:cNvSpPr txBox="1">
              <a:spLocks noChangeArrowheads="1"/>
            </p:cNvSpPr>
            <p:nvPr/>
          </p:nvSpPr>
          <p:spPr bwMode="auto">
            <a:xfrm>
              <a:off x="49530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2248" name="TextBox 39"/>
            <p:cNvSpPr txBox="1">
              <a:spLocks noChangeArrowheads="1"/>
            </p:cNvSpPr>
            <p:nvPr/>
          </p:nvSpPr>
          <p:spPr bwMode="auto">
            <a:xfrm>
              <a:off x="35814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49" name="TextBox 43"/>
            <p:cNvSpPr txBox="1">
              <a:spLocks noChangeArrowheads="1"/>
            </p:cNvSpPr>
            <p:nvPr/>
          </p:nvSpPr>
          <p:spPr bwMode="auto">
            <a:xfrm>
              <a:off x="42672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50" name="TextBox 47"/>
            <p:cNvSpPr txBox="1">
              <a:spLocks noChangeArrowheads="1"/>
            </p:cNvSpPr>
            <p:nvPr/>
          </p:nvSpPr>
          <p:spPr bwMode="auto">
            <a:xfrm>
              <a:off x="70104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2251" name="Rectangle 48"/>
            <p:cNvSpPr>
              <a:spLocks noChangeArrowheads="1"/>
            </p:cNvSpPr>
            <p:nvPr/>
          </p:nvSpPr>
          <p:spPr bwMode="auto">
            <a:xfrm>
              <a:off x="5638800" y="2171694"/>
              <a:ext cx="685800" cy="3810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2252" name="TextBox 54"/>
            <p:cNvSpPr txBox="1">
              <a:spLocks noChangeArrowheads="1"/>
            </p:cNvSpPr>
            <p:nvPr/>
          </p:nvSpPr>
          <p:spPr bwMode="auto">
            <a:xfrm>
              <a:off x="2895600" y="2209800"/>
              <a:ext cx="685800" cy="3693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2253" name="TextBox 57"/>
            <p:cNvSpPr txBox="1">
              <a:spLocks noChangeArrowheads="1"/>
            </p:cNvSpPr>
            <p:nvPr/>
          </p:nvSpPr>
          <p:spPr bwMode="auto">
            <a:xfrm>
              <a:off x="56388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54" name="TextBox 58"/>
            <p:cNvSpPr txBox="1">
              <a:spLocks noChangeArrowheads="1"/>
            </p:cNvSpPr>
            <p:nvPr/>
          </p:nvSpPr>
          <p:spPr bwMode="auto">
            <a:xfrm>
              <a:off x="6324600" y="2209800"/>
              <a:ext cx="6858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55" name="TextBox 76"/>
            <p:cNvSpPr txBox="1">
              <a:spLocks noChangeArrowheads="1"/>
            </p:cNvSpPr>
            <p:nvPr/>
          </p:nvSpPr>
          <p:spPr bwMode="auto">
            <a:xfrm>
              <a:off x="1143000" y="2171694"/>
              <a:ext cx="381000" cy="3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52256" name="TextBox 79"/>
            <p:cNvSpPr txBox="1">
              <a:spLocks noChangeArrowheads="1"/>
            </p:cNvSpPr>
            <p:nvPr/>
          </p:nvSpPr>
          <p:spPr bwMode="auto">
            <a:xfrm>
              <a:off x="-114300" y="1866843"/>
              <a:ext cx="1600200" cy="31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After change</a:t>
              </a:r>
            </a:p>
          </p:txBody>
        </p:sp>
        <p:sp>
          <p:nvSpPr>
            <p:cNvPr id="52257" name="TextBox 80"/>
            <p:cNvSpPr txBox="1">
              <a:spLocks noChangeArrowheads="1"/>
            </p:cNvSpPr>
            <p:nvPr/>
          </p:nvSpPr>
          <p:spPr bwMode="auto">
            <a:xfrm>
              <a:off x="16764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58" name="TextBox 81"/>
            <p:cNvSpPr txBox="1">
              <a:spLocks noChangeArrowheads="1"/>
            </p:cNvSpPr>
            <p:nvPr/>
          </p:nvSpPr>
          <p:spPr bwMode="auto">
            <a:xfrm>
              <a:off x="23622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2259" name="TextBox 82"/>
            <p:cNvSpPr txBox="1">
              <a:spLocks noChangeArrowheads="1"/>
            </p:cNvSpPr>
            <p:nvPr/>
          </p:nvSpPr>
          <p:spPr bwMode="auto">
            <a:xfrm>
              <a:off x="30480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2260" name="TextBox 83"/>
            <p:cNvSpPr txBox="1">
              <a:spLocks noChangeArrowheads="1"/>
            </p:cNvSpPr>
            <p:nvPr/>
          </p:nvSpPr>
          <p:spPr bwMode="auto">
            <a:xfrm>
              <a:off x="37338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2261" name="TextBox 84"/>
            <p:cNvSpPr txBox="1">
              <a:spLocks noChangeArrowheads="1"/>
            </p:cNvSpPr>
            <p:nvPr/>
          </p:nvSpPr>
          <p:spPr bwMode="auto">
            <a:xfrm>
              <a:off x="44196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2262" name="TextBox 85"/>
            <p:cNvSpPr txBox="1">
              <a:spLocks noChangeArrowheads="1"/>
            </p:cNvSpPr>
            <p:nvPr/>
          </p:nvSpPr>
          <p:spPr bwMode="auto">
            <a:xfrm>
              <a:off x="51054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2263" name="TextBox 86"/>
            <p:cNvSpPr txBox="1">
              <a:spLocks noChangeArrowheads="1"/>
            </p:cNvSpPr>
            <p:nvPr/>
          </p:nvSpPr>
          <p:spPr bwMode="auto">
            <a:xfrm>
              <a:off x="57912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2264" name="TextBox 87"/>
            <p:cNvSpPr txBox="1">
              <a:spLocks noChangeArrowheads="1"/>
            </p:cNvSpPr>
            <p:nvPr/>
          </p:nvSpPr>
          <p:spPr bwMode="auto">
            <a:xfrm>
              <a:off x="64770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2265" name="TextBox 88"/>
            <p:cNvSpPr txBox="1">
              <a:spLocks noChangeArrowheads="1"/>
            </p:cNvSpPr>
            <p:nvPr/>
          </p:nvSpPr>
          <p:spPr bwMode="auto">
            <a:xfrm>
              <a:off x="7162800" y="1866843"/>
              <a:ext cx="3810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  <p:cxnSp>
          <p:nvCxnSpPr>
            <p:cNvPr id="52266" name="Straight Arrow Connector 89"/>
            <p:cNvCxnSpPr>
              <a:cxnSpLocks noChangeShapeType="1"/>
            </p:cNvCxnSpPr>
            <p:nvPr/>
          </p:nvCxnSpPr>
          <p:spPr bwMode="auto">
            <a:xfrm>
              <a:off x="15240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2267" name="Straight Arrow Connector 93"/>
            <p:cNvCxnSpPr>
              <a:cxnSpLocks noChangeShapeType="1"/>
            </p:cNvCxnSpPr>
            <p:nvPr/>
          </p:nvCxnSpPr>
          <p:spPr bwMode="auto">
            <a:xfrm>
              <a:off x="35814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2268" name="Straight Arrow Connector 94"/>
            <p:cNvCxnSpPr>
              <a:cxnSpLocks noChangeShapeType="1"/>
            </p:cNvCxnSpPr>
            <p:nvPr/>
          </p:nvCxnSpPr>
          <p:spPr bwMode="auto">
            <a:xfrm>
              <a:off x="5638800" y="26669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2269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55054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2270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34480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2271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7562828" y="2686052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2272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1390628" y="2686053"/>
              <a:ext cx="26674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2273" name="TextBox 106"/>
            <p:cNvSpPr txBox="1">
              <a:spLocks noChangeArrowheads="1"/>
            </p:cNvSpPr>
            <p:nvPr/>
          </p:nvSpPr>
          <p:spPr bwMode="auto">
            <a:xfrm>
              <a:off x="16764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st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2274" name="TextBox 107"/>
            <p:cNvSpPr txBox="1">
              <a:spLocks noChangeArrowheads="1"/>
            </p:cNvSpPr>
            <p:nvPr/>
          </p:nvSpPr>
          <p:spPr bwMode="auto">
            <a:xfrm>
              <a:off x="36957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2275" name="TextBox 108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752600" cy="3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rd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</p:grpSp>
      <p:sp>
        <p:nvSpPr>
          <p:cNvPr id="52234" name="TextBox 79"/>
          <p:cNvSpPr txBox="1">
            <a:spLocks noChangeArrowheads="1"/>
          </p:cNvSpPr>
          <p:nvPr/>
        </p:nvSpPr>
        <p:spPr bwMode="auto">
          <a:xfrm rot="-2100379">
            <a:off x="4641850" y="34020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random</a:t>
            </a:r>
          </a:p>
        </p:txBody>
      </p:sp>
      <p:sp>
        <p:nvSpPr>
          <p:cNvPr id="52235" name="TextBox 79"/>
          <p:cNvSpPr txBox="1">
            <a:spLocks noChangeArrowheads="1"/>
          </p:cNvSpPr>
          <p:nvPr/>
        </p:nvSpPr>
        <p:spPr bwMode="auto">
          <a:xfrm rot="-2100379">
            <a:off x="5327650" y="34020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random</a:t>
            </a:r>
          </a:p>
        </p:txBody>
      </p:sp>
      <p:sp>
        <p:nvSpPr>
          <p:cNvPr id="52236" name="TextBox 79"/>
          <p:cNvSpPr txBox="1">
            <a:spLocks noChangeArrowheads="1"/>
          </p:cNvSpPr>
          <p:nvPr/>
        </p:nvSpPr>
        <p:spPr bwMode="auto">
          <a:xfrm rot="-2100379">
            <a:off x="8070850" y="3402013"/>
            <a:ext cx="1066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  <a:cs typeface="Arial" charset="0"/>
              </a:rPr>
              <a:t>random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Metrics of Channel Hopping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131425" cy="43434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Maximum Time-To-Rendezvous (MTTR) </a:t>
            </a:r>
          </a:p>
          <a:p>
            <a:pPr lvl="1">
              <a:defRPr/>
            </a:pPr>
            <a:r>
              <a:rPr lang="en-US" sz="2400" smtClean="0"/>
              <a:t>Maximum time for any pair of sequences to rendezvous</a:t>
            </a:r>
          </a:p>
          <a:p>
            <a:pPr lvl="2">
              <a:defRPr/>
            </a:pPr>
            <a:r>
              <a:rPr lang="en-US" sz="2000" smtClean="0"/>
              <a:t>Example: The MTTR is 3 in the example </a:t>
            </a:r>
          </a:p>
          <a:p>
            <a:pPr lvl="2">
              <a:defRPr/>
            </a:pPr>
            <a:endParaRPr lang="en-US" sz="200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8F996C-A77F-418A-96AE-538B4100E1D8}" type="slidenum">
              <a:rPr lang="en-GB"/>
              <a:pPr/>
              <a:t>46</a:t>
            </a:fld>
            <a:endParaRPr lang="en-GB"/>
          </a:p>
        </p:txBody>
      </p:sp>
      <p:grpSp>
        <p:nvGrpSpPr>
          <p:cNvPr id="53253" name="Group 109"/>
          <p:cNvGrpSpPr>
            <a:grpSpLocks/>
          </p:cNvGrpSpPr>
          <p:nvPr/>
        </p:nvGrpSpPr>
        <p:grpSpPr bwMode="auto">
          <a:xfrm>
            <a:off x="2057400" y="4038600"/>
            <a:ext cx="7353300" cy="2371725"/>
            <a:chOff x="1638300" y="2324099"/>
            <a:chExt cx="7353300" cy="2371333"/>
          </a:xfrm>
        </p:grpSpPr>
        <p:sp>
          <p:nvSpPr>
            <p:cNvPr id="6" name="Rectangle 5"/>
            <p:cNvSpPr/>
            <p:nvPr/>
          </p:nvSpPr>
          <p:spPr bwMode="auto">
            <a:xfrm>
              <a:off x="2819400" y="2628849"/>
              <a:ext cx="685800" cy="38093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3262" name="Rectangle 8"/>
            <p:cNvSpPr>
              <a:spLocks noChangeArrowheads="1"/>
            </p:cNvSpPr>
            <p:nvPr/>
          </p:nvSpPr>
          <p:spPr bwMode="auto">
            <a:xfrm>
              <a:off x="3505200" y="26288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63" name="Rectangle 9"/>
            <p:cNvSpPr>
              <a:spLocks noChangeArrowheads="1"/>
            </p:cNvSpPr>
            <p:nvPr/>
          </p:nvSpPr>
          <p:spPr bwMode="auto">
            <a:xfrm>
              <a:off x="4191000" y="26288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64" name="Rectangle 10"/>
            <p:cNvSpPr>
              <a:spLocks noChangeArrowheads="1"/>
            </p:cNvSpPr>
            <p:nvPr/>
          </p:nvSpPr>
          <p:spPr bwMode="auto">
            <a:xfrm>
              <a:off x="4876800" y="26288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65" name="Rectangle 11"/>
            <p:cNvSpPr>
              <a:spLocks noChangeArrowheads="1"/>
            </p:cNvSpPr>
            <p:nvPr/>
          </p:nvSpPr>
          <p:spPr bwMode="auto">
            <a:xfrm>
              <a:off x="5562600" y="26288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66" name="Rectangle 12"/>
            <p:cNvSpPr>
              <a:spLocks noChangeArrowheads="1"/>
            </p:cNvSpPr>
            <p:nvPr/>
          </p:nvSpPr>
          <p:spPr bwMode="auto">
            <a:xfrm>
              <a:off x="6248400" y="26288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67" name="Rectangle 13"/>
            <p:cNvSpPr>
              <a:spLocks noChangeArrowheads="1"/>
            </p:cNvSpPr>
            <p:nvPr/>
          </p:nvSpPr>
          <p:spPr bwMode="auto">
            <a:xfrm>
              <a:off x="7620000" y="26288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68" name="Rectangle 14"/>
            <p:cNvSpPr>
              <a:spLocks noChangeArrowheads="1"/>
            </p:cNvSpPr>
            <p:nvPr/>
          </p:nvSpPr>
          <p:spPr bwMode="auto">
            <a:xfrm>
              <a:off x="8305800" y="26288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69" name="Rectangle 15"/>
            <p:cNvSpPr>
              <a:spLocks noChangeArrowheads="1"/>
            </p:cNvSpPr>
            <p:nvPr/>
          </p:nvSpPr>
          <p:spPr bwMode="auto">
            <a:xfrm>
              <a:off x="2819400" y="32384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0" name="Rectangle 16"/>
            <p:cNvSpPr>
              <a:spLocks noChangeArrowheads="1"/>
            </p:cNvSpPr>
            <p:nvPr/>
          </p:nvSpPr>
          <p:spPr bwMode="auto">
            <a:xfrm>
              <a:off x="3505200" y="32384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1" name="Rectangle 17"/>
            <p:cNvSpPr>
              <a:spLocks noChangeArrowheads="1"/>
            </p:cNvSpPr>
            <p:nvPr/>
          </p:nvSpPr>
          <p:spPr bwMode="auto">
            <a:xfrm>
              <a:off x="4191000" y="32384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2" name="Rectangle 18"/>
            <p:cNvSpPr>
              <a:spLocks noChangeArrowheads="1"/>
            </p:cNvSpPr>
            <p:nvPr/>
          </p:nvSpPr>
          <p:spPr bwMode="auto">
            <a:xfrm>
              <a:off x="4876800" y="32384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3" name="Rectangle 19"/>
            <p:cNvSpPr>
              <a:spLocks noChangeArrowheads="1"/>
            </p:cNvSpPr>
            <p:nvPr/>
          </p:nvSpPr>
          <p:spPr bwMode="auto">
            <a:xfrm>
              <a:off x="5562600" y="32384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4" name="Rectangle 20"/>
            <p:cNvSpPr>
              <a:spLocks noChangeArrowheads="1"/>
            </p:cNvSpPr>
            <p:nvPr/>
          </p:nvSpPr>
          <p:spPr bwMode="auto">
            <a:xfrm>
              <a:off x="6248400" y="32384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5" name="Rectangle 21"/>
            <p:cNvSpPr>
              <a:spLocks noChangeArrowheads="1"/>
            </p:cNvSpPr>
            <p:nvPr/>
          </p:nvSpPr>
          <p:spPr bwMode="auto">
            <a:xfrm>
              <a:off x="7620000" y="32384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6" name="Rectangle 22"/>
            <p:cNvSpPr>
              <a:spLocks noChangeArrowheads="1"/>
            </p:cNvSpPr>
            <p:nvPr/>
          </p:nvSpPr>
          <p:spPr bwMode="auto">
            <a:xfrm>
              <a:off x="8305800" y="32384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7" name="Rectangle 23"/>
            <p:cNvSpPr>
              <a:spLocks noChangeArrowheads="1"/>
            </p:cNvSpPr>
            <p:nvPr/>
          </p:nvSpPr>
          <p:spPr bwMode="auto">
            <a:xfrm>
              <a:off x="2819400" y="38480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8" name="Rectangle 24"/>
            <p:cNvSpPr>
              <a:spLocks noChangeArrowheads="1"/>
            </p:cNvSpPr>
            <p:nvPr/>
          </p:nvSpPr>
          <p:spPr bwMode="auto">
            <a:xfrm>
              <a:off x="3505200" y="38480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79" name="Rectangle 25"/>
            <p:cNvSpPr>
              <a:spLocks noChangeArrowheads="1"/>
            </p:cNvSpPr>
            <p:nvPr/>
          </p:nvSpPr>
          <p:spPr bwMode="auto">
            <a:xfrm>
              <a:off x="4191000" y="38480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80" name="Rectangle 26"/>
            <p:cNvSpPr>
              <a:spLocks noChangeArrowheads="1"/>
            </p:cNvSpPr>
            <p:nvPr/>
          </p:nvSpPr>
          <p:spPr bwMode="auto">
            <a:xfrm>
              <a:off x="4876800" y="38480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81" name="Rectangle 27"/>
            <p:cNvSpPr>
              <a:spLocks noChangeArrowheads="1"/>
            </p:cNvSpPr>
            <p:nvPr/>
          </p:nvSpPr>
          <p:spPr bwMode="auto">
            <a:xfrm>
              <a:off x="5562600" y="38480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82" name="Rectangle 28"/>
            <p:cNvSpPr>
              <a:spLocks noChangeArrowheads="1"/>
            </p:cNvSpPr>
            <p:nvPr/>
          </p:nvSpPr>
          <p:spPr bwMode="auto">
            <a:xfrm>
              <a:off x="6248400" y="38480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83" name="Rectangle 29"/>
            <p:cNvSpPr>
              <a:spLocks noChangeArrowheads="1"/>
            </p:cNvSpPr>
            <p:nvPr/>
          </p:nvSpPr>
          <p:spPr bwMode="auto">
            <a:xfrm>
              <a:off x="7620000" y="38480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84" name="Rectangle 30"/>
            <p:cNvSpPr>
              <a:spLocks noChangeArrowheads="1"/>
            </p:cNvSpPr>
            <p:nvPr/>
          </p:nvSpPr>
          <p:spPr bwMode="auto">
            <a:xfrm>
              <a:off x="8305800" y="38480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285" name="TextBox 31"/>
            <p:cNvSpPr txBox="1">
              <a:spLocks noChangeArrowheads="1"/>
            </p:cNvSpPr>
            <p:nvPr/>
          </p:nvSpPr>
          <p:spPr bwMode="auto">
            <a:xfrm>
              <a:off x="28194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3286" name="TextBox 32"/>
            <p:cNvSpPr txBox="1">
              <a:spLocks noChangeArrowheads="1"/>
            </p:cNvSpPr>
            <p:nvPr/>
          </p:nvSpPr>
          <p:spPr bwMode="auto">
            <a:xfrm>
              <a:off x="28194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3287" name="TextBox 33"/>
            <p:cNvSpPr txBox="1">
              <a:spLocks noChangeArrowheads="1"/>
            </p:cNvSpPr>
            <p:nvPr/>
          </p:nvSpPr>
          <p:spPr bwMode="auto">
            <a:xfrm>
              <a:off x="35052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3288" name="TextBox 34"/>
            <p:cNvSpPr txBox="1">
              <a:spLocks noChangeArrowheads="1"/>
            </p:cNvSpPr>
            <p:nvPr/>
          </p:nvSpPr>
          <p:spPr bwMode="auto">
            <a:xfrm>
              <a:off x="41910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3289" name="TextBox 35"/>
            <p:cNvSpPr txBox="1">
              <a:spLocks noChangeArrowheads="1"/>
            </p:cNvSpPr>
            <p:nvPr/>
          </p:nvSpPr>
          <p:spPr bwMode="auto">
            <a:xfrm>
              <a:off x="6248400" y="26669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290" name="TextBox 36"/>
            <p:cNvSpPr txBox="1">
              <a:spLocks noChangeArrowheads="1"/>
            </p:cNvSpPr>
            <p:nvPr/>
          </p:nvSpPr>
          <p:spPr bwMode="auto">
            <a:xfrm>
              <a:off x="35052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3291" name="TextBox 37"/>
            <p:cNvSpPr txBox="1">
              <a:spLocks noChangeArrowheads="1"/>
            </p:cNvSpPr>
            <p:nvPr/>
          </p:nvSpPr>
          <p:spPr bwMode="auto">
            <a:xfrm>
              <a:off x="41910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3292" name="TextBox 38"/>
            <p:cNvSpPr txBox="1">
              <a:spLocks noChangeArrowheads="1"/>
            </p:cNvSpPr>
            <p:nvPr/>
          </p:nvSpPr>
          <p:spPr bwMode="auto">
            <a:xfrm>
              <a:off x="7620000" y="32765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293" name="TextBox 39"/>
            <p:cNvSpPr txBox="1">
              <a:spLocks noChangeArrowheads="1"/>
            </p:cNvSpPr>
            <p:nvPr/>
          </p:nvSpPr>
          <p:spPr bwMode="auto">
            <a:xfrm>
              <a:off x="48768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294" name="TextBox 40"/>
            <p:cNvSpPr txBox="1">
              <a:spLocks noChangeArrowheads="1"/>
            </p:cNvSpPr>
            <p:nvPr/>
          </p:nvSpPr>
          <p:spPr bwMode="auto">
            <a:xfrm>
              <a:off x="48768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295" name="TextBox 41"/>
            <p:cNvSpPr txBox="1">
              <a:spLocks noChangeArrowheads="1"/>
            </p:cNvSpPr>
            <p:nvPr/>
          </p:nvSpPr>
          <p:spPr bwMode="auto">
            <a:xfrm>
              <a:off x="3505200" y="32765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296" name="TextBox 42"/>
            <p:cNvSpPr txBox="1">
              <a:spLocks noChangeArrowheads="1"/>
            </p:cNvSpPr>
            <p:nvPr/>
          </p:nvSpPr>
          <p:spPr bwMode="auto">
            <a:xfrm>
              <a:off x="2819400" y="38861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297" name="TextBox 43"/>
            <p:cNvSpPr txBox="1">
              <a:spLocks noChangeArrowheads="1"/>
            </p:cNvSpPr>
            <p:nvPr/>
          </p:nvSpPr>
          <p:spPr bwMode="auto">
            <a:xfrm>
              <a:off x="55626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298" name="TextBox 44"/>
            <p:cNvSpPr txBox="1">
              <a:spLocks noChangeArrowheads="1"/>
            </p:cNvSpPr>
            <p:nvPr/>
          </p:nvSpPr>
          <p:spPr bwMode="auto">
            <a:xfrm>
              <a:off x="62484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299" name="TextBox 45"/>
            <p:cNvSpPr txBox="1">
              <a:spLocks noChangeArrowheads="1"/>
            </p:cNvSpPr>
            <p:nvPr/>
          </p:nvSpPr>
          <p:spPr bwMode="auto">
            <a:xfrm>
              <a:off x="55626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300" name="TextBox 46"/>
            <p:cNvSpPr txBox="1">
              <a:spLocks noChangeArrowheads="1"/>
            </p:cNvSpPr>
            <p:nvPr/>
          </p:nvSpPr>
          <p:spPr bwMode="auto">
            <a:xfrm>
              <a:off x="62484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301" name="TextBox 47"/>
            <p:cNvSpPr txBox="1">
              <a:spLocks noChangeArrowheads="1"/>
            </p:cNvSpPr>
            <p:nvPr/>
          </p:nvSpPr>
          <p:spPr bwMode="auto">
            <a:xfrm>
              <a:off x="8305800" y="26669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302" name="Rectangle 48"/>
            <p:cNvSpPr>
              <a:spLocks noChangeArrowheads="1"/>
            </p:cNvSpPr>
            <p:nvPr/>
          </p:nvSpPr>
          <p:spPr bwMode="auto">
            <a:xfrm>
              <a:off x="6934200" y="26288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303" name="Rectangle 49"/>
            <p:cNvSpPr>
              <a:spLocks noChangeArrowheads="1"/>
            </p:cNvSpPr>
            <p:nvPr/>
          </p:nvSpPr>
          <p:spPr bwMode="auto">
            <a:xfrm>
              <a:off x="6934200" y="32384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304" name="Rectangle 50"/>
            <p:cNvSpPr>
              <a:spLocks noChangeArrowheads="1"/>
            </p:cNvSpPr>
            <p:nvPr/>
          </p:nvSpPr>
          <p:spPr bwMode="auto">
            <a:xfrm>
              <a:off x="6934200" y="38480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3305" name="TextBox 51"/>
            <p:cNvSpPr txBox="1">
              <a:spLocks noChangeArrowheads="1"/>
            </p:cNvSpPr>
            <p:nvPr/>
          </p:nvSpPr>
          <p:spPr bwMode="auto">
            <a:xfrm>
              <a:off x="6934200" y="38861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306" name="TextBox 54"/>
            <p:cNvSpPr txBox="1">
              <a:spLocks noChangeArrowheads="1"/>
            </p:cNvSpPr>
            <p:nvPr/>
          </p:nvSpPr>
          <p:spPr bwMode="auto">
            <a:xfrm>
              <a:off x="4191000" y="26669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307" name="TextBox 55"/>
            <p:cNvSpPr txBox="1">
              <a:spLocks noChangeArrowheads="1"/>
            </p:cNvSpPr>
            <p:nvPr/>
          </p:nvSpPr>
          <p:spPr bwMode="auto">
            <a:xfrm>
              <a:off x="4876800" y="38861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308" name="TextBox 56"/>
            <p:cNvSpPr txBox="1">
              <a:spLocks noChangeArrowheads="1"/>
            </p:cNvSpPr>
            <p:nvPr/>
          </p:nvSpPr>
          <p:spPr bwMode="auto">
            <a:xfrm>
              <a:off x="5562600" y="32765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3309" name="TextBox 57"/>
            <p:cNvSpPr txBox="1">
              <a:spLocks noChangeArrowheads="1"/>
            </p:cNvSpPr>
            <p:nvPr/>
          </p:nvSpPr>
          <p:spPr bwMode="auto">
            <a:xfrm>
              <a:off x="69342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310" name="TextBox 58"/>
            <p:cNvSpPr txBox="1">
              <a:spLocks noChangeArrowheads="1"/>
            </p:cNvSpPr>
            <p:nvPr/>
          </p:nvSpPr>
          <p:spPr bwMode="auto">
            <a:xfrm>
              <a:off x="76200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311" name="TextBox 59"/>
            <p:cNvSpPr txBox="1">
              <a:spLocks noChangeArrowheads="1"/>
            </p:cNvSpPr>
            <p:nvPr/>
          </p:nvSpPr>
          <p:spPr bwMode="auto">
            <a:xfrm>
              <a:off x="69342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312" name="TextBox 60"/>
            <p:cNvSpPr txBox="1">
              <a:spLocks noChangeArrowheads="1"/>
            </p:cNvSpPr>
            <p:nvPr/>
          </p:nvSpPr>
          <p:spPr bwMode="auto">
            <a:xfrm>
              <a:off x="83058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313" name="TextBox 61"/>
            <p:cNvSpPr txBox="1">
              <a:spLocks noChangeArrowheads="1"/>
            </p:cNvSpPr>
            <p:nvPr/>
          </p:nvSpPr>
          <p:spPr bwMode="auto">
            <a:xfrm>
              <a:off x="76200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314" name="TextBox 62"/>
            <p:cNvSpPr txBox="1">
              <a:spLocks noChangeArrowheads="1"/>
            </p:cNvSpPr>
            <p:nvPr/>
          </p:nvSpPr>
          <p:spPr bwMode="auto">
            <a:xfrm>
              <a:off x="83058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53315" name="Straight Arrow Connector 64"/>
            <p:cNvCxnSpPr>
              <a:cxnSpLocks noChangeShapeType="1"/>
            </p:cNvCxnSpPr>
            <p:nvPr/>
          </p:nvCxnSpPr>
          <p:spPr bwMode="auto">
            <a:xfrm rot="5400000">
              <a:off x="2666206" y="31241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16" name="Straight Arrow Connector 66"/>
            <p:cNvCxnSpPr>
              <a:cxnSpLocks noChangeShapeType="1"/>
            </p:cNvCxnSpPr>
            <p:nvPr/>
          </p:nvCxnSpPr>
          <p:spPr bwMode="auto">
            <a:xfrm rot="5400000">
              <a:off x="4724400" y="31241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17" name="Straight Arrow Connector 67"/>
            <p:cNvCxnSpPr>
              <a:cxnSpLocks noChangeShapeType="1"/>
            </p:cNvCxnSpPr>
            <p:nvPr/>
          </p:nvCxnSpPr>
          <p:spPr bwMode="auto">
            <a:xfrm rot="5400000">
              <a:off x="6781800" y="31241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18" name="Straight Arrow Connector 68"/>
            <p:cNvCxnSpPr>
              <a:cxnSpLocks noChangeShapeType="1"/>
            </p:cNvCxnSpPr>
            <p:nvPr/>
          </p:nvCxnSpPr>
          <p:spPr bwMode="auto">
            <a:xfrm rot="5400000">
              <a:off x="4038600" y="37337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19" name="Straight Arrow Connector 69"/>
            <p:cNvCxnSpPr>
              <a:cxnSpLocks noChangeShapeType="1"/>
            </p:cNvCxnSpPr>
            <p:nvPr/>
          </p:nvCxnSpPr>
          <p:spPr bwMode="auto">
            <a:xfrm rot="5400000">
              <a:off x="6096000" y="37337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20" name="Straight Arrow Connector 70"/>
            <p:cNvCxnSpPr>
              <a:cxnSpLocks noChangeShapeType="1"/>
            </p:cNvCxnSpPr>
            <p:nvPr/>
          </p:nvCxnSpPr>
          <p:spPr bwMode="auto">
            <a:xfrm rot="5400000">
              <a:off x="8153400" y="37337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21" name="Straight Arrow Connector 71"/>
            <p:cNvCxnSpPr>
              <a:cxnSpLocks noChangeShapeType="1"/>
            </p:cNvCxnSpPr>
            <p:nvPr/>
          </p:nvCxnSpPr>
          <p:spPr bwMode="auto">
            <a:xfrm rot="5400000">
              <a:off x="3048000" y="3428999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22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5106194" y="3428205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23" name="Straight Arrow Connector 75"/>
            <p:cNvCxnSpPr>
              <a:cxnSpLocks noChangeShapeType="1"/>
            </p:cNvCxnSpPr>
            <p:nvPr/>
          </p:nvCxnSpPr>
          <p:spPr bwMode="auto">
            <a:xfrm rot="5400000">
              <a:off x="7163594" y="3428205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3324" name="TextBox 76"/>
            <p:cNvSpPr txBox="1">
              <a:spLocks noChangeArrowheads="1"/>
            </p:cNvSpPr>
            <p:nvPr/>
          </p:nvSpPr>
          <p:spPr bwMode="auto">
            <a:xfrm>
              <a:off x="2438400" y="262889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53325" name="TextBox 77"/>
            <p:cNvSpPr txBox="1">
              <a:spLocks noChangeArrowheads="1"/>
            </p:cNvSpPr>
            <p:nvPr/>
          </p:nvSpPr>
          <p:spPr bwMode="auto">
            <a:xfrm>
              <a:off x="2438400" y="323849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v</a:t>
              </a:r>
            </a:p>
          </p:txBody>
        </p:sp>
        <p:sp>
          <p:nvSpPr>
            <p:cNvPr id="53326" name="TextBox 78"/>
            <p:cNvSpPr txBox="1">
              <a:spLocks noChangeArrowheads="1"/>
            </p:cNvSpPr>
            <p:nvPr/>
          </p:nvSpPr>
          <p:spPr bwMode="auto">
            <a:xfrm>
              <a:off x="2438400" y="384809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53327" name="TextBox 79"/>
            <p:cNvSpPr txBox="1">
              <a:spLocks noChangeArrowheads="1"/>
            </p:cNvSpPr>
            <p:nvPr/>
          </p:nvSpPr>
          <p:spPr bwMode="auto">
            <a:xfrm>
              <a:off x="1638300" y="2324099"/>
              <a:ext cx="1143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slot index</a:t>
              </a:r>
            </a:p>
          </p:txBody>
        </p:sp>
        <p:sp>
          <p:nvSpPr>
            <p:cNvPr id="53328" name="TextBox 80"/>
            <p:cNvSpPr txBox="1">
              <a:spLocks noChangeArrowheads="1"/>
            </p:cNvSpPr>
            <p:nvPr/>
          </p:nvSpPr>
          <p:spPr bwMode="auto">
            <a:xfrm>
              <a:off x="29718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3329" name="TextBox 81"/>
            <p:cNvSpPr txBox="1">
              <a:spLocks noChangeArrowheads="1"/>
            </p:cNvSpPr>
            <p:nvPr/>
          </p:nvSpPr>
          <p:spPr bwMode="auto">
            <a:xfrm>
              <a:off x="36576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3330" name="TextBox 82"/>
            <p:cNvSpPr txBox="1">
              <a:spLocks noChangeArrowheads="1"/>
            </p:cNvSpPr>
            <p:nvPr/>
          </p:nvSpPr>
          <p:spPr bwMode="auto">
            <a:xfrm>
              <a:off x="43434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331" name="TextBox 83"/>
            <p:cNvSpPr txBox="1">
              <a:spLocks noChangeArrowheads="1"/>
            </p:cNvSpPr>
            <p:nvPr/>
          </p:nvSpPr>
          <p:spPr bwMode="auto">
            <a:xfrm>
              <a:off x="50292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332" name="TextBox 84"/>
            <p:cNvSpPr txBox="1">
              <a:spLocks noChangeArrowheads="1"/>
            </p:cNvSpPr>
            <p:nvPr/>
          </p:nvSpPr>
          <p:spPr bwMode="auto">
            <a:xfrm>
              <a:off x="57150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3333" name="TextBox 85"/>
            <p:cNvSpPr txBox="1">
              <a:spLocks noChangeArrowheads="1"/>
            </p:cNvSpPr>
            <p:nvPr/>
          </p:nvSpPr>
          <p:spPr bwMode="auto">
            <a:xfrm>
              <a:off x="64008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3334" name="TextBox 86"/>
            <p:cNvSpPr txBox="1">
              <a:spLocks noChangeArrowheads="1"/>
            </p:cNvSpPr>
            <p:nvPr/>
          </p:nvSpPr>
          <p:spPr bwMode="auto">
            <a:xfrm>
              <a:off x="70866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3335" name="TextBox 87"/>
            <p:cNvSpPr txBox="1">
              <a:spLocks noChangeArrowheads="1"/>
            </p:cNvSpPr>
            <p:nvPr/>
          </p:nvSpPr>
          <p:spPr bwMode="auto">
            <a:xfrm>
              <a:off x="77724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3336" name="TextBox 88"/>
            <p:cNvSpPr txBox="1">
              <a:spLocks noChangeArrowheads="1"/>
            </p:cNvSpPr>
            <p:nvPr/>
          </p:nvSpPr>
          <p:spPr bwMode="auto">
            <a:xfrm>
              <a:off x="84582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  <p:cxnSp>
          <p:nvCxnSpPr>
            <p:cNvPr id="53337" name="Straight Arrow Connector 89"/>
            <p:cNvCxnSpPr>
              <a:cxnSpLocks noChangeShapeType="1"/>
            </p:cNvCxnSpPr>
            <p:nvPr/>
          </p:nvCxnSpPr>
          <p:spPr bwMode="auto">
            <a:xfrm>
              <a:off x="2819400" y="43814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38" name="Straight Arrow Connector 93"/>
            <p:cNvCxnSpPr>
              <a:cxnSpLocks noChangeShapeType="1"/>
            </p:cNvCxnSpPr>
            <p:nvPr/>
          </p:nvCxnSpPr>
          <p:spPr bwMode="auto">
            <a:xfrm>
              <a:off x="4876800" y="43814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39" name="Straight Arrow Connector 94"/>
            <p:cNvCxnSpPr>
              <a:cxnSpLocks noChangeShapeType="1"/>
            </p:cNvCxnSpPr>
            <p:nvPr/>
          </p:nvCxnSpPr>
          <p:spPr bwMode="auto">
            <a:xfrm>
              <a:off x="6934200" y="43814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3340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800850" y="4400549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3341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4743450" y="4400549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3342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8858250" y="4400549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3343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2686050" y="4400550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3344" name="TextBox 106"/>
            <p:cNvSpPr txBox="1">
              <a:spLocks noChangeArrowheads="1"/>
            </p:cNvSpPr>
            <p:nvPr/>
          </p:nvSpPr>
          <p:spPr bwMode="auto">
            <a:xfrm>
              <a:off x="29718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st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3345" name="TextBox 107"/>
            <p:cNvSpPr txBox="1">
              <a:spLocks noChangeArrowheads="1"/>
            </p:cNvSpPr>
            <p:nvPr/>
          </p:nvSpPr>
          <p:spPr bwMode="auto">
            <a:xfrm>
              <a:off x="49911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3346" name="TextBox 108"/>
            <p:cNvSpPr txBox="1">
              <a:spLocks noChangeArrowheads="1"/>
            </p:cNvSpPr>
            <p:nvPr/>
          </p:nvSpPr>
          <p:spPr bwMode="auto">
            <a:xfrm>
              <a:off x="70866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rd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</p:grpSp>
      <p:sp>
        <p:nvSpPr>
          <p:cNvPr id="53254" name="TextBox 92"/>
          <p:cNvSpPr txBox="1">
            <a:spLocks noChangeArrowheads="1"/>
          </p:cNvSpPr>
          <p:nvPr/>
        </p:nvSpPr>
        <p:spPr bwMode="auto">
          <a:xfrm>
            <a:off x="800100" y="43815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CR user 1</a:t>
            </a:r>
          </a:p>
        </p:txBody>
      </p:sp>
      <p:sp>
        <p:nvSpPr>
          <p:cNvPr id="53255" name="TextBox 93"/>
          <p:cNvSpPr txBox="1">
            <a:spLocks noChangeArrowheads="1"/>
          </p:cNvSpPr>
          <p:nvPr/>
        </p:nvSpPr>
        <p:spPr bwMode="auto">
          <a:xfrm>
            <a:off x="800100" y="49149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CR user 2</a:t>
            </a:r>
          </a:p>
        </p:txBody>
      </p:sp>
      <p:sp>
        <p:nvSpPr>
          <p:cNvPr id="53256" name="TextBox 94"/>
          <p:cNvSpPr txBox="1">
            <a:spLocks noChangeArrowheads="1"/>
          </p:cNvSpPr>
          <p:nvPr/>
        </p:nvSpPr>
        <p:spPr bwMode="auto">
          <a:xfrm>
            <a:off x="800100" y="55245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CR user 3</a:t>
            </a:r>
          </a:p>
        </p:txBody>
      </p:sp>
      <p:sp>
        <p:nvSpPr>
          <p:cNvPr id="53257" name="Oval 94"/>
          <p:cNvSpPr>
            <a:spLocks noChangeArrowheads="1"/>
          </p:cNvSpPr>
          <p:nvPr/>
        </p:nvSpPr>
        <p:spPr bwMode="auto">
          <a:xfrm>
            <a:off x="3200400" y="4114800"/>
            <a:ext cx="685800" cy="13716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53258" name="Oval 95"/>
          <p:cNvSpPr>
            <a:spLocks noChangeArrowheads="1"/>
          </p:cNvSpPr>
          <p:nvPr/>
        </p:nvSpPr>
        <p:spPr bwMode="auto">
          <a:xfrm>
            <a:off x="5334000" y="4114800"/>
            <a:ext cx="685800" cy="13716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cxnSp>
        <p:nvCxnSpPr>
          <p:cNvPr id="53259" name="Straight Arrow Connector 97"/>
          <p:cNvCxnSpPr>
            <a:cxnSpLocks noChangeShapeType="1"/>
          </p:cNvCxnSpPr>
          <p:nvPr/>
        </p:nvCxnSpPr>
        <p:spPr bwMode="auto">
          <a:xfrm>
            <a:off x="3505200" y="3962400"/>
            <a:ext cx="2133600" cy="1588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9" name="TextBox 88"/>
          <p:cNvSpPr txBox="1">
            <a:spLocks noChangeArrowheads="1"/>
          </p:cNvSpPr>
          <p:nvPr/>
        </p:nvSpPr>
        <p:spPr bwMode="auto">
          <a:xfrm>
            <a:off x="3962400" y="3581400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cs typeface="Arial" charset="0"/>
              </a:rPr>
              <a:t>MTTR =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Metrics of Channel Hopping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676400"/>
            <a:ext cx="10283825" cy="4876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Load of Channel Hopping (CH) Systems</a:t>
            </a:r>
          </a:p>
          <a:p>
            <a:pPr lvl="1">
              <a:defRPr/>
            </a:pPr>
            <a:r>
              <a:rPr lang="en-US" sz="2000" dirty="0" smtClean="0"/>
              <a:t>The fraction of number of the times the busiest element used  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Busiest element: the (timeslot, channel)-pair included in the largest number of CH sequences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Example: The load is 2/3 in the example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C796D8-170C-419D-BA59-F0EAE6863926}" type="slidenum">
              <a:rPr lang="en-GB"/>
              <a:pPr/>
              <a:t>47</a:t>
            </a:fld>
            <a:endParaRPr lang="en-GB"/>
          </a:p>
        </p:txBody>
      </p:sp>
      <p:grpSp>
        <p:nvGrpSpPr>
          <p:cNvPr id="54277" name="Group 109"/>
          <p:cNvGrpSpPr>
            <a:grpSpLocks/>
          </p:cNvGrpSpPr>
          <p:nvPr/>
        </p:nvGrpSpPr>
        <p:grpSpPr bwMode="auto">
          <a:xfrm>
            <a:off x="2057400" y="4038600"/>
            <a:ext cx="7353300" cy="2371725"/>
            <a:chOff x="1638300" y="2324099"/>
            <a:chExt cx="7353300" cy="2371333"/>
          </a:xfrm>
        </p:grpSpPr>
        <p:sp>
          <p:nvSpPr>
            <p:cNvPr id="6" name="Rectangle 5"/>
            <p:cNvSpPr/>
            <p:nvPr/>
          </p:nvSpPr>
          <p:spPr bwMode="auto">
            <a:xfrm>
              <a:off x="2819400" y="2628849"/>
              <a:ext cx="685800" cy="38093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4286" name="Rectangle 8"/>
            <p:cNvSpPr>
              <a:spLocks noChangeArrowheads="1"/>
            </p:cNvSpPr>
            <p:nvPr/>
          </p:nvSpPr>
          <p:spPr bwMode="auto">
            <a:xfrm>
              <a:off x="3505200" y="26288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87" name="Rectangle 9"/>
            <p:cNvSpPr>
              <a:spLocks noChangeArrowheads="1"/>
            </p:cNvSpPr>
            <p:nvPr/>
          </p:nvSpPr>
          <p:spPr bwMode="auto">
            <a:xfrm>
              <a:off x="4191000" y="26288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88" name="Rectangle 10"/>
            <p:cNvSpPr>
              <a:spLocks noChangeArrowheads="1"/>
            </p:cNvSpPr>
            <p:nvPr/>
          </p:nvSpPr>
          <p:spPr bwMode="auto">
            <a:xfrm>
              <a:off x="4876800" y="26288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89" name="Rectangle 11"/>
            <p:cNvSpPr>
              <a:spLocks noChangeArrowheads="1"/>
            </p:cNvSpPr>
            <p:nvPr/>
          </p:nvSpPr>
          <p:spPr bwMode="auto">
            <a:xfrm>
              <a:off x="5562600" y="26288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0" name="Rectangle 12"/>
            <p:cNvSpPr>
              <a:spLocks noChangeArrowheads="1"/>
            </p:cNvSpPr>
            <p:nvPr/>
          </p:nvSpPr>
          <p:spPr bwMode="auto">
            <a:xfrm>
              <a:off x="6248400" y="26288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1" name="Rectangle 13"/>
            <p:cNvSpPr>
              <a:spLocks noChangeArrowheads="1"/>
            </p:cNvSpPr>
            <p:nvPr/>
          </p:nvSpPr>
          <p:spPr bwMode="auto">
            <a:xfrm>
              <a:off x="7620000" y="26288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2" name="Rectangle 14"/>
            <p:cNvSpPr>
              <a:spLocks noChangeArrowheads="1"/>
            </p:cNvSpPr>
            <p:nvPr/>
          </p:nvSpPr>
          <p:spPr bwMode="auto">
            <a:xfrm>
              <a:off x="8305800" y="26288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3" name="Rectangle 15"/>
            <p:cNvSpPr>
              <a:spLocks noChangeArrowheads="1"/>
            </p:cNvSpPr>
            <p:nvPr/>
          </p:nvSpPr>
          <p:spPr bwMode="auto">
            <a:xfrm>
              <a:off x="2819400" y="32384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4" name="Rectangle 16"/>
            <p:cNvSpPr>
              <a:spLocks noChangeArrowheads="1"/>
            </p:cNvSpPr>
            <p:nvPr/>
          </p:nvSpPr>
          <p:spPr bwMode="auto">
            <a:xfrm>
              <a:off x="3505200" y="32384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5" name="Rectangle 17"/>
            <p:cNvSpPr>
              <a:spLocks noChangeArrowheads="1"/>
            </p:cNvSpPr>
            <p:nvPr/>
          </p:nvSpPr>
          <p:spPr bwMode="auto">
            <a:xfrm>
              <a:off x="4191000" y="32384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6" name="Rectangle 18"/>
            <p:cNvSpPr>
              <a:spLocks noChangeArrowheads="1"/>
            </p:cNvSpPr>
            <p:nvPr/>
          </p:nvSpPr>
          <p:spPr bwMode="auto">
            <a:xfrm>
              <a:off x="4876800" y="32384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7" name="Rectangle 19"/>
            <p:cNvSpPr>
              <a:spLocks noChangeArrowheads="1"/>
            </p:cNvSpPr>
            <p:nvPr/>
          </p:nvSpPr>
          <p:spPr bwMode="auto">
            <a:xfrm>
              <a:off x="5562600" y="32384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8" name="Rectangle 20"/>
            <p:cNvSpPr>
              <a:spLocks noChangeArrowheads="1"/>
            </p:cNvSpPr>
            <p:nvPr/>
          </p:nvSpPr>
          <p:spPr bwMode="auto">
            <a:xfrm>
              <a:off x="6248400" y="32384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299" name="Rectangle 21"/>
            <p:cNvSpPr>
              <a:spLocks noChangeArrowheads="1"/>
            </p:cNvSpPr>
            <p:nvPr/>
          </p:nvSpPr>
          <p:spPr bwMode="auto">
            <a:xfrm>
              <a:off x="7620000" y="32384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0" name="Rectangle 22"/>
            <p:cNvSpPr>
              <a:spLocks noChangeArrowheads="1"/>
            </p:cNvSpPr>
            <p:nvPr/>
          </p:nvSpPr>
          <p:spPr bwMode="auto">
            <a:xfrm>
              <a:off x="8305800" y="32384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1" name="Rectangle 23"/>
            <p:cNvSpPr>
              <a:spLocks noChangeArrowheads="1"/>
            </p:cNvSpPr>
            <p:nvPr/>
          </p:nvSpPr>
          <p:spPr bwMode="auto">
            <a:xfrm>
              <a:off x="2819400" y="38480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2" name="Rectangle 24"/>
            <p:cNvSpPr>
              <a:spLocks noChangeArrowheads="1"/>
            </p:cNvSpPr>
            <p:nvPr/>
          </p:nvSpPr>
          <p:spPr bwMode="auto">
            <a:xfrm>
              <a:off x="3505200" y="38480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3" name="Rectangle 25"/>
            <p:cNvSpPr>
              <a:spLocks noChangeArrowheads="1"/>
            </p:cNvSpPr>
            <p:nvPr/>
          </p:nvSpPr>
          <p:spPr bwMode="auto">
            <a:xfrm>
              <a:off x="4191000" y="38480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4" name="Rectangle 26"/>
            <p:cNvSpPr>
              <a:spLocks noChangeArrowheads="1"/>
            </p:cNvSpPr>
            <p:nvPr/>
          </p:nvSpPr>
          <p:spPr bwMode="auto">
            <a:xfrm>
              <a:off x="4876800" y="38480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5" name="Rectangle 27"/>
            <p:cNvSpPr>
              <a:spLocks noChangeArrowheads="1"/>
            </p:cNvSpPr>
            <p:nvPr/>
          </p:nvSpPr>
          <p:spPr bwMode="auto">
            <a:xfrm>
              <a:off x="5562600" y="38480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6" name="Rectangle 28"/>
            <p:cNvSpPr>
              <a:spLocks noChangeArrowheads="1"/>
            </p:cNvSpPr>
            <p:nvPr/>
          </p:nvSpPr>
          <p:spPr bwMode="auto">
            <a:xfrm>
              <a:off x="6248400" y="3848099"/>
              <a:ext cx="6858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7" name="Rectangle 29"/>
            <p:cNvSpPr>
              <a:spLocks noChangeArrowheads="1"/>
            </p:cNvSpPr>
            <p:nvPr/>
          </p:nvSpPr>
          <p:spPr bwMode="auto">
            <a:xfrm>
              <a:off x="7620000" y="38480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8" name="Rectangle 30"/>
            <p:cNvSpPr>
              <a:spLocks noChangeArrowheads="1"/>
            </p:cNvSpPr>
            <p:nvPr/>
          </p:nvSpPr>
          <p:spPr bwMode="auto">
            <a:xfrm>
              <a:off x="8305800" y="38480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09" name="TextBox 31"/>
            <p:cNvSpPr txBox="1">
              <a:spLocks noChangeArrowheads="1"/>
            </p:cNvSpPr>
            <p:nvPr/>
          </p:nvSpPr>
          <p:spPr bwMode="auto">
            <a:xfrm>
              <a:off x="28194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4310" name="TextBox 32"/>
            <p:cNvSpPr txBox="1">
              <a:spLocks noChangeArrowheads="1"/>
            </p:cNvSpPr>
            <p:nvPr/>
          </p:nvSpPr>
          <p:spPr bwMode="auto">
            <a:xfrm>
              <a:off x="28194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4311" name="TextBox 33"/>
            <p:cNvSpPr txBox="1">
              <a:spLocks noChangeArrowheads="1"/>
            </p:cNvSpPr>
            <p:nvPr/>
          </p:nvSpPr>
          <p:spPr bwMode="auto">
            <a:xfrm>
              <a:off x="35052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4312" name="TextBox 34"/>
            <p:cNvSpPr txBox="1">
              <a:spLocks noChangeArrowheads="1"/>
            </p:cNvSpPr>
            <p:nvPr/>
          </p:nvSpPr>
          <p:spPr bwMode="auto">
            <a:xfrm>
              <a:off x="41910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4313" name="TextBox 35"/>
            <p:cNvSpPr txBox="1">
              <a:spLocks noChangeArrowheads="1"/>
            </p:cNvSpPr>
            <p:nvPr/>
          </p:nvSpPr>
          <p:spPr bwMode="auto">
            <a:xfrm>
              <a:off x="6248400" y="26669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14" name="TextBox 36"/>
            <p:cNvSpPr txBox="1">
              <a:spLocks noChangeArrowheads="1"/>
            </p:cNvSpPr>
            <p:nvPr/>
          </p:nvSpPr>
          <p:spPr bwMode="auto">
            <a:xfrm>
              <a:off x="35052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4315" name="TextBox 37"/>
            <p:cNvSpPr txBox="1">
              <a:spLocks noChangeArrowheads="1"/>
            </p:cNvSpPr>
            <p:nvPr/>
          </p:nvSpPr>
          <p:spPr bwMode="auto">
            <a:xfrm>
              <a:off x="41910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4316" name="TextBox 38"/>
            <p:cNvSpPr txBox="1">
              <a:spLocks noChangeArrowheads="1"/>
            </p:cNvSpPr>
            <p:nvPr/>
          </p:nvSpPr>
          <p:spPr bwMode="auto">
            <a:xfrm>
              <a:off x="7620000" y="32765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17" name="TextBox 39"/>
            <p:cNvSpPr txBox="1">
              <a:spLocks noChangeArrowheads="1"/>
            </p:cNvSpPr>
            <p:nvPr/>
          </p:nvSpPr>
          <p:spPr bwMode="auto">
            <a:xfrm>
              <a:off x="48768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318" name="TextBox 40"/>
            <p:cNvSpPr txBox="1">
              <a:spLocks noChangeArrowheads="1"/>
            </p:cNvSpPr>
            <p:nvPr/>
          </p:nvSpPr>
          <p:spPr bwMode="auto">
            <a:xfrm>
              <a:off x="48768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319" name="TextBox 41"/>
            <p:cNvSpPr txBox="1">
              <a:spLocks noChangeArrowheads="1"/>
            </p:cNvSpPr>
            <p:nvPr/>
          </p:nvSpPr>
          <p:spPr bwMode="auto">
            <a:xfrm>
              <a:off x="3505200" y="32765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20" name="TextBox 42"/>
            <p:cNvSpPr txBox="1">
              <a:spLocks noChangeArrowheads="1"/>
            </p:cNvSpPr>
            <p:nvPr/>
          </p:nvSpPr>
          <p:spPr bwMode="auto">
            <a:xfrm>
              <a:off x="2819400" y="38861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21" name="TextBox 43"/>
            <p:cNvSpPr txBox="1">
              <a:spLocks noChangeArrowheads="1"/>
            </p:cNvSpPr>
            <p:nvPr/>
          </p:nvSpPr>
          <p:spPr bwMode="auto">
            <a:xfrm>
              <a:off x="55626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322" name="TextBox 44"/>
            <p:cNvSpPr txBox="1">
              <a:spLocks noChangeArrowheads="1"/>
            </p:cNvSpPr>
            <p:nvPr/>
          </p:nvSpPr>
          <p:spPr bwMode="auto">
            <a:xfrm>
              <a:off x="62484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323" name="TextBox 45"/>
            <p:cNvSpPr txBox="1">
              <a:spLocks noChangeArrowheads="1"/>
            </p:cNvSpPr>
            <p:nvPr/>
          </p:nvSpPr>
          <p:spPr bwMode="auto">
            <a:xfrm>
              <a:off x="55626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324" name="TextBox 46"/>
            <p:cNvSpPr txBox="1">
              <a:spLocks noChangeArrowheads="1"/>
            </p:cNvSpPr>
            <p:nvPr/>
          </p:nvSpPr>
          <p:spPr bwMode="auto">
            <a:xfrm>
              <a:off x="62484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325" name="TextBox 47"/>
            <p:cNvSpPr txBox="1">
              <a:spLocks noChangeArrowheads="1"/>
            </p:cNvSpPr>
            <p:nvPr/>
          </p:nvSpPr>
          <p:spPr bwMode="auto">
            <a:xfrm>
              <a:off x="8305800" y="26669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26" name="Rectangle 48"/>
            <p:cNvSpPr>
              <a:spLocks noChangeArrowheads="1"/>
            </p:cNvSpPr>
            <p:nvPr/>
          </p:nvSpPr>
          <p:spPr bwMode="auto">
            <a:xfrm>
              <a:off x="6934200" y="26288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27" name="Rectangle 49"/>
            <p:cNvSpPr>
              <a:spLocks noChangeArrowheads="1"/>
            </p:cNvSpPr>
            <p:nvPr/>
          </p:nvSpPr>
          <p:spPr bwMode="auto">
            <a:xfrm>
              <a:off x="6934200" y="3238499"/>
              <a:ext cx="685800" cy="3810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28" name="Rectangle 50"/>
            <p:cNvSpPr>
              <a:spLocks noChangeArrowheads="1"/>
            </p:cNvSpPr>
            <p:nvPr/>
          </p:nvSpPr>
          <p:spPr bwMode="auto">
            <a:xfrm>
              <a:off x="6934200" y="3848099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  <p:sp>
          <p:nvSpPr>
            <p:cNvPr id="54329" name="TextBox 51"/>
            <p:cNvSpPr txBox="1">
              <a:spLocks noChangeArrowheads="1"/>
            </p:cNvSpPr>
            <p:nvPr/>
          </p:nvSpPr>
          <p:spPr bwMode="auto">
            <a:xfrm>
              <a:off x="6934200" y="38861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30" name="TextBox 54"/>
            <p:cNvSpPr txBox="1">
              <a:spLocks noChangeArrowheads="1"/>
            </p:cNvSpPr>
            <p:nvPr/>
          </p:nvSpPr>
          <p:spPr bwMode="auto">
            <a:xfrm>
              <a:off x="4191000" y="26669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31" name="TextBox 55"/>
            <p:cNvSpPr txBox="1">
              <a:spLocks noChangeArrowheads="1"/>
            </p:cNvSpPr>
            <p:nvPr/>
          </p:nvSpPr>
          <p:spPr bwMode="auto">
            <a:xfrm>
              <a:off x="4876800" y="38861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32" name="TextBox 56"/>
            <p:cNvSpPr txBox="1">
              <a:spLocks noChangeArrowheads="1"/>
            </p:cNvSpPr>
            <p:nvPr/>
          </p:nvSpPr>
          <p:spPr bwMode="auto">
            <a:xfrm>
              <a:off x="5562600" y="3276599"/>
              <a:ext cx="685800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54333" name="TextBox 57"/>
            <p:cNvSpPr txBox="1">
              <a:spLocks noChangeArrowheads="1"/>
            </p:cNvSpPr>
            <p:nvPr/>
          </p:nvSpPr>
          <p:spPr bwMode="auto">
            <a:xfrm>
              <a:off x="69342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334" name="TextBox 58"/>
            <p:cNvSpPr txBox="1">
              <a:spLocks noChangeArrowheads="1"/>
            </p:cNvSpPr>
            <p:nvPr/>
          </p:nvSpPr>
          <p:spPr bwMode="auto">
            <a:xfrm>
              <a:off x="7620000" y="26669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335" name="TextBox 59"/>
            <p:cNvSpPr txBox="1">
              <a:spLocks noChangeArrowheads="1"/>
            </p:cNvSpPr>
            <p:nvPr/>
          </p:nvSpPr>
          <p:spPr bwMode="auto">
            <a:xfrm>
              <a:off x="69342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336" name="TextBox 60"/>
            <p:cNvSpPr txBox="1">
              <a:spLocks noChangeArrowheads="1"/>
            </p:cNvSpPr>
            <p:nvPr/>
          </p:nvSpPr>
          <p:spPr bwMode="auto">
            <a:xfrm>
              <a:off x="8305800" y="32765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337" name="TextBox 61"/>
            <p:cNvSpPr txBox="1">
              <a:spLocks noChangeArrowheads="1"/>
            </p:cNvSpPr>
            <p:nvPr/>
          </p:nvSpPr>
          <p:spPr bwMode="auto">
            <a:xfrm>
              <a:off x="76200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338" name="TextBox 62"/>
            <p:cNvSpPr txBox="1">
              <a:spLocks noChangeArrowheads="1"/>
            </p:cNvSpPr>
            <p:nvPr/>
          </p:nvSpPr>
          <p:spPr bwMode="auto">
            <a:xfrm>
              <a:off x="8305800" y="3886199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chemeClr val="bg2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54339" name="Straight Arrow Connector 64"/>
            <p:cNvCxnSpPr>
              <a:cxnSpLocks noChangeShapeType="1"/>
            </p:cNvCxnSpPr>
            <p:nvPr/>
          </p:nvCxnSpPr>
          <p:spPr bwMode="auto">
            <a:xfrm rot="5400000">
              <a:off x="2666206" y="31241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0" name="Straight Arrow Connector 66"/>
            <p:cNvCxnSpPr>
              <a:cxnSpLocks noChangeShapeType="1"/>
            </p:cNvCxnSpPr>
            <p:nvPr/>
          </p:nvCxnSpPr>
          <p:spPr bwMode="auto">
            <a:xfrm rot="5400000">
              <a:off x="4724400" y="31241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1" name="Straight Arrow Connector 67"/>
            <p:cNvCxnSpPr>
              <a:cxnSpLocks noChangeShapeType="1"/>
            </p:cNvCxnSpPr>
            <p:nvPr/>
          </p:nvCxnSpPr>
          <p:spPr bwMode="auto">
            <a:xfrm rot="5400000">
              <a:off x="6781800" y="31241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2" name="Straight Arrow Connector 68"/>
            <p:cNvCxnSpPr>
              <a:cxnSpLocks noChangeShapeType="1"/>
            </p:cNvCxnSpPr>
            <p:nvPr/>
          </p:nvCxnSpPr>
          <p:spPr bwMode="auto">
            <a:xfrm rot="5400000">
              <a:off x="4038600" y="37337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3" name="Straight Arrow Connector 69"/>
            <p:cNvCxnSpPr>
              <a:cxnSpLocks noChangeShapeType="1"/>
            </p:cNvCxnSpPr>
            <p:nvPr/>
          </p:nvCxnSpPr>
          <p:spPr bwMode="auto">
            <a:xfrm rot="5400000">
              <a:off x="6096000" y="37337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4" name="Straight Arrow Connector 70"/>
            <p:cNvCxnSpPr>
              <a:cxnSpLocks noChangeShapeType="1"/>
            </p:cNvCxnSpPr>
            <p:nvPr/>
          </p:nvCxnSpPr>
          <p:spPr bwMode="auto">
            <a:xfrm rot="5400000">
              <a:off x="8153400" y="3733799"/>
              <a:ext cx="534194" cy="794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5" name="Straight Arrow Connector 71"/>
            <p:cNvCxnSpPr>
              <a:cxnSpLocks noChangeShapeType="1"/>
            </p:cNvCxnSpPr>
            <p:nvPr/>
          </p:nvCxnSpPr>
          <p:spPr bwMode="auto">
            <a:xfrm rot="5400000">
              <a:off x="3048000" y="3428999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6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5106194" y="3428205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47" name="Straight Arrow Connector 75"/>
            <p:cNvCxnSpPr>
              <a:cxnSpLocks noChangeShapeType="1"/>
            </p:cNvCxnSpPr>
            <p:nvPr/>
          </p:nvCxnSpPr>
          <p:spPr bwMode="auto">
            <a:xfrm rot="5400000">
              <a:off x="7163594" y="3428205"/>
              <a:ext cx="1143000" cy="1588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54348" name="TextBox 76"/>
            <p:cNvSpPr txBox="1">
              <a:spLocks noChangeArrowheads="1"/>
            </p:cNvSpPr>
            <p:nvPr/>
          </p:nvSpPr>
          <p:spPr bwMode="auto">
            <a:xfrm>
              <a:off x="2438400" y="262889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54349" name="TextBox 77"/>
            <p:cNvSpPr txBox="1">
              <a:spLocks noChangeArrowheads="1"/>
            </p:cNvSpPr>
            <p:nvPr/>
          </p:nvSpPr>
          <p:spPr bwMode="auto">
            <a:xfrm>
              <a:off x="2438400" y="323849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v</a:t>
              </a:r>
            </a:p>
          </p:txBody>
        </p:sp>
        <p:sp>
          <p:nvSpPr>
            <p:cNvPr id="54350" name="TextBox 78"/>
            <p:cNvSpPr txBox="1">
              <a:spLocks noChangeArrowheads="1"/>
            </p:cNvSpPr>
            <p:nvPr/>
          </p:nvSpPr>
          <p:spPr bwMode="auto">
            <a:xfrm>
              <a:off x="2438400" y="384809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2000">
                  <a:solidFill>
                    <a:srgbClr val="FFFF00"/>
                  </a:solidFill>
                  <a:latin typeface="Arial" charset="0"/>
                  <a:cs typeface="Arial" charset="0"/>
                </a:rPr>
                <a:t>w</a:t>
              </a:r>
            </a:p>
          </p:txBody>
        </p:sp>
        <p:sp>
          <p:nvSpPr>
            <p:cNvPr id="54351" name="TextBox 79"/>
            <p:cNvSpPr txBox="1">
              <a:spLocks noChangeArrowheads="1"/>
            </p:cNvSpPr>
            <p:nvPr/>
          </p:nvSpPr>
          <p:spPr bwMode="auto">
            <a:xfrm>
              <a:off x="1638300" y="2324099"/>
              <a:ext cx="1143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slot index</a:t>
              </a:r>
            </a:p>
          </p:txBody>
        </p:sp>
        <p:sp>
          <p:nvSpPr>
            <p:cNvPr id="54352" name="TextBox 80"/>
            <p:cNvSpPr txBox="1">
              <a:spLocks noChangeArrowheads="1"/>
            </p:cNvSpPr>
            <p:nvPr/>
          </p:nvSpPr>
          <p:spPr bwMode="auto">
            <a:xfrm>
              <a:off x="29718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4353" name="TextBox 81"/>
            <p:cNvSpPr txBox="1">
              <a:spLocks noChangeArrowheads="1"/>
            </p:cNvSpPr>
            <p:nvPr/>
          </p:nvSpPr>
          <p:spPr bwMode="auto">
            <a:xfrm>
              <a:off x="36576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54354" name="TextBox 82"/>
            <p:cNvSpPr txBox="1">
              <a:spLocks noChangeArrowheads="1"/>
            </p:cNvSpPr>
            <p:nvPr/>
          </p:nvSpPr>
          <p:spPr bwMode="auto">
            <a:xfrm>
              <a:off x="43434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355" name="TextBox 83"/>
            <p:cNvSpPr txBox="1">
              <a:spLocks noChangeArrowheads="1"/>
            </p:cNvSpPr>
            <p:nvPr/>
          </p:nvSpPr>
          <p:spPr bwMode="auto">
            <a:xfrm>
              <a:off x="50292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356" name="TextBox 84"/>
            <p:cNvSpPr txBox="1">
              <a:spLocks noChangeArrowheads="1"/>
            </p:cNvSpPr>
            <p:nvPr/>
          </p:nvSpPr>
          <p:spPr bwMode="auto">
            <a:xfrm>
              <a:off x="57150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54357" name="TextBox 85"/>
            <p:cNvSpPr txBox="1">
              <a:spLocks noChangeArrowheads="1"/>
            </p:cNvSpPr>
            <p:nvPr/>
          </p:nvSpPr>
          <p:spPr bwMode="auto">
            <a:xfrm>
              <a:off x="64008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54358" name="TextBox 86"/>
            <p:cNvSpPr txBox="1">
              <a:spLocks noChangeArrowheads="1"/>
            </p:cNvSpPr>
            <p:nvPr/>
          </p:nvSpPr>
          <p:spPr bwMode="auto">
            <a:xfrm>
              <a:off x="70866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54359" name="TextBox 87"/>
            <p:cNvSpPr txBox="1">
              <a:spLocks noChangeArrowheads="1"/>
            </p:cNvSpPr>
            <p:nvPr/>
          </p:nvSpPr>
          <p:spPr bwMode="auto">
            <a:xfrm>
              <a:off x="77724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54360" name="TextBox 88"/>
            <p:cNvSpPr txBox="1">
              <a:spLocks noChangeArrowheads="1"/>
            </p:cNvSpPr>
            <p:nvPr/>
          </p:nvSpPr>
          <p:spPr bwMode="auto">
            <a:xfrm>
              <a:off x="8458200" y="2324099"/>
              <a:ext cx="3810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  <p:cxnSp>
          <p:nvCxnSpPr>
            <p:cNvPr id="54361" name="Straight Arrow Connector 89"/>
            <p:cNvCxnSpPr>
              <a:cxnSpLocks noChangeShapeType="1"/>
            </p:cNvCxnSpPr>
            <p:nvPr/>
          </p:nvCxnSpPr>
          <p:spPr bwMode="auto">
            <a:xfrm>
              <a:off x="2819400" y="43814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62" name="Straight Arrow Connector 93"/>
            <p:cNvCxnSpPr>
              <a:cxnSpLocks noChangeShapeType="1"/>
            </p:cNvCxnSpPr>
            <p:nvPr/>
          </p:nvCxnSpPr>
          <p:spPr bwMode="auto">
            <a:xfrm>
              <a:off x="4876800" y="43814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63" name="Straight Arrow Connector 94"/>
            <p:cNvCxnSpPr>
              <a:cxnSpLocks noChangeShapeType="1"/>
            </p:cNvCxnSpPr>
            <p:nvPr/>
          </p:nvCxnSpPr>
          <p:spPr bwMode="auto">
            <a:xfrm>
              <a:off x="6934200" y="4381499"/>
              <a:ext cx="2057400" cy="1588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4364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800850" y="4400549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4365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4743450" y="4400549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4366" name="Straight Connector 104"/>
            <p:cNvCxnSpPr>
              <a:cxnSpLocks noChangeShapeType="1"/>
            </p:cNvCxnSpPr>
            <p:nvPr/>
          </p:nvCxnSpPr>
          <p:spPr bwMode="auto">
            <a:xfrm rot="5400000">
              <a:off x="8858250" y="4400549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54367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2686050" y="4400550"/>
              <a:ext cx="2667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4368" name="TextBox 106"/>
            <p:cNvSpPr txBox="1">
              <a:spLocks noChangeArrowheads="1"/>
            </p:cNvSpPr>
            <p:nvPr/>
          </p:nvSpPr>
          <p:spPr bwMode="auto">
            <a:xfrm>
              <a:off x="29718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st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4369" name="TextBox 107"/>
            <p:cNvSpPr txBox="1">
              <a:spLocks noChangeArrowheads="1"/>
            </p:cNvSpPr>
            <p:nvPr/>
          </p:nvSpPr>
          <p:spPr bwMode="auto">
            <a:xfrm>
              <a:off x="49911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2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nd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  <p:sp>
          <p:nvSpPr>
            <p:cNvPr id="54370" name="TextBox 108"/>
            <p:cNvSpPr txBox="1">
              <a:spLocks noChangeArrowheads="1"/>
            </p:cNvSpPr>
            <p:nvPr/>
          </p:nvSpPr>
          <p:spPr bwMode="auto">
            <a:xfrm>
              <a:off x="7086600" y="4381500"/>
              <a:ext cx="1752600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Monotype Sorts" charset="2"/>
                <a:buNone/>
              </a:pP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z="1600" baseline="30000">
                  <a:solidFill>
                    <a:srgbClr val="FFFF00"/>
                  </a:solidFill>
                  <a:latin typeface="Arial" charset="0"/>
                  <a:cs typeface="Arial" charset="0"/>
                </a:rPr>
                <a:t>rd</a:t>
              </a:r>
              <a:r>
                <a:rPr lang="en-US" sz="1600">
                  <a:solidFill>
                    <a:srgbClr val="FFFF00"/>
                  </a:solidFill>
                  <a:latin typeface="Arial" charset="0"/>
                  <a:cs typeface="Arial" charset="0"/>
                </a:rPr>
                <a:t> Frame</a:t>
              </a:r>
            </a:p>
          </p:txBody>
        </p:sp>
      </p:grpSp>
      <p:sp>
        <p:nvSpPr>
          <p:cNvPr id="54278" name="TextBox 92"/>
          <p:cNvSpPr txBox="1">
            <a:spLocks noChangeArrowheads="1"/>
          </p:cNvSpPr>
          <p:nvPr/>
        </p:nvSpPr>
        <p:spPr bwMode="auto">
          <a:xfrm>
            <a:off x="685800" y="4419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From q</a:t>
            </a:r>
            <a:r>
              <a:rPr lang="en-US" sz="2000" baseline="-25000">
                <a:solidFill>
                  <a:srgbClr val="66FF33"/>
                </a:solidFill>
              </a:rPr>
              <a:t>0</a:t>
            </a:r>
            <a:r>
              <a:rPr lang="en-US" sz="2000">
                <a:solidFill>
                  <a:srgbClr val="66FF33"/>
                </a:solidFill>
              </a:rPr>
              <a:t> = {0,1}</a:t>
            </a:r>
          </a:p>
        </p:txBody>
      </p:sp>
      <p:sp>
        <p:nvSpPr>
          <p:cNvPr id="54279" name="Oval 94"/>
          <p:cNvSpPr>
            <a:spLocks noChangeArrowheads="1"/>
          </p:cNvSpPr>
          <p:nvPr/>
        </p:nvSpPr>
        <p:spPr bwMode="auto">
          <a:xfrm>
            <a:off x="5334000" y="4038600"/>
            <a:ext cx="685800" cy="14478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99" name="TextBox 88"/>
          <p:cNvSpPr txBox="1">
            <a:spLocks noChangeArrowheads="1"/>
          </p:cNvSpPr>
          <p:nvPr/>
        </p:nvSpPr>
        <p:spPr bwMode="auto">
          <a:xfrm>
            <a:off x="3962400" y="3581400"/>
            <a:ext cx="3886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cs typeface="Arial" charset="0"/>
              </a:rPr>
              <a:t>Busiest element: (3,1)-pair included in 2 out of 3 CH sequences</a:t>
            </a:r>
          </a:p>
        </p:txBody>
      </p:sp>
      <p:sp>
        <p:nvSpPr>
          <p:cNvPr id="54281" name="Oval 99"/>
          <p:cNvSpPr>
            <a:spLocks noChangeArrowheads="1"/>
          </p:cNvSpPr>
          <p:nvPr/>
        </p:nvSpPr>
        <p:spPr bwMode="auto">
          <a:xfrm>
            <a:off x="8077200" y="3962400"/>
            <a:ext cx="685800" cy="21336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1" name="TextBox 88"/>
          <p:cNvSpPr txBox="1">
            <a:spLocks noChangeArrowheads="1"/>
          </p:cNvSpPr>
          <p:nvPr/>
        </p:nvSpPr>
        <p:spPr bwMode="auto">
          <a:xfrm>
            <a:off x="8534400" y="3505200"/>
            <a:ext cx="1828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cs typeface="Arial" charset="0"/>
              </a:rPr>
              <a:t>Busiest element: (7,2)-pair</a:t>
            </a:r>
          </a:p>
        </p:txBody>
      </p:sp>
      <p:sp>
        <p:nvSpPr>
          <p:cNvPr id="54283" name="TextBox 92"/>
          <p:cNvSpPr txBox="1">
            <a:spLocks noChangeArrowheads="1"/>
          </p:cNvSpPr>
          <p:nvPr/>
        </p:nvSpPr>
        <p:spPr bwMode="auto">
          <a:xfrm>
            <a:off x="685800" y="4953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From q</a:t>
            </a:r>
            <a:r>
              <a:rPr lang="en-US" sz="2000" baseline="-25000">
                <a:solidFill>
                  <a:srgbClr val="66FF33"/>
                </a:solidFill>
              </a:rPr>
              <a:t>1</a:t>
            </a:r>
            <a:r>
              <a:rPr lang="en-US" sz="2000">
                <a:solidFill>
                  <a:srgbClr val="66FF33"/>
                </a:solidFill>
              </a:rPr>
              <a:t> = {0,2}</a:t>
            </a:r>
          </a:p>
        </p:txBody>
      </p:sp>
      <p:sp>
        <p:nvSpPr>
          <p:cNvPr id="54284" name="TextBox 92"/>
          <p:cNvSpPr txBox="1">
            <a:spLocks noChangeArrowheads="1"/>
          </p:cNvSpPr>
          <p:nvPr/>
        </p:nvSpPr>
        <p:spPr bwMode="auto">
          <a:xfrm>
            <a:off x="685800" y="5562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From q</a:t>
            </a:r>
            <a:r>
              <a:rPr lang="en-US" sz="2000" baseline="-25000">
                <a:solidFill>
                  <a:srgbClr val="66FF33"/>
                </a:solidFill>
              </a:rPr>
              <a:t>2</a:t>
            </a:r>
            <a:r>
              <a:rPr lang="en-US" sz="2000">
                <a:solidFill>
                  <a:srgbClr val="66FF33"/>
                </a:solidFill>
              </a:rPr>
              <a:t> = {1,2}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Cyclic Quorum Systems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10512425" cy="4572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Relaxed Cyclic (n,k)-difference Set D</a:t>
            </a:r>
          </a:p>
          <a:p>
            <a:pPr lvl="1">
              <a:defRPr/>
            </a:pPr>
            <a:r>
              <a:rPr lang="en-US" sz="2400" smtClean="0"/>
              <a:t>D = {a</a:t>
            </a:r>
            <a:r>
              <a:rPr lang="en-US" sz="2400" baseline="-25000" smtClean="0"/>
              <a:t>1</a:t>
            </a:r>
            <a:r>
              <a:rPr lang="en-US" sz="2400" smtClean="0"/>
              <a:t>,…,a</a:t>
            </a:r>
            <a:r>
              <a:rPr lang="en-US" sz="2400" baseline="-25000" smtClean="0"/>
              <a:t>k</a:t>
            </a:r>
            <a:r>
              <a:rPr lang="en-US" sz="2400" smtClean="0"/>
              <a:t>} is a relaxed cyclic (n,k)-difference set under Z</a:t>
            </a:r>
            <a:r>
              <a:rPr lang="en-US" sz="2400" baseline="-25000" smtClean="0"/>
              <a:t>n</a:t>
            </a:r>
            <a:r>
              <a:rPr lang="en-US" sz="2400" smtClean="0"/>
              <a:t> if for every d </a:t>
            </a:r>
            <a:r>
              <a:rPr lang="en-US" sz="2400" smtClean="0">
                <a:cs typeface="Arial" charset="0"/>
              </a:rPr>
              <a:t>≠ 0 (mod n) there exist a</a:t>
            </a:r>
            <a:r>
              <a:rPr lang="en-US" sz="2400" baseline="-25000" smtClean="0">
                <a:cs typeface="Arial" charset="0"/>
              </a:rPr>
              <a:t>i</a:t>
            </a:r>
            <a:r>
              <a:rPr lang="en-US" sz="2400" smtClean="0">
                <a:cs typeface="Arial" charset="0"/>
              </a:rPr>
              <a:t> and a</a:t>
            </a:r>
            <a:r>
              <a:rPr lang="en-US" sz="2400" baseline="-25000" smtClean="0">
                <a:cs typeface="Arial" charset="0"/>
              </a:rPr>
              <a:t>j</a:t>
            </a:r>
            <a:r>
              <a:rPr lang="en-US" sz="2400" smtClean="0">
                <a:cs typeface="Arial" charset="0"/>
              </a:rPr>
              <a:t> such that </a:t>
            </a:r>
          </a:p>
          <a:p>
            <a:pPr lvl="1">
              <a:buFontTx/>
              <a:buNone/>
              <a:defRPr/>
            </a:pPr>
            <a:r>
              <a:rPr lang="en-US" sz="2400" smtClean="0">
                <a:cs typeface="Arial" charset="0"/>
              </a:rPr>
              <a:t>	a</a:t>
            </a:r>
            <a:r>
              <a:rPr lang="en-US" sz="2400" baseline="-25000" smtClean="0">
                <a:cs typeface="Arial" charset="0"/>
              </a:rPr>
              <a:t>i </a:t>
            </a:r>
            <a:r>
              <a:rPr lang="en-US" sz="2400" smtClean="0">
                <a:cs typeface="Arial" charset="0"/>
              </a:rPr>
              <a:t>- a</a:t>
            </a:r>
            <a:r>
              <a:rPr lang="en-US" sz="2400" baseline="-25000" smtClean="0">
                <a:cs typeface="Arial" charset="0"/>
              </a:rPr>
              <a:t>j</a:t>
            </a:r>
            <a:r>
              <a:rPr lang="en-US" sz="2400" smtClean="0">
                <a:cs typeface="Arial" charset="0"/>
              </a:rPr>
              <a:t> = d (mod) n</a:t>
            </a:r>
            <a:endParaRPr lang="en-US" sz="2800" smtClean="0"/>
          </a:p>
          <a:p>
            <a:pPr>
              <a:defRPr/>
            </a:pPr>
            <a:endParaRPr lang="en-US" sz="2800" smtClean="0"/>
          </a:p>
          <a:p>
            <a:pPr>
              <a:defRPr/>
            </a:pPr>
            <a:r>
              <a:rPr lang="en-US" sz="2800" smtClean="0"/>
              <a:t>Example</a:t>
            </a:r>
          </a:p>
          <a:p>
            <a:pPr lvl="1">
              <a:defRPr/>
            </a:pPr>
            <a:r>
              <a:rPr lang="en-US" sz="2400" smtClean="0"/>
              <a:t>D = {0,1,3} is a relaxed cyclic (7,3)-difference set under Z</a:t>
            </a:r>
            <a:r>
              <a:rPr lang="en-US" sz="2400" baseline="-25000" smtClean="0"/>
              <a:t>7</a:t>
            </a:r>
            <a:r>
              <a:rPr lang="en-US" sz="2400" smtClean="0"/>
              <a:t> 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>
                <a:cs typeface="Arial" charset="0"/>
              </a:rPr>
              <a:t>1-0 ≡ 1 (mod) 7, 3-1 ≡ 2 (mod) 7, 3-0 ≡ 3 (mod) 7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>
                <a:cs typeface="Arial" charset="0"/>
              </a:rPr>
              <a:t>0-1 ≡ 6 (mod) 7, 1-3 ≡ 5 (mod) 7, 0-3 ≡ 4 (mod) 7</a:t>
            </a:r>
            <a:endParaRPr lang="en-US" sz="2000" smtClean="0"/>
          </a:p>
          <a:p>
            <a:pPr lvl="2">
              <a:buFont typeface="Wingdings" charset="2"/>
              <a:buNone/>
              <a:defRPr/>
            </a:pPr>
            <a:endParaRPr lang="en-US" sz="200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7F288-2553-43AF-BED4-EA9737861179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Cyclic Quorum Systems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512425" cy="495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Cyclic Quorum System</a:t>
            </a:r>
          </a:p>
          <a:p>
            <a:pPr lvl="1">
              <a:defRPr/>
            </a:pPr>
            <a:r>
              <a:rPr lang="en-US" sz="2400" smtClean="0"/>
              <a:t>A group of sets B</a:t>
            </a:r>
            <a:r>
              <a:rPr lang="en-US" sz="2400" baseline="-25000" smtClean="0"/>
              <a:t>i</a:t>
            </a:r>
            <a:r>
              <a:rPr lang="en-US" sz="2400" smtClean="0"/>
              <a:t> = {a</a:t>
            </a:r>
            <a:r>
              <a:rPr lang="en-US" sz="2400" baseline="-25000" smtClean="0"/>
              <a:t>1</a:t>
            </a:r>
            <a:r>
              <a:rPr lang="en-US" sz="2400" smtClean="0"/>
              <a:t>+i,a</a:t>
            </a:r>
            <a:r>
              <a:rPr lang="en-US" sz="2400" baseline="-25000" smtClean="0"/>
              <a:t>2</a:t>
            </a:r>
            <a:r>
              <a:rPr lang="en-US" sz="2400" smtClean="0"/>
              <a:t>+i,…,a</a:t>
            </a:r>
            <a:r>
              <a:rPr lang="en-US" sz="2400" baseline="-25000" smtClean="0"/>
              <a:t>k</a:t>
            </a:r>
            <a:r>
              <a:rPr lang="en-US" sz="2400" smtClean="0"/>
              <a:t>+i} (mod) n, i = {0,1,…,n-1}, is a cyclic quorum system if and only if D = {a</a:t>
            </a:r>
            <a:r>
              <a:rPr lang="en-US" sz="2400" baseline="-25000" smtClean="0"/>
              <a:t>1</a:t>
            </a:r>
            <a:r>
              <a:rPr lang="en-US" sz="2400" smtClean="0"/>
              <a:t>,a</a:t>
            </a:r>
            <a:r>
              <a:rPr lang="en-US" sz="2400" baseline="-25000" smtClean="0"/>
              <a:t>2</a:t>
            </a:r>
            <a:r>
              <a:rPr lang="en-US" sz="2400" smtClean="0"/>
              <a:t>,…,a</a:t>
            </a:r>
            <a:r>
              <a:rPr lang="en-US" sz="2400" baseline="-25000" smtClean="0"/>
              <a:t>k</a:t>
            </a:r>
            <a:r>
              <a:rPr lang="en-US" sz="2400" smtClean="0"/>
              <a:t>} is a relaxed cyclic (n,k)-difference set</a:t>
            </a:r>
          </a:p>
          <a:p>
            <a:pPr>
              <a:defRPr/>
            </a:pPr>
            <a:endParaRPr lang="en-US" sz="2800" smtClean="0"/>
          </a:p>
          <a:p>
            <a:pPr>
              <a:defRPr/>
            </a:pPr>
            <a:r>
              <a:rPr lang="en-US" sz="2800" smtClean="0"/>
              <a:t>Example</a:t>
            </a:r>
          </a:p>
          <a:p>
            <a:pPr lvl="1">
              <a:defRPr/>
            </a:pPr>
            <a:r>
              <a:rPr lang="en-US" sz="2400" smtClean="0"/>
              <a:t>Given D = {0,1,3} under Z</a:t>
            </a:r>
            <a:r>
              <a:rPr lang="en-US" sz="2400" baseline="-25000" smtClean="0"/>
              <a:t>7</a:t>
            </a:r>
            <a:r>
              <a:rPr lang="en-US" sz="2400" smtClean="0"/>
              <a:t>, Bi = {0+i,1+i,3+i} mod 7, i = {0,1,…6}, is a cyclic quorum system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>
                <a:cs typeface="Arial" charset="0"/>
              </a:rPr>
              <a:t>B</a:t>
            </a:r>
            <a:r>
              <a:rPr lang="en-US" sz="2000" baseline="-25000" smtClean="0">
                <a:cs typeface="Arial" charset="0"/>
              </a:rPr>
              <a:t>0</a:t>
            </a:r>
            <a:r>
              <a:rPr lang="en-US" sz="2000" smtClean="0">
                <a:cs typeface="Arial" charset="0"/>
              </a:rPr>
              <a:t> = {0,1,3}, B</a:t>
            </a:r>
            <a:r>
              <a:rPr lang="en-US" sz="2000" baseline="-25000" smtClean="0">
                <a:cs typeface="Arial" charset="0"/>
              </a:rPr>
              <a:t>1</a:t>
            </a:r>
            <a:r>
              <a:rPr lang="en-US" sz="2000" smtClean="0">
                <a:cs typeface="Arial" charset="0"/>
              </a:rPr>
              <a:t> = {1,2,4}, B</a:t>
            </a:r>
            <a:r>
              <a:rPr lang="en-US" sz="2000" baseline="-25000" smtClean="0">
                <a:cs typeface="Arial" charset="0"/>
              </a:rPr>
              <a:t>2</a:t>
            </a:r>
            <a:r>
              <a:rPr lang="en-US" sz="2000" smtClean="0">
                <a:cs typeface="Arial" charset="0"/>
              </a:rPr>
              <a:t> = {2,3,5}, B</a:t>
            </a:r>
            <a:r>
              <a:rPr lang="en-US" sz="2000" baseline="-25000" smtClean="0">
                <a:cs typeface="Arial" charset="0"/>
              </a:rPr>
              <a:t>3</a:t>
            </a:r>
            <a:r>
              <a:rPr lang="en-US" sz="2000" smtClean="0">
                <a:cs typeface="Arial" charset="0"/>
              </a:rPr>
              <a:t> = {3,4,6}, 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>
                <a:cs typeface="Arial" charset="0"/>
              </a:rPr>
              <a:t>B</a:t>
            </a:r>
            <a:r>
              <a:rPr lang="en-US" sz="2000" baseline="-25000" smtClean="0">
                <a:cs typeface="Arial" charset="0"/>
              </a:rPr>
              <a:t>4</a:t>
            </a:r>
            <a:r>
              <a:rPr lang="en-US" sz="2000" smtClean="0">
                <a:cs typeface="Arial" charset="0"/>
              </a:rPr>
              <a:t> = {4,5,0}, B</a:t>
            </a:r>
            <a:r>
              <a:rPr lang="en-US" sz="2000" baseline="-25000" smtClean="0">
                <a:cs typeface="Arial" charset="0"/>
              </a:rPr>
              <a:t>5</a:t>
            </a:r>
            <a:r>
              <a:rPr lang="en-US" sz="2000" smtClean="0">
                <a:cs typeface="Arial" charset="0"/>
              </a:rPr>
              <a:t> = {5,6,1}, B</a:t>
            </a:r>
            <a:r>
              <a:rPr lang="en-US" sz="2000" baseline="-25000" smtClean="0">
                <a:cs typeface="Arial" charset="0"/>
              </a:rPr>
              <a:t>6</a:t>
            </a:r>
            <a:r>
              <a:rPr lang="en-US" sz="2000" smtClean="0">
                <a:cs typeface="Arial" charset="0"/>
              </a:rPr>
              <a:t> = {6,0,2}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3F56CE-9ADB-4E98-96B6-A2A2A95E4507}" type="slidenum">
              <a:rPr lang="en-GB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CCC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781800" cy="48006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400" dirty="0" smtClean="0"/>
              <a:t>Overlay vs. Underlay</a:t>
            </a:r>
          </a:p>
          <a:p>
            <a:pPr lvl="1">
              <a:defRPr/>
            </a:pPr>
            <a:r>
              <a:rPr lang="en-US" sz="2400" dirty="0" smtClean="0"/>
              <a:t>Overlay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CCC allocated to the spectrum temporarily or permanently not used by PUs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Must vacate CCC if a PU occupies CCC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sz="2000" dirty="0" smtClean="0">
                <a:sym typeface="Wingdings" pitchFamily="2" charset="2"/>
              </a:rPr>
              <a:t></a:t>
            </a:r>
            <a:r>
              <a:rPr lang="en-US" sz="2000" dirty="0" smtClean="0"/>
              <a:t>CCC is subject to PU activity</a:t>
            </a:r>
          </a:p>
          <a:p>
            <a:pPr lvl="1">
              <a:defRPr/>
            </a:pPr>
            <a:r>
              <a:rPr lang="en-US" sz="2400" dirty="0" smtClean="0"/>
              <a:t>Underlay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CCC can be allocated to the spectrum currently used by PUs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Control transmissions are spread over a large bandwidth in the spectrum and </a:t>
            </a:r>
            <a:r>
              <a:rPr lang="en-US" sz="2000" dirty="0" smtClean="0"/>
              <a:t>appear to PU as noise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sz="2000" dirty="0" smtClean="0">
                <a:sym typeface="Wingdings" pitchFamily="2" charset="2"/>
              </a:rPr>
              <a:t></a:t>
            </a:r>
            <a:r>
              <a:rPr lang="en-US" sz="2000" dirty="0" smtClean="0"/>
              <a:t>CCC is not affected by PU activity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C0C8C-F521-49BB-9B57-CFB86638BCAE}" type="slidenum">
              <a:rPr lang="en-GB"/>
              <a:pPr/>
              <a:t>5</a:t>
            </a:fld>
            <a:endParaRPr lang="en-GB"/>
          </a:p>
        </p:txBody>
      </p:sp>
      <p:pic>
        <p:nvPicPr>
          <p:cNvPr id="12293" name="Picture 5" descr="class2_c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0"/>
            <a:ext cx="4460875" cy="2706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Majority Cyclic Quorum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0512425" cy="4724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Majority Cyclic Quorum System</a:t>
            </a:r>
          </a:p>
          <a:p>
            <a:pPr lvl="1">
              <a:defRPr/>
            </a:pPr>
            <a:r>
              <a:rPr lang="en-US" sz="2000" dirty="0" smtClean="0"/>
              <a:t>A cyclic quorum system S based on the difference set D that contains more than half of the elements in Z</a:t>
            </a:r>
            <a:r>
              <a:rPr lang="en-US" sz="2000" baseline="-25000" dirty="0" smtClean="0"/>
              <a:t>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smtClean="0">
                <a:solidFill>
                  <a:srgbClr val="66FF33"/>
                </a:solidFill>
                <a:cs typeface="Arial" charset="0"/>
              </a:rPr>
              <a:t>D = {0,1,2}  under Z</a:t>
            </a:r>
            <a:r>
              <a:rPr lang="en-US" sz="2000" baseline="-25000" dirty="0" smtClean="0">
                <a:solidFill>
                  <a:srgbClr val="66FF33"/>
                </a:solidFill>
                <a:cs typeface="Arial" charset="0"/>
              </a:rPr>
              <a:t>4</a:t>
            </a:r>
            <a:r>
              <a:rPr lang="en-US" sz="2000" dirty="0" smtClean="0">
                <a:solidFill>
                  <a:srgbClr val="66FF33"/>
                </a:solidFill>
                <a:cs typeface="Arial" charset="0"/>
              </a:rPr>
              <a:t> (k = 3 &gt; 4/2)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66FF33"/>
                </a:solidFill>
                <a:cs typeface="Arial" charset="0"/>
              </a:rPr>
              <a:t>S = {{0,1,2},{1,2,3},{2,3,0},{3,0,1}} is a majority cyclic quorum system</a:t>
            </a:r>
            <a:endParaRPr lang="en-US" sz="1800" dirty="0" smtClean="0">
              <a:solidFill>
                <a:srgbClr val="66FF33"/>
              </a:solidFill>
              <a:cs typeface="Arial" charset="0"/>
            </a:endParaRPr>
          </a:p>
          <a:p>
            <a:pPr lvl="2">
              <a:defRPr/>
            </a:pPr>
            <a:endParaRPr lang="en-US" sz="1800" baseline="-25000" dirty="0" smtClean="0">
              <a:solidFill>
                <a:srgbClr val="66FF33"/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 smtClean="0">
                <a:cs typeface="Arial" charset="0"/>
              </a:rPr>
              <a:t>M-QCH System</a:t>
            </a:r>
          </a:p>
          <a:p>
            <a:pPr lvl="1">
              <a:defRPr/>
            </a:pPr>
            <a:r>
              <a:rPr lang="en-US" sz="2000" dirty="0" smtClean="0">
                <a:cs typeface="Arial" charset="0"/>
              </a:rPr>
              <a:t>Constructed with a majority cyclic quorum system over Z</a:t>
            </a:r>
            <a:r>
              <a:rPr lang="en-US" sz="2000" baseline="-25000" dirty="0" smtClean="0">
                <a:cs typeface="Arial" charset="0"/>
              </a:rPr>
              <a:t>3</a:t>
            </a:r>
          </a:p>
          <a:p>
            <a:pPr lvl="1">
              <a:defRPr/>
            </a:pPr>
            <a:r>
              <a:rPr lang="en-US" sz="2000" dirty="0" smtClean="0">
                <a:cs typeface="Arial" charset="0"/>
              </a:rPr>
              <a:t>Optimal QCH design: minimize MTTR (k=3) while keeping the load &lt; 1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B7B514-34A8-4AA9-AC33-E9A6DB0BD6D2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Minimal Cyclic Quorum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0512425" cy="4724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Minimal Cyclic Quorum System</a:t>
            </a:r>
          </a:p>
          <a:p>
            <a:pPr lvl="1">
              <a:defRPr/>
            </a:pPr>
            <a:r>
              <a:rPr lang="en-US" sz="2000" dirty="0" smtClean="0"/>
              <a:t>A cyclic quorum system S based on the singer difference set D whose size k </a:t>
            </a:r>
            <a:r>
              <a:rPr lang="en-US" sz="2000" dirty="0" smtClean="0">
                <a:cs typeface="Arial" charset="0"/>
              </a:rPr>
              <a:t>approximates the lower bound</a:t>
            </a:r>
            <a:r>
              <a:rPr lang="en-US" sz="2000" dirty="0" smtClean="0"/>
              <a:t> </a:t>
            </a:r>
            <a:r>
              <a:rPr lang="en-US" sz="2000" dirty="0" smtClean="0">
                <a:cs typeface="Arial" charset="0"/>
              </a:rPr>
              <a:t>√n</a:t>
            </a:r>
            <a:endParaRPr lang="en-US" sz="2000" baseline="-25000" dirty="0" smtClean="0"/>
          </a:p>
          <a:p>
            <a:pPr lvl="2"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D = {1,2,4} under Z</a:t>
            </a:r>
            <a:r>
              <a:rPr lang="en-US" sz="2000" baseline="-25000" dirty="0" smtClean="0">
                <a:solidFill>
                  <a:srgbClr val="66FF33"/>
                </a:solidFill>
              </a:rPr>
              <a:t>7</a:t>
            </a:r>
            <a:r>
              <a:rPr lang="en-US" sz="2000" dirty="0" smtClean="0">
                <a:solidFill>
                  <a:srgbClr val="66FF33"/>
                </a:solidFill>
              </a:rPr>
              <a:t> is a singer difference set (k = 3 </a:t>
            </a:r>
            <a:r>
              <a:rPr lang="en-US" sz="2000" dirty="0" smtClean="0">
                <a:solidFill>
                  <a:srgbClr val="66FF33"/>
                </a:solidFill>
                <a:cs typeface="Arial" charset="0"/>
              </a:rPr>
              <a:t>≈ √7 = 2.65)</a:t>
            </a:r>
            <a:r>
              <a:rPr lang="en-US" sz="2000" dirty="0" smtClean="0">
                <a:solidFill>
                  <a:srgbClr val="66FF33"/>
                </a:solidFill>
              </a:rPr>
              <a:t>. 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S = {{1,2,4}, {2,3,5},{3,4,6},{4,5,0},{5,6,1},{6,0,2},{0,1,3}} is a minimal cyclic quorum system</a:t>
            </a:r>
          </a:p>
          <a:p>
            <a:pPr lvl="2">
              <a:defRPr/>
            </a:pPr>
            <a:endParaRPr lang="en-US" sz="1800" dirty="0" smtClean="0">
              <a:solidFill>
                <a:srgbClr val="66FF33"/>
              </a:solidFill>
            </a:endParaRPr>
          </a:p>
          <a:p>
            <a:pPr>
              <a:defRPr/>
            </a:pPr>
            <a:r>
              <a:rPr lang="en-US" sz="2400" dirty="0" smtClean="0"/>
              <a:t>L-QCH System</a:t>
            </a:r>
          </a:p>
          <a:p>
            <a:pPr lvl="1">
              <a:defRPr/>
            </a:pPr>
            <a:r>
              <a:rPr lang="en-US" sz="2000" dirty="0" smtClean="0"/>
              <a:t>Constructed with a minimum cyclic quorum system over Z</a:t>
            </a:r>
            <a:r>
              <a:rPr lang="el-GR" sz="2000" baseline="-25000" dirty="0" smtClean="0">
                <a:cs typeface="Times New Roman" charset="0"/>
              </a:rPr>
              <a:t>τ</a:t>
            </a:r>
            <a:endParaRPr lang="en-US" sz="2000" baseline="-25000" dirty="0" smtClean="0">
              <a:cs typeface="Times New Roman" charset="0"/>
            </a:endParaRPr>
          </a:p>
          <a:p>
            <a:pPr lvl="1">
              <a:defRPr/>
            </a:pPr>
            <a:r>
              <a:rPr lang="en-US" sz="2000" dirty="0" smtClean="0">
                <a:cs typeface="Times New Roman" charset="0"/>
              </a:rPr>
              <a:t>Near Optimal in terms of the load (close to theoretical minimum </a:t>
            </a:r>
            <a:r>
              <a:rPr kumimoji="0" lang="en-US" sz="2000" dirty="0" smtClean="0">
                <a:effectLst/>
                <a:ea typeface="宋体" charset="-122"/>
              </a:rPr>
              <a:t>1/√</a:t>
            </a:r>
            <a:r>
              <a:rPr kumimoji="0" lang="el-GR" sz="2000" dirty="0" smtClean="0">
                <a:effectLst/>
                <a:ea typeface="宋体" charset="-122"/>
              </a:rPr>
              <a:t>τ</a:t>
            </a:r>
            <a:r>
              <a:rPr kumimoji="0" lang="en-US" sz="2000" dirty="0" smtClean="0">
                <a:effectLst/>
                <a:ea typeface="宋体" charset="-122"/>
              </a:rPr>
              <a:t>)</a:t>
            </a:r>
          </a:p>
          <a:p>
            <a:pPr lvl="2">
              <a:defRPr/>
            </a:pPr>
            <a:r>
              <a:rPr kumimoji="0" lang="el-GR" sz="2000" dirty="0" smtClean="0">
                <a:solidFill>
                  <a:srgbClr val="66FF33"/>
                </a:solidFill>
                <a:effectLst/>
                <a:ea typeface="宋体" charset="-122"/>
              </a:rPr>
              <a:t>τ </a:t>
            </a:r>
            <a:r>
              <a:rPr kumimoji="0" lang="en-US" sz="2000" dirty="0" smtClean="0">
                <a:solidFill>
                  <a:srgbClr val="66FF33"/>
                </a:solidFill>
                <a:effectLst/>
                <a:ea typeface="宋体" charset="-122"/>
              </a:rPr>
              <a:t>is the maximum allowed MTTR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4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5E2EDE-7799-43C9-8586-992336483ACA}" type="slidenum">
              <a:rPr lang="en-GB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Comparison of Channel Hopping Systems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05000" y="2971800"/>
          <a:ext cx="8001000" cy="3408363"/>
        </p:xfrm>
        <a:graphic>
          <a:graphicData uri="http://schemas.openxmlformats.org/drawingml/2006/table">
            <a:tbl>
              <a:tblPr/>
              <a:tblGrid>
                <a:gridCol w="2220913"/>
                <a:gridCol w="1663700"/>
                <a:gridCol w="1373187"/>
                <a:gridCol w="1447800"/>
                <a:gridCol w="12954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omic Sans MS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Degree of overlapping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MTTR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MCTTR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Blind Rendezvous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SSCH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1/(N-1)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M-QCH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3N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L-QCH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≥1/√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τ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mic Sans MS" charset="0"/>
                        <a:ea typeface="宋体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kN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Seq Rendezvous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1/N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N(N+1)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A-QCH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≈1/2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≥9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A-MOCH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-N+1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charset="0"/>
                          <a:ea typeface="宋体" charset="-122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FF"/>
                    </a:solidFill>
                  </a:tcPr>
                </a:tc>
              </a:tr>
            </a:tbl>
          </a:graphicData>
        </a:graphic>
      </p:graphicFrame>
      <p:sp>
        <p:nvSpPr>
          <p:cNvPr id="59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8483C3-6C21-4EA7-954F-D64954974871}" type="slidenum">
              <a:rPr lang="en-GB"/>
              <a:pPr/>
              <a:t>52</a:t>
            </a:fld>
            <a:endParaRPr lang="en-GB"/>
          </a:p>
        </p:txBody>
      </p:sp>
      <p:sp>
        <p:nvSpPr>
          <p:cNvPr id="59452" name="TextBox 6"/>
          <p:cNvSpPr txBox="1">
            <a:spLocks noChangeArrowheads="1"/>
          </p:cNvSpPr>
          <p:nvPr/>
        </p:nvSpPr>
        <p:spPr bwMode="auto">
          <a:xfrm>
            <a:off x="152400" y="37338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Synchronous Quorum-based CCC</a:t>
            </a:r>
          </a:p>
        </p:txBody>
      </p:sp>
      <p:sp>
        <p:nvSpPr>
          <p:cNvPr id="59453" name="TextBox 7"/>
          <p:cNvSpPr txBox="1">
            <a:spLocks noChangeArrowheads="1"/>
          </p:cNvSpPr>
          <p:nvPr/>
        </p:nvSpPr>
        <p:spPr bwMode="auto">
          <a:xfrm>
            <a:off x="152400" y="52578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Asynchronous Quorum-based CCC</a:t>
            </a:r>
          </a:p>
        </p:txBody>
      </p:sp>
      <p:cxnSp>
        <p:nvCxnSpPr>
          <p:cNvPr id="59454" name="Straight Arrow Connector 9"/>
          <p:cNvCxnSpPr>
            <a:cxnSpLocks noChangeShapeType="1"/>
          </p:cNvCxnSpPr>
          <p:nvPr/>
        </p:nvCxnSpPr>
        <p:spPr bwMode="auto">
          <a:xfrm>
            <a:off x="1752600" y="4419600"/>
            <a:ext cx="685800" cy="228600"/>
          </a:xfrm>
          <a:prstGeom prst="straightConnector1">
            <a:avLst/>
          </a:prstGeom>
          <a:noFill/>
          <a:ln w="28575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59455" name="Straight Arrow Connector 10"/>
          <p:cNvCxnSpPr>
            <a:cxnSpLocks noChangeShapeType="1"/>
          </p:cNvCxnSpPr>
          <p:nvPr/>
        </p:nvCxnSpPr>
        <p:spPr bwMode="auto">
          <a:xfrm>
            <a:off x="1752600" y="5791200"/>
            <a:ext cx="685800" cy="1588"/>
          </a:xfrm>
          <a:prstGeom prst="straightConnector1">
            <a:avLst/>
          </a:prstGeom>
          <a:noFill/>
          <a:ln w="28575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59456" name="Straight Arrow Connector 13"/>
          <p:cNvCxnSpPr>
            <a:cxnSpLocks noChangeShapeType="1"/>
          </p:cNvCxnSpPr>
          <p:nvPr/>
        </p:nvCxnSpPr>
        <p:spPr bwMode="auto">
          <a:xfrm>
            <a:off x="1752600" y="4419600"/>
            <a:ext cx="685800" cy="609600"/>
          </a:xfrm>
          <a:prstGeom prst="straightConnector1">
            <a:avLst/>
          </a:prstGeom>
          <a:noFill/>
          <a:ln w="28575">
            <a:solidFill>
              <a:srgbClr val="66FF33"/>
            </a:solidFill>
            <a:round/>
            <a:headEnd/>
            <a:tailEnd type="arrow" w="med" len="med"/>
          </a:ln>
        </p:spPr>
      </p:cxnSp>
      <p:sp>
        <p:nvSpPr>
          <p:cNvPr id="59457" name="TextBox 9"/>
          <p:cNvSpPr txBox="1">
            <a:spLocks noChangeArrowheads="1"/>
          </p:cNvSpPr>
          <p:nvPr/>
        </p:nvSpPr>
        <p:spPr bwMode="auto">
          <a:xfrm>
            <a:off x="3505200" y="1524000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FFFF00"/>
                </a:solidFill>
              </a:rPr>
              <a:t>MCTTR: Maximum conditional TTR between 2 CH nodes </a:t>
            </a:r>
            <a:r>
              <a:rPr lang="en-US" sz="2000">
                <a:solidFill>
                  <a:srgbClr val="66FF33"/>
                </a:solidFill>
              </a:rPr>
              <a:t>when PU is present </a:t>
            </a:r>
            <a:r>
              <a:rPr lang="en-US" sz="2000">
                <a:solidFill>
                  <a:srgbClr val="FFFF00"/>
                </a:solidFill>
              </a:rPr>
              <a:t>and </a:t>
            </a:r>
            <a:r>
              <a:rPr lang="en-US" sz="2000">
                <a:solidFill>
                  <a:srgbClr val="66FF33"/>
                </a:solidFill>
              </a:rPr>
              <a:t>at least one PU-free common channel is available</a:t>
            </a:r>
          </a:p>
        </p:txBody>
      </p:sp>
      <p:cxnSp>
        <p:nvCxnSpPr>
          <p:cNvPr id="59458" name="Straight Arrow Connector 10"/>
          <p:cNvCxnSpPr>
            <a:cxnSpLocks noChangeShapeType="1"/>
          </p:cNvCxnSpPr>
          <p:nvPr/>
        </p:nvCxnSpPr>
        <p:spPr bwMode="auto">
          <a:xfrm>
            <a:off x="8001000" y="2286000"/>
            <a:ext cx="914400" cy="762000"/>
          </a:xfrm>
          <a:prstGeom prst="straightConnector1">
            <a:avLst/>
          </a:prstGeom>
          <a:noFill/>
          <a:ln w="28575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59459" name="Straight Arrow Connector 10"/>
          <p:cNvCxnSpPr>
            <a:cxnSpLocks noChangeShapeType="1"/>
          </p:cNvCxnSpPr>
          <p:nvPr/>
        </p:nvCxnSpPr>
        <p:spPr bwMode="auto">
          <a:xfrm>
            <a:off x="8229600" y="4648200"/>
            <a:ext cx="6858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9460" name="Straight Arrow Connector 10"/>
          <p:cNvCxnSpPr>
            <a:cxnSpLocks noChangeShapeType="1"/>
          </p:cNvCxnSpPr>
          <p:nvPr/>
        </p:nvCxnSpPr>
        <p:spPr bwMode="auto">
          <a:xfrm>
            <a:off x="8229600" y="5029200"/>
            <a:ext cx="6858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59461" name="Straight Arrow Connector 10"/>
          <p:cNvCxnSpPr>
            <a:cxnSpLocks noChangeShapeType="1"/>
          </p:cNvCxnSpPr>
          <p:nvPr/>
        </p:nvCxnSpPr>
        <p:spPr bwMode="auto">
          <a:xfrm>
            <a:off x="8382000" y="6172200"/>
            <a:ext cx="6858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Quorum-based Control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83825" cy="4648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Advantages</a:t>
            </a:r>
          </a:p>
          <a:p>
            <a:pPr lvl="1">
              <a:defRPr/>
            </a:pPr>
            <a:r>
              <a:rPr lang="en-US" sz="2400" smtClean="0"/>
              <a:t>Performance improvement over Sequence-based Rendezvous schemes</a:t>
            </a:r>
          </a:p>
          <a:p>
            <a:pPr lvl="1">
              <a:defRPr/>
            </a:pPr>
            <a:r>
              <a:rPr lang="en-US" sz="2400" smtClean="0"/>
              <a:t>Robust to control channel saturation and jamming problems</a:t>
            </a:r>
          </a:p>
          <a:p>
            <a:pPr lvl="1">
              <a:defRPr/>
            </a:pPr>
            <a:endParaRPr lang="en-US" sz="2400" smtClean="0"/>
          </a:p>
          <a:p>
            <a:pPr>
              <a:defRPr/>
            </a:pPr>
            <a:r>
              <a:rPr lang="en-US" sz="2800" smtClean="0"/>
              <a:t>Disadvantages</a:t>
            </a:r>
          </a:p>
          <a:p>
            <a:pPr lvl="1">
              <a:defRPr/>
            </a:pPr>
            <a:r>
              <a:rPr lang="en-US" sz="2400" smtClean="0"/>
              <a:t>Subject to PU activity even with sequence adjustment</a:t>
            </a:r>
          </a:p>
          <a:p>
            <a:pPr lvl="1">
              <a:defRPr/>
            </a:pPr>
            <a:r>
              <a:rPr lang="en-US" sz="2400" smtClean="0"/>
              <a:t>No broadcast support and limited CCC coverage</a:t>
            </a:r>
          </a:p>
          <a:p>
            <a:pPr lvl="1">
              <a:defRPr/>
            </a:pPr>
            <a:r>
              <a:rPr lang="en-US" sz="2400" smtClean="0"/>
              <a:t>Long rendezvous time when the number of channel is large</a:t>
            </a:r>
          </a:p>
          <a:p>
            <a:pPr lvl="1">
              <a:defRPr/>
            </a:pPr>
            <a:endParaRPr lang="en-US" sz="260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2595D9-6332-4C78-B784-E486363BB009}" type="slidenum">
              <a:rPr lang="en-GB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Group-based CCC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07625" cy="4648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CCC is allocated to a channel commonly available to a group of CR users in proximity</a:t>
            </a:r>
          </a:p>
          <a:p>
            <a:pPr>
              <a:defRPr/>
            </a:pPr>
            <a:endParaRPr lang="en-US" sz="1400" smtClean="0"/>
          </a:p>
          <a:p>
            <a:pPr>
              <a:defRPr/>
            </a:pPr>
            <a:r>
              <a:rPr lang="en-US" sz="2800" smtClean="0"/>
              <a:t>Objective</a:t>
            </a:r>
          </a:p>
          <a:p>
            <a:pPr lvl="1">
              <a:defRPr/>
            </a:pPr>
            <a:r>
              <a:rPr lang="en-US" sz="2400" smtClean="0"/>
              <a:t>Form groups of CR users with common channels to increase CCC coverage and facilitate control message broadcast</a:t>
            </a:r>
          </a:p>
          <a:p>
            <a:pPr lvl="1">
              <a:defRPr/>
            </a:pPr>
            <a:endParaRPr lang="en-US" sz="1400" smtClean="0"/>
          </a:p>
          <a:p>
            <a:pPr>
              <a:defRPr/>
            </a:pPr>
            <a:r>
              <a:rPr lang="en-US" sz="2600" smtClean="0"/>
              <a:t>In Spotlight</a:t>
            </a:r>
          </a:p>
          <a:p>
            <a:pPr lvl="1">
              <a:defRPr/>
            </a:pPr>
            <a:r>
              <a:rPr lang="en-US" sz="2400" smtClean="0"/>
              <a:t>Spectrum Opportunity-based Clustering (SOC)</a:t>
            </a:r>
          </a:p>
          <a:p>
            <a:pPr lvl="1">
              <a:defRPr/>
            </a:pPr>
            <a:r>
              <a:rPr lang="en-US" sz="2400" smtClean="0"/>
              <a:t>Swarm Intelligence-based CCC</a:t>
            </a:r>
          </a:p>
          <a:p>
            <a:pPr lvl="1">
              <a:defRPr/>
            </a:pPr>
            <a:endParaRPr lang="en-US" sz="240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96CB46-1484-4F86-8212-E594DF197DD1}" type="slidenum">
              <a:rPr lang="en-GB"/>
              <a:pPr/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Spectrum Opportunity-based Control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131425" cy="4419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Spectrum Opportunity-based Clustering (SOC)</a:t>
            </a:r>
          </a:p>
          <a:p>
            <a:pPr lvl="1">
              <a:defRPr/>
            </a:pPr>
            <a:r>
              <a:rPr lang="en-US" sz="2400" smtClean="0"/>
              <a:t>Cluster-based Control Channel Solution</a:t>
            </a:r>
          </a:p>
          <a:p>
            <a:pPr lvl="1">
              <a:defRPr/>
            </a:pPr>
            <a:r>
              <a:rPr lang="en-US" sz="2400" smtClean="0"/>
              <a:t>Clustering design formulated as a </a:t>
            </a:r>
            <a:r>
              <a:rPr lang="en-US" sz="2400" smtClean="0">
                <a:solidFill>
                  <a:srgbClr val="66FF33"/>
                </a:solidFill>
              </a:rPr>
              <a:t>maximum edge biclique graph </a:t>
            </a:r>
            <a:r>
              <a:rPr lang="en-US" sz="2400" smtClean="0"/>
              <a:t>problem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Clusterhead is inherently selected during clustering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CCC determined by the clusterhead</a:t>
            </a:r>
          </a:p>
          <a:p>
            <a:pPr lvl="1">
              <a:defRPr/>
            </a:pPr>
            <a:r>
              <a:rPr lang="en-US" sz="2400" smtClean="0"/>
              <a:t>CCC subject to PU activity</a:t>
            </a:r>
          </a:p>
          <a:p>
            <a:pPr lvl="1">
              <a:defRPr/>
            </a:pPr>
            <a:r>
              <a:rPr lang="en-US" sz="2400" smtClean="0"/>
              <a:t>Re-clustering is needed in response to PU activity</a:t>
            </a:r>
          </a:p>
          <a:p>
            <a:pPr>
              <a:buFont typeface="Wingdings" charset="2"/>
              <a:buNone/>
              <a:defRPr/>
            </a:pPr>
            <a:endParaRPr lang="en-US" sz="260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797BED-6F08-49D6-AF6F-8349E4801D4D}" type="slidenum">
              <a:rPr lang="en-GB"/>
              <a:pPr/>
              <a:t>55</a:t>
            </a:fld>
            <a:endParaRPr lang="en-GB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76400" y="914400"/>
            <a:ext cx="975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Monotype Sorts" charset="2"/>
              <a:buNone/>
              <a:tabLst>
                <a:tab pos="0" algn="l"/>
              </a:tabLst>
            </a:pPr>
            <a:r>
              <a:rPr lang="en-US" altLang="ko-KR" sz="1800">
                <a:solidFill>
                  <a:srgbClr val="66FF33"/>
                </a:solidFill>
              </a:rPr>
              <a:t>L. Lazos, S. Liu, and M. Krunz,</a:t>
            </a:r>
            <a:r>
              <a:rPr lang="en-US" altLang="ko-KR" sz="1800"/>
              <a:t> </a:t>
            </a:r>
            <a:r>
              <a:rPr lang="en-US" altLang="ko-KR" sz="1800">
                <a:solidFill>
                  <a:srgbClr val="FFFFFF"/>
                </a:solidFill>
              </a:rPr>
              <a:t>“Spectrum Opportunity-Based Control Channel Assignment in Cognitive Radio Networks,” </a:t>
            </a:r>
            <a:r>
              <a:rPr lang="en-US" altLang="ko-KR" sz="1800">
                <a:solidFill>
                  <a:srgbClr val="FFFF00"/>
                </a:solidFill>
              </a:rPr>
              <a:t>in Proc. of IEEE Secon’09,</a:t>
            </a:r>
            <a:r>
              <a:rPr lang="en-US" altLang="ko-KR" sz="1800">
                <a:solidFill>
                  <a:srgbClr val="FFFFFF"/>
                </a:solidFill>
              </a:rPr>
              <a:t> Jun. 2009.</a:t>
            </a:r>
            <a:endParaRPr lang="en-US" altLang="ko-KR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SOC Algorithm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DD593F-BEF8-4606-96DF-3F0B710162A5}" type="slidenum">
              <a:rPr lang="en-GB"/>
              <a:pPr/>
              <a:t>56</a:t>
            </a:fld>
            <a:endParaRPr lang="en-GB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838200" y="1828800"/>
            <a:ext cx="10363200" cy="47244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Spectrum-Opportunity Clustering (SOC) Algorithm</a:t>
            </a:r>
            <a:endParaRPr lang="en-US" sz="2400" baseline="-25000" smtClean="0"/>
          </a:p>
          <a:p>
            <a:pPr lvl="1">
              <a:defRPr/>
            </a:pPr>
            <a:r>
              <a:rPr lang="en-US" sz="2000" smtClean="0"/>
              <a:t>Step 1: Maximum edge biclique computation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CR users individually compute their cluster memberships by solving the maximum edge biclique problem</a:t>
            </a:r>
          </a:p>
          <a:p>
            <a:pPr lvl="1">
              <a:defRPr/>
            </a:pPr>
            <a:r>
              <a:rPr lang="en-US" sz="2000" smtClean="0"/>
              <a:t>Step 2: Exchange and update cluster membership information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CR users broadcast the computed information to neighbors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Update cluster membership accordingly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New cluster information is rebroadcasted</a:t>
            </a:r>
          </a:p>
          <a:p>
            <a:pPr lvl="1">
              <a:defRPr/>
            </a:pPr>
            <a:r>
              <a:rPr lang="en-US" sz="2000" smtClean="0"/>
              <a:t>Step 3: Finalize cluster membership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CR users compute the final and unique cluster membership information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Broadcast the final clusters and CCCs to ensure consistency with neighbors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1: Maximum Edge </a:t>
            </a:r>
            <a:r>
              <a:rPr lang="en-US" dirty="0" err="1" smtClean="0"/>
              <a:t>Biclique</a:t>
            </a:r>
            <a:r>
              <a:rPr lang="en-US" dirty="0" smtClean="0"/>
              <a:t>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439400" cy="4876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Clustering is formulated as a </a:t>
            </a:r>
            <a:r>
              <a:rPr lang="en-US" sz="2800" dirty="0" smtClean="0">
                <a:solidFill>
                  <a:srgbClr val="66FF33"/>
                </a:solidFill>
              </a:rPr>
              <a:t>maximum edge </a:t>
            </a:r>
            <a:r>
              <a:rPr lang="en-US" sz="2800" dirty="0" err="1" smtClean="0">
                <a:solidFill>
                  <a:srgbClr val="66FF33"/>
                </a:solidFill>
              </a:rPr>
              <a:t>biclique</a:t>
            </a:r>
            <a:r>
              <a:rPr lang="en-US" sz="2800" dirty="0" smtClean="0">
                <a:solidFill>
                  <a:srgbClr val="66FF33"/>
                </a:solidFill>
              </a:rPr>
              <a:t> graph </a:t>
            </a:r>
            <a:r>
              <a:rPr lang="en-US" sz="2800" dirty="0" smtClean="0"/>
              <a:t>problem</a:t>
            </a:r>
          </a:p>
          <a:p>
            <a:pPr>
              <a:defRPr/>
            </a:pPr>
            <a:endParaRPr lang="en-US" sz="2600" dirty="0" smtClean="0"/>
          </a:p>
          <a:p>
            <a:pPr>
              <a:buFont typeface="Wingdings" charset="2"/>
              <a:buNone/>
              <a:defRPr/>
            </a:pPr>
            <a:r>
              <a:rPr lang="en-US" sz="2600" dirty="0" smtClean="0"/>
              <a:t>From Graph Theory:</a:t>
            </a:r>
          </a:p>
          <a:p>
            <a:pPr>
              <a:defRPr/>
            </a:pPr>
            <a:r>
              <a:rPr lang="en-US" sz="2600" dirty="0" smtClean="0"/>
              <a:t>Bipartite Graph</a:t>
            </a:r>
          </a:p>
          <a:p>
            <a:pPr lvl="1">
              <a:defRPr/>
            </a:pPr>
            <a:r>
              <a:rPr lang="en-US" sz="2000" dirty="0" smtClean="0"/>
              <a:t>A graph G(</a:t>
            </a:r>
            <a:r>
              <a:rPr lang="en-US" sz="2000" i="1" dirty="0" smtClean="0"/>
              <a:t>V</a:t>
            </a:r>
            <a:r>
              <a:rPr lang="en-US" sz="2000" dirty="0" smtClean="0"/>
              <a:t>,E) is bipartite if </a:t>
            </a:r>
            <a:r>
              <a:rPr lang="en-US" sz="2000" i="1" dirty="0" smtClean="0"/>
              <a:t>V</a:t>
            </a:r>
            <a:r>
              <a:rPr lang="en-US" sz="2000" dirty="0" smtClean="0"/>
              <a:t> can be partitioned into two disjoint sets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r>
              <a:rPr lang="en-US" sz="2000" dirty="0" smtClean="0"/>
              <a:t> (</a:t>
            </a:r>
            <a:r>
              <a:rPr lang="en-US" sz="2000" i="1" dirty="0" smtClean="0"/>
              <a:t>A</a:t>
            </a:r>
            <a:r>
              <a:rPr lang="en-US" sz="2000" dirty="0" smtClean="0"/>
              <a:t> U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V</a:t>
            </a:r>
            <a:r>
              <a:rPr lang="en-US" sz="2000" dirty="0" smtClean="0"/>
              <a:t>) such that all edges in </a:t>
            </a:r>
            <a:r>
              <a:rPr lang="en-US" sz="2000" i="1" dirty="0" smtClean="0"/>
              <a:t>E</a:t>
            </a:r>
            <a:r>
              <a:rPr lang="en-US" sz="2000" dirty="0" smtClean="0"/>
              <a:t> connect vertices from </a:t>
            </a:r>
            <a:r>
              <a:rPr lang="en-US" sz="2000" i="1" dirty="0" smtClean="0"/>
              <a:t>A</a:t>
            </a:r>
            <a:r>
              <a:rPr lang="en-US" sz="2000" dirty="0" smtClean="0"/>
              <a:t> to </a:t>
            </a:r>
            <a:r>
              <a:rPr lang="en-US" sz="2000" i="1" dirty="0" smtClean="0"/>
              <a:t>B</a:t>
            </a:r>
          </a:p>
          <a:p>
            <a:pPr lvl="1">
              <a:defRPr/>
            </a:pPr>
            <a:endParaRPr lang="en-US" sz="2000" i="1" dirty="0" smtClean="0"/>
          </a:p>
          <a:p>
            <a:pPr>
              <a:defRPr/>
            </a:pPr>
            <a:r>
              <a:rPr lang="en-US" sz="2600" dirty="0" err="1" smtClean="0"/>
              <a:t>Biclique</a:t>
            </a:r>
            <a:endParaRPr lang="en-US" sz="2600" dirty="0" smtClean="0"/>
          </a:p>
          <a:p>
            <a:pPr lvl="1">
              <a:defRPr/>
            </a:pPr>
            <a:r>
              <a:rPr lang="en-US" sz="2000" dirty="0" smtClean="0"/>
              <a:t>A bipartite graph Q(X,Y) is a </a:t>
            </a:r>
            <a:r>
              <a:rPr lang="en-US" sz="2000" dirty="0" err="1" smtClean="0"/>
              <a:t>biclique</a:t>
            </a:r>
            <a:r>
              <a:rPr lang="en-US" sz="2000" dirty="0" smtClean="0"/>
              <a:t> if for each x є X and y є Y there exists an edge e є </a:t>
            </a:r>
            <a:r>
              <a:rPr lang="en-US" sz="2000" i="1" dirty="0" smtClean="0"/>
              <a:t>E</a:t>
            </a:r>
            <a:r>
              <a:rPr lang="en-US" sz="2000" dirty="0" smtClean="0"/>
              <a:t> between x and y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AA1D1B-2B08-4754-96A2-5FC0F25FFC2E}" type="slidenum">
              <a:rPr lang="en-GB"/>
              <a:pPr/>
              <a:t>57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Bipartite Graph Example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C2D0C2-3961-485F-9387-63301E8F7CBC}" type="slidenum">
              <a:rPr lang="en-GB"/>
              <a:pPr/>
              <a:t>58</a:t>
            </a:fld>
            <a:endParaRPr lang="en-GB"/>
          </a:p>
        </p:txBody>
      </p:sp>
      <p:grpSp>
        <p:nvGrpSpPr>
          <p:cNvPr id="65540" name="Group 5"/>
          <p:cNvGrpSpPr>
            <a:grpSpLocks/>
          </p:cNvGrpSpPr>
          <p:nvPr/>
        </p:nvGrpSpPr>
        <p:grpSpPr bwMode="auto">
          <a:xfrm>
            <a:off x="6781800" y="2438400"/>
            <a:ext cx="4081463" cy="2657475"/>
            <a:chOff x="1000100" y="1000108"/>
            <a:chExt cx="7129506" cy="4486300"/>
          </a:xfrm>
        </p:grpSpPr>
        <p:sp>
          <p:nvSpPr>
            <p:cNvPr id="7" name="橢圓 3"/>
            <p:cNvSpPr/>
            <p:nvPr/>
          </p:nvSpPr>
          <p:spPr>
            <a:xfrm>
              <a:off x="1000100" y="2356182"/>
              <a:ext cx="915106" cy="9165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B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8" name="橢圓 4"/>
            <p:cNvSpPr/>
            <p:nvPr/>
          </p:nvSpPr>
          <p:spPr>
            <a:xfrm>
              <a:off x="5070934" y="4285773"/>
              <a:ext cx="915106" cy="9138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G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9" name="橢圓 10"/>
            <p:cNvSpPr/>
            <p:nvPr/>
          </p:nvSpPr>
          <p:spPr>
            <a:xfrm>
              <a:off x="2999468" y="1000108"/>
              <a:ext cx="915106" cy="9138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C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0" name="橢圓 11"/>
            <p:cNvSpPr/>
            <p:nvPr/>
          </p:nvSpPr>
          <p:spPr>
            <a:xfrm>
              <a:off x="3215766" y="2999379"/>
              <a:ext cx="928970" cy="9165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A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1" name="橢圓 12"/>
            <p:cNvSpPr/>
            <p:nvPr/>
          </p:nvSpPr>
          <p:spPr>
            <a:xfrm>
              <a:off x="5143033" y="1930065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D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2" name="橢圓 14"/>
            <p:cNvSpPr/>
            <p:nvPr/>
          </p:nvSpPr>
          <p:spPr>
            <a:xfrm>
              <a:off x="7214500" y="1930065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E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3" name="橢圓 15"/>
            <p:cNvSpPr/>
            <p:nvPr/>
          </p:nvSpPr>
          <p:spPr>
            <a:xfrm>
              <a:off x="2142596" y="4572533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H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4" name="橢圓 19"/>
            <p:cNvSpPr/>
            <p:nvPr/>
          </p:nvSpPr>
          <p:spPr>
            <a:xfrm>
              <a:off x="7214500" y="4143735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F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cxnSp>
          <p:nvCxnSpPr>
            <p:cNvPr id="15" name="直線接點 21"/>
            <p:cNvCxnSpPr>
              <a:stCxn id="9" idx="6"/>
              <a:endCxn id="11" idx="1"/>
            </p:cNvCxnSpPr>
            <p:nvPr/>
          </p:nvCxnSpPr>
          <p:spPr>
            <a:xfrm>
              <a:off x="3914574" y="1458387"/>
              <a:ext cx="1361565" cy="602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23"/>
            <p:cNvCxnSpPr>
              <a:stCxn id="12" idx="4"/>
              <a:endCxn id="14" idx="0"/>
            </p:cNvCxnSpPr>
            <p:nvPr/>
          </p:nvCxnSpPr>
          <p:spPr>
            <a:xfrm rot="5400000">
              <a:off x="7022155" y="3493837"/>
              <a:ext cx="12997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25"/>
            <p:cNvCxnSpPr>
              <a:stCxn id="11" idx="6"/>
              <a:endCxn id="12" idx="2"/>
            </p:cNvCxnSpPr>
            <p:nvPr/>
          </p:nvCxnSpPr>
          <p:spPr>
            <a:xfrm>
              <a:off x="6058139" y="2385663"/>
              <a:ext cx="11563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27"/>
            <p:cNvCxnSpPr>
              <a:stCxn id="9" idx="3"/>
              <a:endCxn id="7" idx="7"/>
            </p:cNvCxnSpPr>
            <p:nvPr/>
          </p:nvCxnSpPr>
          <p:spPr>
            <a:xfrm rot="5400000">
              <a:off x="2102239" y="1457074"/>
              <a:ext cx="710196" cy="1356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29"/>
            <p:cNvCxnSpPr>
              <a:stCxn id="7" idx="4"/>
              <a:endCxn id="13" idx="1"/>
            </p:cNvCxnSpPr>
            <p:nvPr/>
          </p:nvCxnSpPr>
          <p:spPr>
            <a:xfrm rot="16200000" flipH="1">
              <a:off x="1149780" y="3580612"/>
              <a:ext cx="1433794" cy="818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31"/>
            <p:cNvCxnSpPr>
              <a:stCxn id="13" idx="7"/>
              <a:endCxn id="10" idx="3"/>
            </p:cNvCxnSpPr>
            <p:nvPr/>
          </p:nvCxnSpPr>
          <p:spPr>
            <a:xfrm rot="5400000" flipH="1" flipV="1">
              <a:off x="2675822" y="4030708"/>
              <a:ext cx="924597" cy="427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33"/>
            <p:cNvCxnSpPr>
              <a:stCxn id="10" idx="7"/>
              <a:endCxn id="11" idx="3"/>
            </p:cNvCxnSpPr>
            <p:nvPr/>
          </p:nvCxnSpPr>
          <p:spPr>
            <a:xfrm rot="5400000" flipH="1" flipV="1">
              <a:off x="4429392" y="2286632"/>
              <a:ext cx="423438" cy="1270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35"/>
            <p:cNvCxnSpPr>
              <a:stCxn id="11" idx="4"/>
              <a:endCxn id="8" idx="0"/>
            </p:cNvCxnSpPr>
            <p:nvPr/>
          </p:nvCxnSpPr>
          <p:spPr>
            <a:xfrm rot="5400000">
              <a:off x="4843620" y="3528807"/>
              <a:ext cx="1441834" cy="72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37"/>
            <p:cNvCxnSpPr>
              <a:stCxn id="10" idx="5"/>
              <a:endCxn id="8" idx="1"/>
            </p:cNvCxnSpPr>
            <p:nvPr/>
          </p:nvCxnSpPr>
          <p:spPr>
            <a:xfrm rot="16200000" flipH="1">
              <a:off x="4287529" y="3500490"/>
              <a:ext cx="637837" cy="1200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39"/>
            <p:cNvCxnSpPr>
              <a:stCxn id="13" idx="6"/>
              <a:endCxn id="8" idx="2"/>
            </p:cNvCxnSpPr>
            <p:nvPr/>
          </p:nvCxnSpPr>
          <p:spPr>
            <a:xfrm flipV="1">
              <a:off x="3057701" y="4744052"/>
              <a:ext cx="2013232" cy="284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41"/>
            <p:cNvCxnSpPr>
              <a:stCxn id="9" idx="4"/>
              <a:endCxn id="10" idx="0"/>
            </p:cNvCxnSpPr>
            <p:nvPr/>
          </p:nvCxnSpPr>
          <p:spPr>
            <a:xfrm rot="16200000" flipH="1">
              <a:off x="3025244" y="2345761"/>
              <a:ext cx="1085394" cy="221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43"/>
            <p:cNvCxnSpPr>
              <a:stCxn id="8" idx="6"/>
              <a:endCxn id="14" idx="2"/>
            </p:cNvCxnSpPr>
            <p:nvPr/>
          </p:nvCxnSpPr>
          <p:spPr>
            <a:xfrm flipV="1">
              <a:off x="5986039" y="4599333"/>
              <a:ext cx="1228461" cy="144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45"/>
            <p:cNvCxnSpPr>
              <a:stCxn id="7" idx="5"/>
              <a:endCxn id="10" idx="2"/>
            </p:cNvCxnSpPr>
            <p:nvPr/>
          </p:nvCxnSpPr>
          <p:spPr>
            <a:xfrm rot="16200000" flipH="1">
              <a:off x="2338087" y="2579979"/>
              <a:ext cx="318919" cy="1436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762000" y="1676400"/>
            <a:ext cx="5105400" cy="10668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sz="2400" smtClean="0"/>
              <a:t>Bipartite Graph Constructed by CR user A (CR</a:t>
            </a:r>
            <a:r>
              <a:rPr lang="en-US" sz="2400" baseline="-25000" smtClean="0"/>
              <a:t>A</a:t>
            </a:r>
            <a:r>
              <a:rPr lang="en-US" sz="2400" smtClean="0"/>
              <a:t>)</a:t>
            </a:r>
          </a:p>
        </p:txBody>
      </p:sp>
      <p:grpSp>
        <p:nvGrpSpPr>
          <p:cNvPr id="65542" name="Group 28"/>
          <p:cNvGrpSpPr>
            <a:grpSpLocks/>
          </p:cNvGrpSpPr>
          <p:nvPr/>
        </p:nvGrpSpPr>
        <p:grpSpPr bwMode="auto">
          <a:xfrm>
            <a:off x="914400" y="2971800"/>
            <a:ext cx="4800600" cy="2855913"/>
            <a:chOff x="571472" y="512716"/>
            <a:chExt cx="7848990" cy="4880407"/>
          </a:xfrm>
        </p:grpSpPr>
        <p:sp>
          <p:nvSpPr>
            <p:cNvPr id="30" name="橢圓 4"/>
            <p:cNvSpPr/>
            <p:nvPr/>
          </p:nvSpPr>
          <p:spPr>
            <a:xfrm>
              <a:off x="2357221" y="1071562"/>
              <a:ext cx="700803" cy="6999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B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1" name="橢圓 5"/>
            <p:cNvSpPr/>
            <p:nvPr/>
          </p:nvSpPr>
          <p:spPr>
            <a:xfrm>
              <a:off x="3642027" y="1071562"/>
              <a:ext cx="700803" cy="6999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C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2" name="橢圓 6"/>
            <p:cNvSpPr/>
            <p:nvPr/>
          </p:nvSpPr>
          <p:spPr>
            <a:xfrm>
              <a:off x="4999507" y="1071562"/>
              <a:ext cx="700803" cy="6999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D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3" name="橢圓 7"/>
            <p:cNvSpPr/>
            <p:nvPr/>
          </p:nvSpPr>
          <p:spPr>
            <a:xfrm>
              <a:off x="6286907" y="1071562"/>
              <a:ext cx="700803" cy="6999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G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4" name="橢圓 8"/>
            <p:cNvSpPr/>
            <p:nvPr/>
          </p:nvSpPr>
          <p:spPr>
            <a:xfrm>
              <a:off x="7644389" y="1071562"/>
              <a:ext cx="700803" cy="6999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H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5" name="橢圓 10"/>
            <p:cNvSpPr/>
            <p:nvPr/>
          </p:nvSpPr>
          <p:spPr>
            <a:xfrm>
              <a:off x="1072417" y="1071562"/>
              <a:ext cx="698206" cy="6999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A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6" name="橢圓 12"/>
            <p:cNvSpPr/>
            <p:nvPr/>
          </p:nvSpPr>
          <p:spPr>
            <a:xfrm>
              <a:off x="571472" y="4142501"/>
              <a:ext cx="685229" cy="6673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1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7" name="橢圓 13"/>
            <p:cNvSpPr/>
            <p:nvPr/>
          </p:nvSpPr>
          <p:spPr>
            <a:xfrm>
              <a:off x="5573127" y="4142501"/>
              <a:ext cx="667060" cy="6673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5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8" name="橢圓 14"/>
            <p:cNvSpPr/>
            <p:nvPr/>
          </p:nvSpPr>
          <p:spPr>
            <a:xfrm>
              <a:off x="1856278" y="4142501"/>
              <a:ext cx="646295" cy="6673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2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39" name="橢圓 16"/>
            <p:cNvSpPr/>
            <p:nvPr/>
          </p:nvSpPr>
          <p:spPr>
            <a:xfrm>
              <a:off x="3071002" y="4142501"/>
              <a:ext cx="677442" cy="6673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3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40" name="橢圓 17"/>
            <p:cNvSpPr/>
            <p:nvPr/>
          </p:nvSpPr>
          <p:spPr>
            <a:xfrm>
              <a:off x="4358403" y="4142501"/>
              <a:ext cx="635913" cy="6673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4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41" name="橢圓 18"/>
            <p:cNvSpPr/>
            <p:nvPr/>
          </p:nvSpPr>
          <p:spPr>
            <a:xfrm>
              <a:off x="6738536" y="4158778"/>
              <a:ext cx="622936" cy="65108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6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42" name="橢圓 19"/>
            <p:cNvSpPr/>
            <p:nvPr/>
          </p:nvSpPr>
          <p:spPr>
            <a:xfrm>
              <a:off x="7797526" y="4158778"/>
              <a:ext cx="622936" cy="65108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Monotype Sorts" charset="2"/>
                <a:buNone/>
                <a:defRPr/>
              </a:pPr>
              <a:endParaRPr lang="zh-TW" altLang="en-US" sz="1600">
                <a:solidFill>
                  <a:srgbClr val="FFFF66"/>
                </a:solidFill>
                <a:latin typeface="Arial" charset="0"/>
                <a:ea typeface="宋体" charset="-122"/>
                <a:cs typeface="Arial" charset="0"/>
              </a:endParaRPr>
            </a:p>
          </p:txBody>
        </p:sp>
        <p:cxnSp>
          <p:nvCxnSpPr>
            <p:cNvPr id="43" name="直線接點 21"/>
            <p:cNvCxnSpPr>
              <a:stCxn id="35" idx="4"/>
              <a:endCxn id="36" idx="0"/>
            </p:cNvCxnSpPr>
            <p:nvPr/>
          </p:nvCxnSpPr>
          <p:spPr>
            <a:xfrm rot="5400000">
              <a:off x="-17062" y="2702624"/>
              <a:ext cx="2371026" cy="508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23"/>
            <p:cNvCxnSpPr>
              <a:stCxn id="35" idx="4"/>
              <a:endCxn id="38" idx="0"/>
            </p:cNvCxnSpPr>
            <p:nvPr/>
          </p:nvCxnSpPr>
          <p:spPr>
            <a:xfrm rot="16200000" flipH="1">
              <a:off x="616256" y="2578037"/>
              <a:ext cx="2371026" cy="757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25"/>
            <p:cNvCxnSpPr>
              <a:stCxn id="35" idx="4"/>
              <a:endCxn id="39" idx="0"/>
            </p:cNvCxnSpPr>
            <p:nvPr/>
          </p:nvCxnSpPr>
          <p:spPr>
            <a:xfrm rot="16200000" flipH="1">
              <a:off x="1231406" y="1962887"/>
              <a:ext cx="2371026" cy="1988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27"/>
            <p:cNvCxnSpPr>
              <a:stCxn id="35" idx="4"/>
              <a:endCxn id="40" idx="0"/>
            </p:cNvCxnSpPr>
            <p:nvPr/>
          </p:nvCxnSpPr>
          <p:spPr>
            <a:xfrm rot="16200000" flipH="1">
              <a:off x="1863426" y="1330867"/>
              <a:ext cx="2371026" cy="3252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29"/>
            <p:cNvCxnSpPr>
              <a:stCxn id="35" idx="4"/>
              <a:endCxn id="37" idx="0"/>
            </p:cNvCxnSpPr>
            <p:nvPr/>
          </p:nvCxnSpPr>
          <p:spPr>
            <a:xfrm rot="16200000" flipH="1">
              <a:off x="2478576" y="715717"/>
              <a:ext cx="2371026" cy="4482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31"/>
            <p:cNvCxnSpPr>
              <a:stCxn id="35" idx="4"/>
              <a:endCxn id="41" idx="0"/>
            </p:cNvCxnSpPr>
            <p:nvPr/>
          </p:nvCxnSpPr>
          <p:spPr>
            <a:xfrm rot="16200000" flipH="1">
              <a:off x="3042759" y="151534"/>
              <a:ext cx="2387303" cy="5627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33"/>
            <p:cNvCxnSpPr>
              <a:stCxn id="35" idx="4"/>
              <a:endCxn id="42" idx="0"/>
            </p:cNvCxnSpPr>
            <p:nvPr/>
          </p:nvCxnSpPr>
          <p:spPr>
            <a:xfrm rot="16200000" flipH="1">
              <a:off x="3572255" y="-377961"/>
              <a:ext cx="2387303" cy="6686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35"/>
            <p:cNvCxnSpPr>
              <a:stCxn id="30" idx="4"/>
              <a:endCxn id="36" idx="0"/>
            </p:cNvCxnSpPr>
            <p:nvPr/>
          </p:nvCxnSpPr>
          <p:spPr>
            <a:xfrm rot="5400000">
              <a:off x="625342" y="2060220"/>
              <a:ext cx="2371026" cy="1793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37"/>
            <p:cNvCxnSpPr>
              <a:stCxn id="30" idx="4"/>
              <a:endCxn id="38" idx="0"/>
            </p:cNvCxnSpPr>
            <p:nvPr/>
          </p:nvCxnSpPr>
          <p:spPr>
            <a:xfrm rot="5400000">
              <a:off x="1258660" y="2693538"/>
              <a:ext cx="2371026" cy="5269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39"/>
            <p:cNvCxnSpPr>
              <a:stCxn id="30" idx="4"/>
              <a:endCxn id="39" idx="0"/>
            </p:cNvCxnSpPr>
            <p:nvPr/>
          </p:nvCxnSpPr>
          <p:spPr>
            <a:xfrm rot="16200000" flipH="1">
              <a:off x="1873808" y="2605290"/>
              <a:ext cx="2371026" cy="703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43"/>
            <p:cNvCxnSpPr>
              <a:stCxn id="30" idx="4"/>
              <a:endCxn id="37" idx="0"/>
            </p:cNvCxnSpPr>
            <p:nvPr/>
          </p:nvCxnSpPr>
          <p:spPr>
            <a:xfrm rot="16200000" flipH="1">
              <a:off x="3120978" y="1358121"/>
              <a:ext cx="2371026" cy="3197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49"/>
            <p:cNvCxnSpPr>
              <a:stCxn id="31" idx="4"/>
              <a:endCxn id="36" idx="0"/>
            </p:cNvCxnSpPr>
            <p:nvPr/>
          </p:nvCxnSpPr>
          <p:spPr>
            <a:xfrm rot="5400000">
              <a:off x="1267744" y="1417818"/>
              <a:ext cx="2371026" cy="3078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2"/>
            <p:cNvCxnSpPr>
              <a:stCxn id="31" idx="4"/>
              <a:endCxn id="38" idx="0"/>
            </p:cNvCxnSpPr>
            <p:nvPr/>
          </p:nvCxnSpPr>
          <p:spPr>
            <a:xfrm rot="5400000">
              <a:off x="1901062" y="2051136"/>
              <a:ext cx="2371026" cy="18117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4"/>
            <p:cNvCxnSpPr>
              <a:stCxn id="31" idx="4"/>
              <a:endCxn id="39" idx="0"/>
            </p:cNvCxnSpPr>
            <p:nvPr/>
          </p:nvCxnSpPr>
          <p:spPr>
            <a:xfrm rot="5400000">
              <a:off x="2516210" y="2666286"/>
              <a:ext cx="2371026" cy="581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31" idx="4"/>
              <a:endCxn id="40" idx="0"/>
            </p:cNvCxnSpPr>
            <p:nvPr/>
          </p:nvCxnSpPr>
          <p:spPr>
            <a:xfrm rot="16200000" flipH="1">
              <a:off x="3148232" y="2615671"/>
              <a:ext cx="2371026" cy="682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8"/>
            <p:cNvCxnSpPr>
              <a:stCxn id="31" idx="4"/>
              <a:endCxn id="42" idx="0"/>
            </p:cNvCxnSpPr>
            <p:nvPr/>
          </p:nvCxnSpPr>
          <p:spPr>
            <a:xfrm rot="16200000" flipH="1">
              <a:off x="4857060" y="906843"/>
              <a:ext cx="2387303" cy="4116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60"/>
            <p:cNvCxnSpPr>
              <a:stCxn id="32" idx="4"/>
              <a:endCxn id="36" idx="0"/>
            </p:cNvCxnSpPr>
            <p:nvPr/>
          </p:nvCxnSpPr>
          <p:spPr>
            <a:xfrm rot="5400000">
              <a:off x="1946484" y="739078"/>
              <a:ext cx="2371026" cy="4435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63"/>
            <p:cNvCxnSpPr>
              <a:stCxn id="32" idx="4"/>
              <a:endCxn id="38" idx="0"/>
            </p:cNvCxnSpPr>
            <p:nvPr/>
          </p:nvCxnSpPr>
          <p:spPr>
            <a:xfrm rot="5400000">
              <a:off x="2579802" y="1372396"/>
              <a:ext cx="2371026" cy="3169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5"/>
            <p:cNvCxnSpPr>
              <a:stCxn id="32" idx="4"/>
              <a:endCxn id="39" idx="0"/>
            </p:cNvCxnSpPr>
            <p:nvPr/>
          </p:nvCxnSpPr>
          <p:spPr>
            <a:xfrm rot="5400000">
              <a:off x="3194952" y="1987544"/>
              <a:ext cx="2371026" cy="1938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7"/>
            <p:cNvCxnSpPr>
              <a:stCxn id="32" idx="4"/>
              <a:endCxn id="37" idx="0"/>
            </p:cNvCxnSpPr>
            <p:nvPr/>
          </p:nvCxnSpPr>
          <p:spPr>
            <a:xfrm rot="16200000" flipH="1">
              <a:off x="4442122" y="2679263"/>
              <a:ext cx="2371026" cy="555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9"/>
            <p:cNvCxnSpPr>
              <a:stCxn id="33" idx="4"/>
              <a:endCxn id="36" idx="0"/>
            </p:cNvCxnSpPr>
            <p:nvPr/>
          </p:nvCxnSpPr>
          <p:spPr>
            <a:xfrm rot="5400000">
              <a:off x="2590184" y="95378"/>
              <a:ext cx="2371026" cy="5723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71"/>
            <p:cNvCxnSpPr>
              <a:stCxn id="33" idx="4"/>
              <a:endCxn id="38" idx="1"/>
            </p:cNvCxnSpPr>
            <p:nvPr/>
          </p:nvCxnSpPr>
          <p:spPr>
            <a:xfrm rot="5400000">
              <a:off x="3060466" y="663322"/>
              <a:ext cx="2468688" cy="46849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73"/>
            <p:cNvCxnSpPr>
              <a:stCxn id="33" idx="4"/>
              <a:endCxn id="39" idx="0"/>
            </p:cNvCxnSpPr>
            <p:nvPr/>
          </p:nvCxnSpPr>
          <p:spPr>
            <a:xfrm rot="5400000">
              <a:off x="3838652" y="1343844"/>
              <a:ext cx="2371026" cy="322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75"/>
            <p:cNvCxnSpPr>
              <a:stCxn id="33" idx="4"/>
              <a:endCxn id="40" idx="0"/>
            </p:cNvCxnSpPr>
            <p:nvPr/>
          </p:nvCxnSpPr>
          <p:spPr>
            <a:xfrm rot="5400000">
              <a:off x="4470672" y="1975865"/>
              <a:ext cx="2371026" cy="196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78"/>
            <p:cNvCxnSpPr>
              <a:stCxn id="34" idx="4"/>
              <a:endCxn id="36" idx="0"/>
            </p:cNvCxnSpPr>
            <p:nvPr/>
          </p:nvCxnSpPr>
          <p:spPr>
            <a:xfrm rot="5400000">
              <a:off x="3268924" y="-583362"/>
              <a:ext cx="2371026" cy="70807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80"/>
            <p:cNvCxnSpPr>
              <a:stCxn id="34" idx="4"/>
              <a:endCxn id="38" idx="0"/>
            </p:cNvCxnSpPr>
            <p:nvPr/>
          </p:nvCxnSpPr>
          <p:spPr>
            <a:xfrm rot="5400000">
              <a:off x="3902242" y="49956"/>
              <a:ext cx="2371026" cy="5814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82"/>
            <p:cNvCxnSpPr>
              <a:stCxn id="34" idx="4"/>
              <a:endCxn id="37" idx="0"/>
            </p:cNvCxnSpPr>
            <p:nvPr/>
          </p:nvCxnSpPr>
          <p:spPr>
            <a:xfrm rot="5400000">
              <a:off x="5764562" y="1912274"/>
              <a:ext cx="2371026" cy="20894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589" name="文字方塊 88"/>
            <p:cNvSpPr txBox="1">
              <a:spLocks noChangeArrowheads="1"/>
            </p:cNvSpPr>
            <p:nvPr/>
          </p:nvSpPr>
          <p:spPr bwMode="auto">
            <a:xfrm>
              <a:off x="3499316" y="512716"/>
              <a:ext cx="3052339" cy="583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altLang="zh-TW" sz="1800" i="1"/>
                <a:t>A</a:t>
              </a:r>
              <a:r>
                <a:rPr lang="en-US" altLang="zh-TW" sz="1800" baseline="-25000"/>
                <a:t>A </a:t>
              </a:r>
              <a:r>
                <a:rPr lang="en-US" altLang="zh-TW" sz="1800"/>
                <a:t>= Nbr</a:t>
              </a:r>
              <a:r>
                <a:rPr lang="en-US" altLang="zh-TW" sz="1800" baseline="-25000"/>
                <a:t>A</a:t>
              </a:r>
              <a:r>
                <a:rPr lang="en-US" altLang="zh-TW" sz="1800"/>
                <a:t> U A</a:t>
              </a:r>
              <a:endParaRPr lang="zh-TW" altLang="en-US" sz="1800"/>
            </a:p>
          </p:txBody>
        </p:sp>
        <p:sp>
          <p:nvSpPr>
            <p:cNvPr id="65590" name="文字方塊 89"/>
            <p:cNvSpPr txBox="1">
              <a:spLocks noChangeArrowheads="1"/>
            </p:cNvSpPr>
            <p:nvPr/>
          </p:nvSpPr>
          <p:spPr bwMode="auto">
            <a:xfrm>
              <a:off x="3748490" y="4809381"/>
              <a:ext cx="1696254" cy="583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altLang="zh-TW" sz="1800" i="1"/>
                <a:t>B</a:t>
              </a:r>
              <a:r>
                <a:rPr lang="en-US" altLang="zh-TW" sz="1800" baseline="-25000"/>
                <a:t>A</a:t>
              </a:r>
              <a:r>
                <a:rPr lang="en-US" altLang="zh-TW" sz="1800"/>
                <a:t> = C</a:t>
              </a:r>
              <a:r>
                <a:rPr lang="en-US" altLang="zh-TW" sz="1800" baseline="-25000"/>
                <a:t>A</a:t>
              </a:r>
              <a:endParaRPr lang="zh-TW" altLang="en-US" sz="1800" baseline="-25000"/>
            </a:p>
          </p:txBody>
        </p:sp>
      </p:grpSp>
      <p:sp>
        <p:nvSpPr>
          <p:cNvPr id="65543" name="TextBox 143"/>
          <p:cNvSpPr txBox="1">
            <a:spLocks noChangeArrowheads="1"/>
          </p:cNvSpPr>
          <p:nvPr/>
        </p:nvSpPr>
        <p:spPr bwMode="auto">
          <a:xfrm>
            <a:off x="5334000" y="5181600"/>
            <a:ext cx="457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48" name="Content Placeholder 2"/>
          <p:cNvSpPr txBox="1">
            <a:spLocks/>
          </p:cNvSpPr>
          <p:nvPr/>
        </p:nvSpPr>
        <p:spPr bwMode="auto">
          <a:xfrm>
            <a:off x="6553200" y="51816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A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{1,2,3,4,5,6,10}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B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{1,2,3,5,7}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{1,2,3,4,10}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D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{1,2,3,5,7}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E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{2,3,5,7}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F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{2,4,5,6,7,10}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G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{1,2,3,4,8}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H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{1,2,5,8}</a:t>
            </a:r>
          </a:p>
        </p:txBody>
      </p:sp>
      <p:sp>
        <p:nvSpPr>
          <p:cNvPr id="65545" name="Down Arrow 71"/>
          <p:cNvSpPr>
            <a:spLocks noChangeArrowheads="1"/>
          </p:cNvSpPr>
          <p:nvPr/>
        </p:nvSpPr>
        <p:spPr bwMode="auto">
          <a:xfrm rot="5400000">
            <a:off x="6042819" y="3863181"/>
            <a:ext cx="457200" cy="3508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74" name="Content Placeholder 27"/>
          <p:cNvSpPr txBox="1">
            <a:spLocks/>
          </p:cNvSpPr>
          <p:nvPr/>
        </p:nvSpPr>
        <p:spPr bwMode="auto">
          <a:xfrm>
            <a:off x="6934200" y="1524000"/>
            <a:ext cx="327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Connectivity Graph and Channel Availability</a:t>
            </a:r>
            <a:endParaRPr lang="en-US" sz="2000" baseline="-25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75" name="Content Placeholder 27"/>
          <p:cNvSpPr txBox="1">
            <a:spLocks/>
          </p:cNvSpPr>
          <p:nvPr/>
        </p:nvSpPr>
        <p:spPr bwMode="auto">
          <a:xfrm>
            <a:off x="228600" y="2667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Set of A and A’s neighbors</a:t>
            </a:r>
            <a:endParaRPr lang="en-US" sz="2000" baseline="-25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76" name="Content Placeholder 27"/>
          <p:cNvSpPr txBox="1">
            <a:spLocks/>
          </p:cNvSpPr>
          <p:nvPr/>
        </p:nvSpPr>
        <p:spPr bwMode="auto">
          <a:xfrm>
            <a:off x="228600" y="57912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Set of available channels at A</a:t>
            </a:r>
            <a:endParaRPr lang="en-US" sz="2000" baseline="-25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Maximum Edge </a:t>
            </a:r>
            <a:r>
              <a:rPr lang="en-US" dirty="0" err="1" smtClean="0"/>
              <a:t>Biclique</a:t>
            </a:r>
            <a:r>
              <a:rPr lang="en-US" dirty="0" smtClean="0"/>
              <a:t> Graph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E9D467-0C3C-4B67-B1BF-CDAF8B999B73}" type="slidenum">
              <a:rPr lang="en-GB"/>
              <a:pPr/>
              <a:t>59</a:t>
            </a:fld>
            <a:endParaRPr lang="en-GB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1905000"/>
            <a:ext cx="6172200" cy="3733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Maximum Edge Biclique Graph Constructed by CR</a:t>
            </a:r>
            <a:r>
              <a:rPr lang="en-US" sz="2400" baseline="-25000" smtClean="0"/>
              <a:t>A</a:t>
            </a:r>
          </a:p>
          <a:p>
            <a:pPr lvl="1">
              <a:defRPr/>
            </a:pPr>
            <a:r>
              <a:rPr lang="en-US" sz="1800" smtClean="0"/>
              <a:t>j=1: X</a:t>
            </a:r>
            <a:r>
              <a:rPr lang="en-US" sz="1800" baseline="-25000" smtClean="0"/>
              <a:t>A</a:t>
            </a:r>
            <a:r>
              <a:rPr lang="en-US" sz="1800" smtClean="0"/>
              <a:t>={A}, Y</a:t>
            </a:r>
            <a:r>
              <a:rPr lang="en-US" sz="1800" baseline="-25000" smtClean="0"/>
              <a:t>A</a:t>
            </a:r>
            <a:r>
              <a:rPr lang="en-US" sz="1800" smtClean="0"/>
              <a:t>=C</a:t>
            </a:r>
            <a:r>
              <a:rPr lang="en-US" sz="1800" baseline="-25000" smtClean="0"/>
              <a:t>A</a:t>
            </a:r>
            <a:r>
              <a:rPr lang="en-US" sz="1800" smtClean="0"/>
              <a:t>, P</a:t>
            </a:r>
            <a:r>
              <a:rPr lang="en-US" sz="1800" baseline="-25000" smtClean="0"/>
              <a:t>A</a:t>
            </a:r>
            <a:r>
              <a:rPr lang="en-US" sz="1800" smtClean="0"/>
              <a:t>[1]=7</a:t>
            </a:r>
          </a:p>
          <a:p>
            <a:pPr lvl="1">
              <a:defRPr/>
            </a:pPr>
            <a:r>
              <a:rPr lang="en-US" sz="1800" smtClean="0"/>
              <a:t>j=2: X</a:t>
            </a:r>
            <a:r>
              <a:rPr lang="en-US" sz="1800" baseline="-25000" smtClean="0"/>
              <a:t>A</a:t>
            </a:r>
            <a:r>
              <a:rPr lang="en-US" sz="1800" smtClean="0"/>
              <a:t>={A,C}, Y</a:t>
            </a:r>
            <a:r>
              <a:rPr lang="en-US" sz="1800" baseline="-25000" smtClean="0"/>
              <a:t>A</a:t>
            </a:r>
            <a:r>
              <a:rPr lang="en-US" sz="1800" smtClean="0"/>
              <a:t>={1,2,3,4,10}, P</a:t>
            </a:r>
            <a:r>
              <a:rPr lang="en-US" sz="1800" baseline="-25000" smtClean="0"/>
              <a:t>A</a:t>
            </a:r>
            <a:r>
              <a:rPr lang="en-US" sz="1800" smtClean="0"/>
              <a:t>[2]=10</a:t>
            </a:r>
          </a:p>
          <a:p>
            <a:pPr lvl="1">
              <a:defRPr/>
            </a:pPr>
            <a:r>
              <a:rPr lang="en-US" sz="1800" smtClean="0"/>
              <a:t>j=3: X</a:t>
            </a:r>
            <a:r>
              <a:rPr lang="en-US" sz="1800" baseline="-25000" smtClean="0"/>
              <a:t>A</a:t>
            </a:r>
            <a:r>
              <a:rPr lang="en-US" sz="1800" smtClean="0"/>
              <a:t>={A,C,D}, Y</a:t>
            </a:r>
            <a:r>
              <a:rPr lang="en-US" sz="1800" baseline="-25000" smtClean="0"/>
              <a:t>A</a:t>
            </a:r>
            <a:r>
              <a:rPr lang="en-US" sz="1800" smtClean="0"/>
              <a:t>={1,2,3}, P</a:t>
            </a:r>
            <a:r>
              <a:rPr lang="en-US" sz="1800" baseline="-25000" smtClean="0"/>
              <a:t>A</a:t>
            </a:r>
            <a:r>
              <a:rPr lang="en-US" sz="1800" smtClean="0"/>
              <a:t>[3]=9</a:t>
            </a:r>
          </a:p>
          <a:p>
            <a:pPr lvl="1">
              <a:defRPr/>
            </a:pPr>
            <a:r>
              <a:rPr lang="en-US" sz="1800" smtClean="0"/>
              <a:t>j=4: X</a:t>
            </a:r>
            <a:r>
              <a:rPr lang="en-US" sz="1800" baseline="-25000" smtClean="0"/>
              <a:t>A</a:t>
            </a:r>
            <a:r>
              <a:rPr lang="en-US" sz="1800" smtClean="0"/>
              <a:t>={A,C,D,B}, Y</a:t>
            </a:r>
            <a:r>
              <a:rPr lang="en-US" sz="1800" baseline="-25000" smtClean="0"/>
              <a:t>A</a:t>
            </a:r>
            <a:r>
              <a:rPr lang="en-US" sz="1800" smtClean="0"/>
              <a:t>={1,2,3}, P</a:t>
            </a:r>
            <a:r>
              <a:rPr lang="en-US" sz="1800" baseline="-25000" smtClean="0"/>
              <a:t>A</a:t>
            </a:r>
            <a:r>
              <a:rPr lang="en-US" sz="1800" smtClean="0"/>
              <a:t>[4]=12</a:t>
            </a:r>
          </a:p>
          <a:p>
            <a:pPr lvl="1">
              <a:defRPr/>
            </a:pPr>
            <a:r>
              <a:rPr lang="en-US" sz="1800" smtClean="0">
                <a:solidFill>
                  <a:srgbClr val="FFFF00"/>
                </a:solidFill>
              </a:rPr>
              <a:t>j=5: X</a:t>
            </a:r>
            <a:r>
              <a:rPr lang="en-US" sz="1800" baseline="-25000" smtClean="0">
                <a:solidFill>
                  <a:srgbClr val="FFFF00"/>
                </a:solidFill>
              </a:rPr>
              <a:t>A</a:t>
            </a:r>
            <a:r>
              <a:rPr lang="en-US" sz="1800" smtClean="0">
                <a:solidFill>
                  <a:srgbClr val="FFFF00"/>
                </a:solidFill>
              </a:rPr>
              <a:t>={A,C,D,B,G}, Y</a:t>
            </a:r>
            <a:r>
              <a:rPr lang="en-US" sz="1800" baseline="-25000" smtClean="0">
                <a:solidFill>
                  <a:srgbClr val="FFFF00"/>
                </a:solidFill>
              </a:rPr>
              <a:t>A</a:t>
            </a:r>
            <a:r>
              <a:rPr lang="en-US" sz="1800" smtClean="0">
                <a:solidFill>
                  <a:srgbClr val="FFFF00"/>
                </a:solidFill>
              </a:rPr>
              <a:t>={1,2,3}, P</a:t>
            </a:r>
            <a:r>
              <a:rPr lang="en-US" sz="1800" baseline="-25000" smtClean="0">
                <a:solidFill>
                  <a:srgbClr val="FFFF00"/>
                </a:solidFill>
              </a:rPr>
              <a:t>A</a:t>
            </a:r>
            <a:r>
              <a:rPr lang="en-US" sz="1800" smtClean="0">
                <a:solidFill>
                  <a:srgbClr val="FFFF00"/>
                </a:solidFill>
              </a:rPr>
              <a:t>[5]=15</a:t>
            </a:r>
          </a:p>
          <a:p>
            <a:pPr lvl="1">
              <a:defRPr/>
            </a:pPr>
            <a:r>
              <a:rPr lang="en-US" sz="1800" smtClean="0"/>
              <a:t>j=6: X</a:t>
            </a:r>
            <a:r>
              <a:rPr lang="en-US" sz="1800" baseline="-25000" smtClean="0"/>
              <a:t>A</a:t>
            </a:r>
            <a:r>
              <a:rPr lang="en-US" sz="1800" smtClean="0"/>
              <a:t>={A,C,D,B,G,H}, Y</a:t>
            </a:r>
            <a:r>
              <a:rPr lang="en-US" sz="1800" baseline="-25000" smtClean="0"/>
              <a:t>A</a:t>
            </a:r>
            <a:r>
              <a:rPr lang="en-US" sz="1800" smtClean="0"/>
              <a:t>={1,2}, P</a:t>
            </a:r>
            <a:r>
              <a:rPr lang="en-US" sz="1800" baseline="-25000" smtClean="0"/>
              <a:t>A</a:t>
            </a:r>
            <a:r>
              <a:rPr lang="en-US" sz="1800" smtClean="0"/>
              <a:t>[6]=12</a:t>
            </a:r>
          </a:p>
          <a:p>
            <a:pPr lvl="1">
              <a:defRPr/>
            </a:pPr>
            <a:endParaRPr lang="en-US" sz="1800" smtClean="0"/>
          </a:p>
          <a:p>
            <a:pPr lvl="1">
              <a:defRPr/>
            </a:pPr>
            <a:r>
              <a:rPr lang="en-US" sz="1800" smtClean="0">
                <a:solidFill>
                  <a:srgbClr val="66FF33"/>
                </a:solidFill>
              </a:rPr>
              <a:t>j*=5: </a:t>
            </a:r>
            <a:r>
              <a:rPr lang="en-US" altLang="zh-TW" sz="1800" smtClean="0">
                <a:solidFill>
                  <a:srgbClr val="66FF33"/>
                </a:solidFill>
              </a:rPr>
              <a:t>Q</a:t>
            </a:r>
            <a:r>
              <a:rPr lang="en-US" altLang="zh-TW" sz="1800" baseline="-25000" smtClean="0">
                <a:solidFill>
                  <a:srgbClr val="66FF33"/>
                </a:solidFill>
              </a:rPr>
              <a:t>A</a:t>
            </a:r>
            <a:r>
              <a:rPr lang="en-US" altLang="zh-TW" sz="1800" smtClean="0">
                <a:solidFill>
                  <a:srgbClr val="66FF33"/>
                </a:solidFill>
              </a:rPr>
              <a:t>(X</a:t>
            </a:r>
            <a:r>
              <a:rPr lang="en-US" altLang="zh-TW" sz="1800" baseline="-25000" smtClean="0">
                <a:solidFill>
                  <a:srgbClr val="66FF33"/>
                </a:solidFill>
              </a:rPr>
              <a:t>A</a:t>
            </a:r>
            <a:r>
              <a:rPr lang="en-US" altLang="zh-TW" sz="1800" smtClean="0">
                <a:solidFill>
                  <a:srgbClr val="66FF33"/>
                </a:solidFill>
              </a:rPr>
              <a:t>,Y</a:t>
            </a:r>
            <a:r>
              <a:rPr lang="en-US" altLang="zh-TW" sz="1800" baseline="-25000" smtClean="0">
                <a:solidFill>
                  <a:srgbClr val="66FF33"/>
                </a:solidFill>
              </a:rPr>
              <a:t>A</a:t>
            </a:r>
            <a:r>
              <a:rPr lang="en-US" altLang="zh-TW" sz="1800" smtClean="0">
                <a:solidFill>
                  <a:srgbClr val="66FF33"/>
                </a:solidFill>
              </a:rPr>
              <a:t>); </a:t>
            </a:r>
            <a:r>
              <a:rPr lang="en-US" sz="1800" smtClean="0">
                <a:solidFill>
                  <a:srgbClr val="66FF33"/>
                </a:solidFill>
              </a:rPr>
              <a:t>X</a:t>
            </a:r>
            <a:r>
              <a:rPr lang="en-US" sz="1800" baseline="-25000" smtClean="0">
                <a:solidFill>
                  <a:srgbClr val="66FF33"/>
                </a:solidFill>
              </a:rPr>
              <a:t>A</a:t>
            </a:r>
            <a:r>
              <a:rPr lang="en-US" sz="1800" smtClean="0">
                <a:solidFill>
                  <a:srgbClr val="66FF33"/>
                </a:solidFill>
              </a:rPr>
              <a:t>={A,B,C,D,G}, Y</a:t>
            </a:r>
            <a:r>
              <a:rPr lang="en-US" sz="1800" baseline="-25000" smtClean="0">
                <a:solidFill>
                  <a:srgbClr val="66FF33"/>
                </a:solidFill>
              </a:rPr>
              <a:t>A</a:t>
            </a:r>
            <a:r>
              <a:rPr lang="en-US" sz="1800" smtClean="0">
                <a:solidFill>
                  <a:srgbClr val="66FF33"/>
                </a:solidFill>
              </a:rPr>
              <a:t>={1,2,3}</a:t>
            </a:r>
            <a:endParaRPr lang="en-US" sz="2000" smtClean="0">
              <a:solidFill>
                <a:srgbClr val="66FF33"/>
              </a:solidFill>
            </a:endParaRPr>
          </a:p>
        </p:txBody>
      </p:sp>
      <p:sp>
        <p:nvSpPr>
          <p:cNvPr id="66565" name="TextBox 143"/>
          <p:cNvSpPr txBox="1">
            <a:spLocks noChangeArrowheads="1"/>
          </p:cNvSpPr>
          <p:nvPr/>
        </p:nvSpPr>
        <p:spPr bwMode="auto">
          <a:xfrm>
            <a:off x="10744200" y="5181600"/>
            <a:ext cx="457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002060"/>
                </a:solidFill>
              </a:rPr>
              <a:t>10</a:t>
            </a:r>
          </a:p>
        </p:txBody>
      </p:sp>
      <p:grpSp>
        <p:nvGrpSpPr>
          <p:cNvPr id="66566" name="Group 71"/>
          <p:cNvGrpSpPr>
            <a:grpSpLocks/>
          </p:cNvGrpSpPr>
          <p:nvPr/>
        </p:nvGrpSpPr>
        <p:grpSpPr bwMode="auto">
          <a:xfrm>
            <a:off x="6629400" y="1676400"/>
            <a:ext cx="3971925" cy="2066925"/>
            <a:chOff x="857224" y="571480"/>
            <a:chExt cx="8484070" cy="4518182"/>
          </a:xfrm>
        </p:grpSpPr>
        <p:sp>
          <p:nvSpPr>
            <p:cNvPr id="73" name="橢圓 4"/>
            <p:cNvSpPr/>
            <p:nvPr/>
          </p:nvSpPr>
          <p:spPr>
            <a:xfrm>
              <a:off x="2573027" y="1071187"/>
              <a:ext cx="912157" cy="9161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B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74" name="橢圓 5"/>
            <p:cNvSpPr/>
            <p:nvPr/>
          </p:nvSpPr>
          <p:spPr>
            <a:xfrm>
              <a:off x="4214230" y="1071187"/>
              <a:ext cx="915547" cy="9161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C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75" name="橢圓 6"/>
            <p:cNvSpPr/>
            <p:nvPr/>
          </p:nvSpPr>
          <p:spPr>
            <a:xfrm>
              <a:off x="5858825" y="1071187"/>
              <a:ext cx="912155" cy="9161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D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76" name="橢圓 7"/>
            <p:cNvSpPr/>
            <p:nvPr/>
          </p:nvSpPr>
          <p:spPr>
            <a:xfrm>
              <a:off x="7500028" y="1071187"/>
              <a:ext cx="915547" cy="9161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G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77" name="橢圓 10"/>
            <p:cNvSpPr/>
            <p:nvPr/>
          </p:nvSpPr>
          <p:spPr>
            <a:xfrm>
              <a:off x="857224" y="1071187"/>
              <a:ext cx="915547" cy="9161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A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78" name="橢圓 12"/>
            <p:cNvSpPr/>
            <p:nvPr/>
          </p:nvSpPr>
          <p:spPr>
            <a:xfrm>
              <a:off x="1928753" y="3784872"/>
              <a:ext cx="786692" cy="71485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1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79" name="橢圓 14"/>
            <p:cNvSpPr/>
            <p:nvPr/>
          </p:nvSpPr>
          <p:spPr>
            <a:xfrm>
              <a:off x="4285440" y="3784872"/>
              <a:ext cx="786692" cy="70097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2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80" name="橢圓 16"/>
            <p:cNvSpPr/>
            <p:nvPr/>
          </p:nvSpPr>
          <p:spPr>
            <a:xfrm>
              <a:off x="6716726" y="3784872"/>
              <a:ext cx="712092" cy="70097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1600">
                  <a:solidFill>
                    <a:srgbClr val="002060"/>
                  </a:solidFill>
                  <a:ea typeface="宋体" charset="-122"/>
                </a:rPr>
                <a:t>3</a:t>
              </a:r>
              <a:endParaRPr lang="zh-TW" altLang="en-US" sz="1600">
                <a:solidFill>
                  <a:srgbClr val="002060"/>
                </a:solidFill>
                <a:ea typeface="宋体" charset="-122"/>
              </a:endParaRPr>
            </a:p>
          </p:txBody>
        </p:sp>
        <p:cxnSp>
          <p:nvCxnSpPr>
            <p:cNvPr id="81" name="直線接點 44"/>
            <p:cNvCxnSpPr>
              <a:stCxn id="77" idx="4"/>
              <a:endCxn id="78" idx="0"/>
            </p:cNvCxnSpPr>
            <p:nvPr/>
          </p:nvCxnSpPr>
          <p:spPr>
            <a:xfrm rot="16200000" flipH="1">
              <a:off x="919771" y="2382544"/>
              <a:ext cx="1797556" cy="1007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46"/>
            <p:cNvCxnSpPr>
              <a:stCxn id="77" idx="4"/>
              <a:endCxn id="79" idx="0"/>
            </p:cNvCxnSpPr>
            <p:nvPr/>
          </p:nvCxnSpPr>
          <p:spPr>
            <a:xfrm rot="16200000" flipH="1">
              <a:off x="2098113" y="1204201"/>
              <a:ext cx="1797556" cy="3363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48"/>
            <p:cNvCxnSpPr>
              <a:stCxn id="77" idx="4"/>
              <a:endCxn id="80" idx="0"/>
            </p:cNvCxnSpPr>
            <p:nvPr/>
          </p:nvCxnSpPr>
          <p:spPr>
            <a:xfrm rot="16200000" flipH="1">
              <a:off x="3295108" y="7207"/>
              <a:ext cx="1797556" cy="5757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51"/>
            <p:cNvCxnSpPr>
              <a:stCxn id="73" idx="4"/>
              <a:endCxn id="78" idx="0"/>
            </p:cNvCxnSpPr>
            <p:nvPr/>
          </p:nvCxnSpPr>
          <p:spPr>
            <a:xfrm rot="5400000">
              <a:off x="1775975" y="2533440"/>
              <a:ext cx="1797556" cy="705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55"/>
            <p:cNvCxnSpPr>
              <a:stCxn id="73" idx="4"/>
              <a:endCxn id="79" idx="0"/>
            </p:cNvCxnSpPr>
            <p:nvPr/>
          </p:nvCxnSpPr>
          <p:spPr>
            <a:xfrm rot="16200000" flipH="1">
              <a:off x="2954320" y="2060406"/>
              <a:ext cx="1797556" cy="16513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61"/>
            <p:cNvCxnSpPr>
              <a:stCxn id="73" idx="4"/>
              <a:endCxn id="80" idx="0"/>
            </p:cNvCxnSpPr>
            <p:nvPr/>
          </p:nvCxnSpPr>
          <p:spPr>
            <a:xfrm rot="16200000" flipH="1">
              <a:off x="4151312" y="863414"/>
              <a:ext cx="1797556" cy="4045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66"/>
            <p:cNvCxnSpPr>
              <a:stCxn id="74" idx="4"/>
              <a:endCxn id="78" idx="0"/>
            </p:cNvCxnSpPr>
            <p:nvPr/>
          </p:nvCxnSpPr>
          <p:spPr>
            <a:xfrm rot="5400000">
              <a:off x="2598273" y="1711142"/>
              <a:ext cx="1797556" cy="2349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70"/>
            <p:cNvCxnSpPr>
              <a:stCxn id="74" idx="4"/>
              <a:endCxn id="79" idx="0"/>
            </p:cNvCxnSpPr>
            <p:nvPr/>
          </p:nvCxnSpPr>
          <p:spPr>
            <a:xfrm rot="16200000" flipH="1">
              <a:off x="3776618" y="2882703"/>
              <a:ext cx="1797556" cy="6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74"/>
            <p:cNvCxnSpPr>
              <a:stCxn id="74" idx="4"/>
              <a:endCxn id="80" idx="0"/>
            </p:cNvCxnSpPr>
            <p:nvPr/>
          </p:nvCxnSpPr>
          <p:spPr>
            <a:xfrm rot="16200000" flipH="1">
              <a:off x="4973610" y="1685711"/>
              <a:ext cx="1797556" cy="2400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77"/>
            <p:cNvCxnSpPr>
              <a:stCxn id="75" idx="4"/>
              <a:endCxn id="78" idx="1"/>
            </p:cNvCxnSpPr>
            <p:nvPr/>
          </p:nvCxnSpPr>
          <p:spPr>
            <a:xfrm rot="5400000">
              <a:off x="3227754" y="803606"/>
              <a:ext cx="1905133" cy="4272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81"/>
            <p:cNvCxnSpPr>
              <a:stCxn id="75" idx="4"/>
              <a:endCxn id="79" idx="0"/>
            </p:cNvCxnSpPr>
            <p:nvPr/>
          </p:nvCxnSpPr>
          <p:spPr>
            <a:xfrm rot="5400000">
              <a:off x="4598913" y="2067190"/>
              <a:ext cx="1797556" cy="1637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84"/>
            <p:cNvCxnSpPr>
              <a:stCxn id="75" idx="4"/>
              <a:endCxn id="80" idx="0"/>
            </p:cNvCxnSpPr>
            <p:nvPr/>
          </p:nvCxnSpPr>
          <p:spPr>
            <a:xfrm rot="16200000" flipH="1">
              <a:off x="5795907" y="2508006"/>
              <a:ext cx="1797556" cy="756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86"/>
            <p:cNvCxnSpPr>
              <a:stCxn id="76" idx="4"/>
              <a:endCxn id="78" idx="0"/>
            </p:cNvCxnSpPr>
            <p:nvPr/>
          </p:nvCxnSpPr>
          <p:spPr>
            <a:xfrm rot="5400000">
              <a:off x="4241172" y="68243"/>
              <a:ext cx="1797556" cy="5635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88"/>
            <p:cNvCxnSpPr>
              <a:stCxn id="76" idx="4"/>
              <a:endCxn id="79" idx="0"/>
            </p:cNvCxnSpPr>
            <p:nvPr/>
          </p:nvCxnSpPr>
          <p:spPr>
            <a:xfrm rot="5400000">
              <a:off x="5419514" y="1246588"/>
              <a:ext cx="1797556" cy="327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0"/>
            <p:cNvCxnSpPr>
              <a:stCxn id="76" idx="4"/>
              <a:endCxn id="80" idx="0"/>
            </p:cNvCxnSpPr>
            <p:nvPr/>
          </p:nvCxnSpPr>
          <p:spPr>
            <a:xfrm rot="5400000">
              <a:off x="6616509" y="2443580"/>
              <a:ext cx="1797556" cy="885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92" name="文字方塊 91"/>
            <p:cNvSpPr txBox="1">
              <a:spLocks noChangeArrowheads="1"/>
            </p:cNvSpPr>
            <p:nvPr/>
          </p:nvSpPr>
          <p:spPr bwMode="auto">
            <a:xfrm>
              <a:off x="4500562" y="571480"/>
              <a:ext cx="725671" cy="51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altLang="zh-TW" sz="1800"/>
                <a:t>X</a:t>
              </a:r>
              <a:r>
                <a:rPr lang="en-US" altLang="zh-TW" sz="1800" baseline="-25000"/>
                <a:t>A</a:t>
              </a:r>
              <a:endParaRPr lang="zh-TW" altLang="en-US" sz="1800" baseline="-25000"/>
            </a:p>
          </p:txBody>
        </p:sp>
        <p:sp>
          <p:nvSpPr>
            <p:cNvPr id="66593" name="文字方塊 92"/>
            <p:cNvSpPr txBox="1">
              <a:spLocks noChangeArrowheads="1"/>
            </p:cNvSpPr>
            <p:nvPr/>
          </p:nvSpPr>
          <p:spPr bwMode="auto">
            <a:xfrm>
              <a:off x="4500562" y="4572008"/>
              <a:ext cx="693053" cy="51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altLang="zh-TW" sz="1800"/>
                <a:t>Y</a:t>
              </a:r>
              <a:r>
                <a:rPr lang="en-US" altLang="zh-TW" sz="1800" baseline="-25000"/>
                <a:t>A</a:t>
              </a:r>
              <a:endParaRPr lang="zh-TW" altLang="en-US" sz="1800" baseline="-25000"/>
            </a:p>
          </p:txBody>
        </p:sp>
        <p:sp>
          <p:nvSpPr>
            <p:cNvPr id="66594" name="文字方塊 93"/>
            <p:cNvSpPr txBox="1">
              <a:spLocks noChangeArrowheads="1"/>
            </p:cNvSpPr>
            <p:nvPr/>
          </p:nvSpPr>
          <p:spPr bwMode="auto">
            <a:xfrm>
              <a:off x="7298271" y="2649783"/>
              <a:ext cx="2043023" cy="51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altLang="zh-TW" sz="1800"/>
                <a:t>Q</a:t>
              </a:r>
              <a:r>
                <a:rPr lang="en-US" altLang="zh-TW" sz="1800" baseline="-25000"/>
                <a:t>A</a:t>
              </a:r>
              <a:r>
                <a:rPr lang="en-US" altLang="zh-TW" sz="1800"/>
                <a:t>(X</a:t>
              </a:r>
              <a:r>
                <a:rPr lang="en-US" altLang="zh-TW" sz="1800" baseline="-25000"/>
                <a:t>A</a:t>
              </a:r>
              <a:r>
                <a:rPr lang="en-US" altLang="zh-TW" sz="1800"/>
                <a:t>,Y</a:t>
              </a:r>
              <a:r>
                <a:rPr lang="en-US" altLang="zh-TW" sz="1800" baseline="-25000"/>
                <a:t>A</a:t>
              </a:r>
              <a:r>
                <a:rPr lang="en-US" altLang="zh-TW" sz="1800"/>
                <a:t>)</a:t>
              </a:r>
              <a:endParaRPr lang="zh-TW" altLang="en-US" sz="1800"/>
            </a:p>
          </p:txBody>
        </p:sp>
      </p:grpSp>
      <p:pic>
        <p:nvPicPr>
          <p:cNvPr id="665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86200"/>
            <a:ext cx="3667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27"/>
          <p:cNvSpPr txBox="1">
            <a:spLocks/>
          </p:cNvSpPr>
          <p:nvPr/>
        </p:nvSpPr>
        <p:spPr bwMode="auto">
          <a:xfrm>
            <a:off x="685800" y="5410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SzTx/>
              <a:buFont typeface="Wingdings" charset="2"/>
              <a:buNone/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Wingdings" charset="2"/>
              </a:rPr>
              <a:t> 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Maximizing the product of number of common channels and number of cluster members</a:t>
            </a:r>
            <a:endParaRPr lang="en-US" sz="2000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05000"/>
            <a:ext cx="10972800" cy="4748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In-band vs. Out-of-band</a:t>
            </a:r>
          </a:p>
          <a:p>
            <a:pPr lvl="1">
              <a:defRPr/>
            </a:pPr>
            <a:r>
              <a:rPr lang="en-US" sz="2400" smtClean="0"/>
              <a:t>Out-of-band CCC (Dedicated CCC)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A predefined channel dedicated to CR users for control message exchange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Channel exclusively used for control purposes</a:t>
            </a:r>
          </a:p>
          <a:p>
            <a:pPr lvl="3">
              <a:defRPr/>
            </a:pPr>
            <a:r>
              <a:rPr lang="en-US" b="1" smtClean="0">
                <a:solidFill>
                  <a:srgbClr val="FFFF00"/>
                </a:solidFill>
                <a:latin typeface="Comic Sans MS" charset="0"/>
              </a:rPr>
              <a:t>Reserved by regulatory authorities (e.g. FCC)</a:t>
            </a:r>
          </a:p>
          <a:p>
            <a:pPr lvl="3">
              <a:defRPr/>
            </a:pPr>
            <a:r>
              <a:rPr lang="en-US" b="1" smtClean="0">
                <a:solidFill>
                  <a:srgbClr val="FFFF00"/>
                </a:solidFill>
                <a:latin typeface="Comic Sans MS" charset="0"/>
              </a:rPr>
              <a:t>Predefined or statically allocated in unlicensed or licensed band</a:t>
            </a:r>
          </a:p>
          <a:p>
            <a:pPr lvl="3">
              <a:defRPr/>
            </a:pPr>
            <a:r>
              <a:rPr lang="en-US" b="1" smtClean="0">
                <a:solidFill>
                  <a:srgbClr val="FFFF00"/>
                </a:solidFill>
                <a:latin typeface="Comic Sans MS" charset="0"/>
              </a:rPr>
              <a:t>Always available to CR users locally or globally</a:t>
            </a:r>
          </a:p>
          <a:p>
            <a:pPr lvl="3">
              <a:defRPr/>
            </a:pPr>
            <a:endParaRPr lang="en-US" smtClean="0">
              <a:solidFill>
                <a:srgbClr val="FFFF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000" smtClean="0">
                <a:sym typeface="Wingdings" charset="2"/>
              </a:rPr>
              <a:t> </a:t>
            </a:r>
            <a:r>
              <a:rPr lang="en-US" smtClean="0"/>
              <a:t>Not affected by PU activity </a:t>
            </a:r>
            <a:r>
              <a:rPr lang="en-US" smtClean="0">
                <a:solidFill>
                  <a:srgbClr val="66FF33"/>
                </a:solidFill>
              </a:rPr>
              <a:t>(usually assumed in CR MACs)</a:t>
            </a:r>
            <a:endParaRPr lang="en-US" sz="2000" smtClean="0">
              <a:solidFill>
                <a:srgbClr val="66FF33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600" smtClean="0"/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EC27755-5DF5-4006-9076-1CE0C77ECBBD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GB" sz="1600">
              <a:latin typeface="Arial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6980AE-57B1-49DF-AC56-30949255B57E}" type="slidenum">
              <a:rPr lang="en-GB"/>
              <a:pPr/>
              <a:t>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381000"/>
            <a:ext cx="9017000" cy="83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CCC Classification: Overlay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 2: Exchange and update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600200"/>
            <a:ext cx="10131425" cy="50292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CR user A receives updates from one-hop neighbors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66FF33"/>
                </a:solidFill>
              </a:rPr>
              <a:t>Q</a:t>
            </a:r>
            <a:r>
              <a:rPr lang="en-US" altLang="zh-TW" sz="1800" baseline="-25000" smtClean="0">
                <a:solidFill>
                  <a:srgbClr val="66FF33"/>
                </a:solidFill>
              </a:rPr>
              <a:t>A1</a:t>
            </a:r>
            <a:r>
              <a:rPr lang="en-US" altLang="zh-TW" sz="1800" smtClean="0">
                <a:solidFill>
                  <a:srgbClr val="66FF33"/>
                </a:solidFill>
              </a:rPr>
              <a:t>: </a:t>
            </a:r>
            <a:r>
              <a:rPr lang="en-US" sz="1800" smtClean="0">
                <a:solidFill>
                  <a:srgbClr val="66FF33"/>
                </a:solidFill>
              </a:rPr>
              <a:t>X</a:t>
            </a:r>
            <a:r>
              <a:rPr lang="en-US" sz="1800" baseline="-25000" smtClean="0">
                <a:solidFill>
                  <a:srgbClr val="66FF33"/>
                </a:solidFill>
              </a:rPr>
              <a:t>A</a:t>
            </a:r>
            <a:r>
              <a:rPr lang="en-US" sz="1800" smtClean="0">
                <a:solidFill>
                  <a:srgbClr val="66FF33"/>
                </a:solidFill>
              </a:rPr>
              <a:t>={A,B,C,D,G}, Y</a:t>
            </a:r>
            <a:r>
              <a:rPr lang="en-US" sz="1800" baseline="-25000" smtClean="0">
                <a:solidFill>
                  <a:srgbClr val="66FF33"/>
                </a:solidFill>
              </a:rPr>
              <a:t>A</a:t>
            </a:r>
            <a:r>
              <a:rPr lang="en-US" sz="1800" smtClean="0">
                <a:solidFill>
                  <a:srgbClr val="66FF33"/>
                </a:solidFill>
              </a:rPr>
              <a:t>={1,2,3}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FFC000"/>
                </a:solidFill>
              </a:rPr>
              <a:t>Q</a:t>
            </a:r>
            <a:r>
              <a:rPr lang="en-US" altLang="zh-TW" sz="1800" baseline="-25000" smtClean="0">
                <a:solidFill>
                  <a:srgbClr val="FFC000"/>
                </a:solidFill>
              </a:rPr>
              <a:t>B1</a:t>
            </a:r>
            <a:r>
              <a:rPr lang="en-US" altLang="zh-TW" sz="1800" smtClean="0">
                <a:solidFill>
                  <a:srgbClr val="FFC000"/>
                </a:solidFill>
              </a:rPr>
              <a:t>: </a:t>
            </a:r>
            <a:r>
              <a:rPr lang="en-US" sz="1800" smtClean="0">
                <a:solidFill>
                  <a:srgbClr val="FFC000"/>
                </a:solidFill>
              </a:rPr>
              <a:t>X</a:t>
            </a:r>
            <a:r>
              <a:rPr lang="en-US" sz="1800" baseline="-25000" smtClean="0">
                <a:solidFill>
                  <a:srgbClr val="FFC000"/>
                </a:solidFill>
              </a:rPr>
              <a:t>B</a:t>
            </a:r>
            <a:r>
              <a:rPr lang="en-US" sz="1800" smtClean="0">
                <a:solidFill>
                  <a:srgbClr val="FFC000"/>
                </a:solidFill>
              </a:rPr>
              <a:t>={A,B,H}, Y</a:t>
            </a:r>
            <a:r>
              <a:rPr lang="en-US" sz="1800" baseline="-25000" smtClean="0">
                <a:solidFill>
                  <a:srgbClr val="FFC000"/>
                </a:solidFill>
              </a:rPr>
              <a:t>B</a:t>
            </a:r>
            <a:r>
              <a:rPr lang="en-US" sz="1800" smtClean="0">
                <a:solidFill>
                  <a:srgbClr val="FFC000"/>
                </a:solidFill>
              </a:rPr>
              <a:t>={1,2,5}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FFFF00"/>
                </a:solidFill>
              </a:rPr>
              <a:t>Q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C1</a:t>
            </a:r>
            <a:r>
              <a:rPr lang="en-US" altLang="zh-TW" sz="1800" smtClean="0">
                <a:solidFill>
                  <a:srgbClr val="FFFF00"/>
                </a:solidFill>
              </a:rPr>
              <a:t>: </a:t>
            </a:r>
            <a:r>
              <a:rPr lang="en-US" sz="1800" smtClean="0">
                <a:solidFill>
                  <a:srgbClr val="FFFF00"/>
                </a:solidFill>
              </a:rPr>
              <a:t>X</a:t>
            </a:r>
            <a:r>
              <a:rPr lang="en-US" sz="1800" baseline="-25000" smtClean="0">
                <a:solidFill>
                  <a:srgbClr val="FFFF00"/>
                </a:solidFill>
              </a:rPr>
              <a:t>C</a:t>
            </a:r>
            <a:r>
              <a:rPr lang="en-US" sz="1800" smtClean="0">
                <a:solidFill>
                  <a:srgbClr val="FFFF00"/>
                </a:solidFill>
              </a:rPr>
              <a:t>={A,B,C,D}, Y</a:t>
            </a:r>
            <a:r>
              <a:rPr lang="en-US" sz="1800" baseline="-25000" smtClean="0">
                <a:solidFill>
                  <a:srgbClr val="FFFF00"/>
                </a:solidFill>
              </a:rPr>
              <a:t>C</a:t>
            </a:r>
            <a:r>
              <a:rPr lang="en-US" sz="1800" smtClean="0">
                <a:solidFill>
                  <a:srgbClr val="FFFF00"/>
                </a:solidFill>
              </a:rPr>
              <a:t>={1,2,3}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66FF33"/>
                </a:solidFill>
              </a:rPr>
              <a:t>Q</a:t>
            </a:r>
            <a:r>
              <a:rPr lang="en-US" altLang="zh-TW" sz="1800" baseline="-25000" smtClean="0">
                <a:solidFill>
                  <a:srgbClr val="66FF33"/>
                </a:solidFill>
              </a:rPr>
              <a:t>D1</a:t>
            </a:r>
            <a:r>
              <a:rPr lang="en-US" altLang="zh-TW" sz="1800" smtClean="0">
                <a:solidFill>
                  <a:srgbClr val="66FF33"/>
                </a:solidFill>
              </a:rPr>
              <a:t>: </a:t>
            </a:r>
            <a:r>
              <a:rPr lang="en-US" sz="1800" smtClean="0">
                <a:solidFill>
                  <a:srgbClr val="66FF33"/>
                </a:solidFill>
              </a:rPr>
              <a:t>X</a:t>
            </a:r>
            <a:r>
              <a:rPr lang="en-US" sz="1800" baseline="-25000" smtClean="0">
                <a:solidFill>
                  <a:srgbClr val="66FF33"/>
                </a:solidFill>
              </a:rPr>
              <a:t>D</a:t>
            </a:r>
            <a:r>
              <a:rPr lang="en-US" sz="1800" smtClean="0">
                <a:solidFill>
                  <a:srgbClr val="66FF33"/>
                </a:solidFill>
              </a:rPr>
              <a:t>={A,B,C,D,G}, Y</a:t>
            </a:r>
            <a:r>
              <a:rPr lang="en-US" sz="1800" baseline="-25000" smtClean="0">
                <a:solidFill>
                  <a:srgbClr val="66FF33"/>
                </a:solidFill>
              </a:rPr>
              <a:t>D</a:t>
            </a:r>
            <a:r>
              <a:rPr lang="en-US" sz="1800" smtClean="0">
                <a:solidFill>
                  <a:srgbClr val="66FF33"/>
                </a:solidFill>
              </a:rPr>
              <a:t>={2,3}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CC6600"/>
                </a:solidFill>
              </a:rPr>
              <a:t>Q</a:t>
            </a:r>
            <a:r>
              <a:rPr lang="en-US" altLang="zh-TW" sz="1800" baseline="-25000" smtClean="0">
                <a:solidFill>
                  <a:srgbClr val="CC6600"/>
                </a:solidFill>
              </a:rPr>
              <a:t>G1</a:t>
            </a:r>
            <a:r>
              <a:rPr lang="en-US" altLang="zh-TW" sz="1800" smtClean="0">
                <a:solidFill>
                  <a:srgbClr val="CC6600"/>
                </a:solidFill>
              </a:rPr>
              <a:t>: </a:t>
            </a:r>
            <a:r>
              <a:rPr lang="en-US" sz="1800" smtClean="0">
                <a:solidFill>
                  <a:srgbClr val="CC6600"/>
                </a:solidFill>
              </a:rPr>
              <a:t>X</a:t>
            </a:r>
            <a:r>
              <a:rPr lang="en-US" sz="1800" baseline="-25000" smtClean="0">
                <a:solidFill>
                  <a:srgbClr val="CC6600"/>
                </a:solidFill>
              </a:rPr>
              <a:t>G</a:t>
            </a:r>
            <a:r>
              <a:rPr lang="en-US" sz="1800" smtClean="0">
                <a:solidFill>
                  <a:srgbClr val="CC6600"/>
                </a:solidFill>
              </a:rPr>
              <a:t>={A,D,G,H}, Y</a:t>
            </a:r>
            <a:r>
              <a:rPr lang="en-US" sz="1800" baseline="-25000" smtClean="0">
                <a:solidFill>
                  <a:srgbClr val="CC6600"/>
                </a:solidFill>
              </a:rPr>
              <a:t>G</a:t>
            </a:r>
            <a:r>
              <a:rPr lang="en-US" sz="1800" smtClean="0">
                <a:solidFill>
                  <a:srgbClr val="CC6600"/>
                </a:solidFill>
              </a:rPr>
              <a:t>={1,2}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CC6600"/>
                </a:solidFill>
              </a:rPr>
              <a:t>Q</a:t>
            </a:r>
            <a:r>
              <a:rPr lang="en-US" altLang="zh-TW" sz="1800" baseline="-25000" smtClean="0">
                <a:solidFill>
                  <a:srgbClr val="CC6600"/>
                </a:solidFill>
              </a:rPr>
              <a:t>H1</a:t>
            </a:r>
            <a:r>
              <a:rPr lang="en-US" altLang="zh-TW" sz="1800" smtClean="0">
                <a:solidFill>
                  <a:srgbClr val="CC6600"/>
                </a:solidFill>
              </a:rPr>
              <a:t>: </a:t>
            </a:r>
            <a:r>
              <a:rPr lang="en-US" sz="1800" smtClean="0">
                <a:solidFill>
                  <a:srgbClr val="CC6600"/>
                </a:solidFill>
              </a:rPr>
              <a:t>X</a:t>
            </a:r>
            <a:r>
              <a:rPr lang="en-US" sz="1800" baseline="-25000" smtClean="0">
                <a:solidFill>
                  <a:srgbClr val="CC6600"/>
                </a:solidFill>
              </a:rPr>
              <a:t>H</a:t>
            </a:r>
            <a:r>
              <a:rPr lang="en-US" sz="1800" smtClean="0">
                <a:solidFill>
                  <a:srgbClr val="CC6600"/>
                </a:solidFill>
              </a:rPr>
              <a:t>={A,B,G,H}, Y</a:t>
            </a:r>
            <a:r>
              <a:rPr lang="en-US" sz="1800" baseline="-25000" smtClean="0">
                <a:solidFill>
                  <a:srgbClr val="CC6600"/>
                </a:solidFill>
              </a:rPr>
              <a:t>H</a:t>
            </a:r>
            <a:r>
              <a:rPr lang="en-US" sz="1800" smtClean="0">
                <a:solidFill>
                  <a:srgbClr val="CC6600"/>
                </a:solidFill>
              </a:rPr>
              <a:t>={1,2}</a:t>
            </a:r>
          </a:p>
          <a:p>
            <a:pPr lvl="1">
              <a:buFontTx/>
              <a:buNone/>
              <a:defRPr/>
            </a:pPr>
            <a:r>
              <a:rPr lang="en-US" sz="2000" smtClean="0">
                <a:solidFill>
                  <a:srgbClr val="66FF33"/>
                </a:solidFill>
                <a:sym typeface="Wingdings" charset="2"/>
              </a:rPr>
              <a:t>	 </a:t>
            </a:r>
            <a:r>
              <a:rPr lang="en-US" altLang="zh-TW" sz="2000" smtClean="0">
                <a:solidFill>
                  <a:srgbClr val="66FF33"/>
                </a:solidFill>
              </a:rPr>
              <a:t>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G1 </a:t>
            </a:r>
            <a:r>
              <a:rPr lang="en-US" altLang="zh-TW" sz="2000" smtClean="0">
                <a:solidFill>
                  <a:srgbClr val="66FF33"/>
                </a:solidFill>
              </a:rPr>
              <a:t>&lt;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</a:rPr>
              <a:t>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H1 </a:t>
            </a:r>
            <a:r>
              <a:rPr lang="en-US" altLang="zh-TW" sz="2000" smtClean="0">
                <a:solidFill>
                  <a:srgbClr val="66FF33"/>
                </a:solidFill>
              </a:rPr>
              <a:t>&lt;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B1 </a:t>
            </a:r>
            <a:r>
              <a:rPr lang="en-US" altLang="zh-TW" sz="2000" smtClean="0">
                <a:solidFill>
                  <a:srgbClr val="66FF33"/>
                </a:solidFill>
              </a:rPr>
              <a:t>&lt;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D1 </a:t>
            </a:r>
            <a:r>
              <a:rPr lang="en-US" altLang="zh-TW" sz="2000" smtClean="0">
                <a:solidFill>
                  <a:srgbClr val="66FF33"/>
                </a:solidFill>
              </a:rPr>
              <a:t>&lt;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C1 </a:t>
            </a:r>
            <a:r>
              <a:rPr lang="en-US" altLang="zh-TW" sz="2000" smtClean="0">
                <a:solidFill>
                  <a:srgbClr val="66FF33"/>
                </a:solidFill>
              </a:rPr>
              <a:t>&lt;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A1 </a:t>
            </a:r>
          </a:p>
          <a:p>
            <a:pPr lvl="1">
              <a:buFontTx/>
              <a:buNone/>
              <a:defRPr/>
            </a:pPr>
            <a:r>
              <a:rPr lang="en-US" sz="2000" baseline="-25000" smtClean="0">
                <a:solidFill>
                  <a:srgbClr val="66FF33"/>
                </a:solidFill>
              </a:rPr>
              <a:t>	</a:t>
            </a:r>
            <a:r>
              <a:rPr lang="en-US" sz="2000" smtClean="0">
                <a:solidFill>
                  <a:srgbClr val="66FF33"/>
                </a:solidFill>
                <a:sym typeface="Wingdings" charset="2"/>
              </a:rPr>
              <a:t></a:t>
            </a:r>
            <a:r>
              <a:rPr lang="en-US" altLang="zh-TW" sz="2000" smtClean="0">
                <a:solidFill>
                  <a:srgbClr val="66FF33"/>
                </a:solidFill>
              </a:rPr>
              <a:t>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G2 </a:t>
            </a:r>
            <a:r>
              <a:rPr lang="en-US" altLang="zh-TW" sz="2000" smtClean="0">
                <a:solidFill>
                  <a:srgbClr val="66FF33"/>
                </a:solidFill>
              </a:rPr>
              <a:t>=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</a:rPr>
              <a:t>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H2 </a:t>
            </a:r>
            <a:r>
              <a:rPr lang="en-US" altLang="zh-TW" sz="2000" smtClean="0">
                <a:solidFill>
                  <a:srgbClr val="66FF33"/>
                </a:solidFill>
              </a:rPr>
              <a:t>=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B2 </a:t>
            </a:r>
            <a:r>
              <a:rPr lang="en-US" altLang="zh-TW" sz="2000" smtClean="0">
                <a:solidFill>
                  <a:srgbClr val="66FF33"/>
                </a:solidFill>
              </a:rPr>
              <a:t>=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D2 </a:t>
            </a:r>
            <a:r>
              <a:rPr lang="en-US" altLang="zh-TW" sz="2000" smtClean="0">
                <a:solidFill>
                  <a:srgbClr val="66FF33"/>
                </a:solidFill>
              </a:rPr>
              <a:t>=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C2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A2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Q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A1</a:t>
            </a:r>
            <a:endParaRPr lang="en-US" sz="2000" smtClean="0">
              <a:solidFill>
                <a:srgbClr val="66FF33"/>
              </a:solidFill>
            </a:endParaRPr>
          </a:p>
          <a:p>
            <a:pPr>
              <a:defRPr/>
            </a:pPr>
            <a:r>
              <a:rPr lang="en-US" altLang="zh-TW" sz="2000" smtClean="0"/>
              <a:t>Q</a:t>
            </a:r>
            <a:r>
              <a:rPr lang="en-US" altLang="zh-TW" sz="2000" baseline="-25000" smtClean="0"/>
              <a:t>i </a:t>
            </a:r>
            <a:r>
              <a:rPr lang="en-US" altLang="zh-TW" sz="2000" smtClean="0"/>
              <a:t>&lt; Q</a:t>
            </a:r>
            <a:r>
              <a:rPr lang="en-US" altLang="zh-TW" sz="2000" baseline="-25000" smtClean="0"/>
              <a:t>j</a:t>
            </a:r>
            <a:r>
              <a:rPr lang="en-US" altLang="zh-TW" sz="2000" smtClean="0"/>
              <a:t> if and only if 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FFFF00"/>
                </a:solidFill>
              </a:rPr>
              <a:t>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x 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&lt; 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 x 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 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FFFF00"/>
                </a:solidFill>
              </a:rPr>
              <a:t>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x 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= 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 x 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 and 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&lt; 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</a:t>
            </a:r>
          </a:p>
          <a:p>
            <a:pPr lvl="1">
              <a:defRPr/>
            </a:pPr>
            <a:r>
              <a:rPr lang="en-US" altLang="zh-TW" sz="1800" smtClean="0">
                <a:solidFill>
                  <a:srgbClr val="FFFF00"/>
                </a:solidFill>
              </a:rPr>
              <a:t>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x 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= 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 x 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|, 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= |X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|, </a:t>
            </a:r>
          </a:p>
          <a:p>
            <a:pPr lvl="1">
              <a:buFontTx/>
              <a:buNone/>
              <a:defRPr/>
            </a:pPr>
            <a:r>
              <a:rPr lang="en-US" altLang="zh-TW" sz="1800" smtClean="0">
                <a:solidFill>
                  <a:srgbClr val="FFFF00"/>
                </a:solidFill>
              </a:rPr>
              <a:t>	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i</a:t>
            </a:r>
            <a:r>
              <a:rPr lang="en-US" altLang="zh-TW" sz="1800" smtClean="0">
                <a:solidFill>
                  <a:srgbClr val="FFFF00"/>
                </a:solidFill>
              </a:rPr>
              <a:t>| = |y</a:t>
            </a:r>
            <a:r>
              <a:rPr lang="en-US" altLang="zh-TW" sz="1800" baseline="-25000" smtClean="0">
                <a:solidFill>
                  <a:srgbClr val="FFFF00"/>
                </a:solidFill>
              </a:rPr>
              <a:t>j</a:t>
            </a:r>
            <a:r>
              <a:rPr lang="en-US" altLang="zh-TW" sz="1800" smtClean="0">
                <a:solidFill>
                  <a:srgbClr val="FFFF00"/>
                </a:solidFill>
              </a:rPr>
              <a:t>|, i&lt;j</a:t>
            </a:r>
          </a:p>
          <a:p>
            <a:pPr lvl="1">
              <a:buFontTx/>
              <a:buNone/>
              <a:defRPr/>
            </a:pPr>
            <a:endParaRPr lang="en-US" altLang="zh-TW" sz="2000" smtClean="0"/>
          </a:p>
          <a:p>
            <a:pPr lvl="1">
              <a:defRPr/>
            </a:pPr>
            <a:endParaRPr lang="en-US" sz="200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5A04AF-DBCE-489C-AFFF-EF6C6DD54870}" type="slidenum">
              <a:rPr lang="en-GB"/>
              <a:pPr/>
              <a:t>60</a:t>
            </a:fld>
            <a:endParaRPr lang="en-GB"/>
          </a:p>
        </p:txBody>
      </p:sp>
      <p:sp>
        <p:nvSpPr>
          <p:cNvPr id="67589" name="Slide Number Placeholder 3"/>
          <p:cNvSpPr txBox="1">
            <a:spLocks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535B4A7-2328-447F-AA36-3E755B749E34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kumimoji="0" lang="en-GB" sz="1600">
              <a:latin typeface="Arial" charset="0"/>
            </a:endParaRPr>
          </a:p>
        </p:txBody>
      </p:sp>
      <p:grpSp>
        <p:nvGrpSpPr>
          <p:cNvPr id="67590" name="Group 5"/>
          <p:cNvGrpSpPr>
            <a:grpSpLocks/>
          </p:cNvGrpSpPr>
          <p:nvPr/>
        </p:nvGrpSpPr>
        <p:grpSpPr bwMode="auto">
          <a:xfrm>
            <a:off x="6781800" y="2438400"/>
            <a:ext cx="4081463" cy="2657475"/>
            <a:chOff x="1000100" y="1000108"/>
            <a:chExt cx="7129506" cy="4486300"/>
          </a:xfrm>
        </p:grpSpPr>
        <p:sp>
          <p:nvSpPr>
            <p:cNvPr id="7" name="橢圓 3"/>
            <p:cNvSpPr/>
            <p:nvPr/>
          </p:nvSpPr>
          <p:spPr>
            <a:xfrm>
              <a:off x="1000100" y="2356182"/>
              <a:ext cx="915106" cy="9165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B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8" name="橢圓 4"/>
            <p:cNvSpPr/>
            <p:nvPr/>
          </p:nvSpPr>
          <p:spPr>
            <a:xfrm>
              <a:off x="5070934" y="4285773"/>
              <a:ext cx="915106" cy="9138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G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9" name="橢圓 10"/>
            <p:cNvSpPr/>
            <p:nvPr/>
          </p:nvSpPr>
          <p:spPr>
            <a:xfrm>
              <a:off x="2999468" y="1000108"/>
              <a:ext cx="915106" cy="9138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C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0" name="橢圓 11"/>
            <p:cNvSpPr/>
            <p:nvPr/>
          </p:nvSpPr>
          <p:spPr>
            <a:xfrm>
              <a:off x="3215766" y="2999379"/>
              <a:ext cx="928970" cy="9165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A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1" name="橢圓 12"/>
            <p:cNvSpPr/>
            <p:nvPr/>
          </p:nvSpPr>
          <p:spPr>
            <a:xfrm>
              <a:off x="5143033" y="1930065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D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2" name="橢圓 14"/>
            <p:cNvSpPr/>
            <p:nvPr/>
          </p:nvSpPr>
          <p:spPr>
            <a:xfrm>
              <a:off x="7214500" y="1930065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E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3" name="橢圓 15"/>
            <p:cNvSpPr/>
            <p:nvPr/>
          </p:nvSpPr>
          <p:spPr>
            <a:xfrm>
              <a:off x="2142596" y="4572533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H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sp>
          <p:nvSpPr>
            <p:cNvPr id="14" name="橢圓 19"/>
            <p:cNvSpPr/>
            <p:nvPr/>
          </p:nvSpPr>
          <p:spPr>
            <a:xfrm>
              <a:off x="7214500" y="4143735"/>
              <a:ext cx="915106" cy="9138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Monotype Sorts" charset="2"/>
                <a:buNone/>
                <a:defRPr/>
              </a:pPr>
              <a:r>
                <a:rPr lang="en-US" altLang="zh-TW" sz="2000">
                  <a:solidFill>
                    <a:srgbClr val="002060"/>
                  </a:solidFill>
                  <a:ea typeface="宋体" charset="-122"/>
                </a:rPr>
                <a:t>F</a:t>
              </a:r>
              <a:endParaRPr lang="zh-TW" altLang="en-US" sz="2000">
                <a:solidFill>
                  <a:srgbClr val="002060"/>
                </a:solidFill>
                <a:ea typeface="宋体" charset="-122"/>
              </a:endParaRPr>
            </a:p>
          </p:txBody>
        </p:sp>
        <p:cxnSp>
          <p:nvCxnSpPr>
            <p:cNvPr id="15" name="直線接點 21"/>
            <p:cNvCxnSpPr>
              <a:stCxn id="9" idx="6"/>
              <a:endCxn id="11" idx="1"/>
            </p:cNvCxnSpPr>
            <p:nvPr/>
          </p:nvCxnSpPr>
          <p:spPr>
            <a:xfrm>
              <a:off x="3914574" y="1458387"/>
              <a:ext cx="1361565" cy="602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23"/>
            <p:cNvCxnSpPr>
              <a:stCxn id="12" idx="4"/>
              <a:endCxn id="14" idx="0"/>
            </p:cNvCxnSpPr>
            <p:nvPr/>
          </p:nvCxnSpPr>
          <p:spPr>
            <a:xfrm rot="5400000">
              <a:off x="7022155" y="3493837"/>
              <a:ext cx="12997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25"/>
            <p:cNvCxnSpPr>
              <a:stCxn id="11" idx="6"/>
              <a:endCxn id="12" idx="2"/>
            </p:cNvCxnSpPr>
            <p:nvPr/>
          </p:nvCxnSpPr>
          <p:spPr>
            <a:xfrm>
              <a:off x="6058139" y="2385663"/>
              <a:ext cx="11563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27"/>
            <p:cNvCxnSpPr>
              <a:stCxn id="9" idx="3"/>
              <a:endCxn id="7" idx="7"/>
            </p:cNvCxnSpPr>
            <p:nvPr/>
          </p:nvCxnSpPr>
          <p:spPr>
            <a:xfrm rot="5400000">
              <a:off x="2102239" y="1457074"/>
              <a:ext cx="710196" cy="1356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29"/>
            <p:cNvCxnSpPr>
              <a:stCxn id="7" idx="4"/>
              <a:endCxn id="13" idx="1"/>
            </p:cNvCxnSpPr>
            <p:nvPr/>
          </p:nvCxnSpPr>
          <p:spPr>
            <a:xfrm rot="16200000" flipH="1">
              <a:off x="1149780" y="3580612"/>
              <a:ext cx="1433794" cy="818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31"/>
            <p:cNvCxnSpPr>
              <a:stCxn id="13" idx="7"/>
              <a:endCxn id="10" idx="3"/>
            </p:cNvCxnSpPr>
            <p:nvPr/>
          </p:nvCxnSpPr>
          <p:spPr>
            <a:xfrm rot="5400000" flipH="1" flipV="1">
              <a:off x="2675822" y="4030708"/>
              <a:ext cx="924597" cy="427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33"/>
            <p:cNvCxnSpPr>
              <a:stCxn id="10" idx="7"/>
              <a:endCxn id="11" idx="3"/>
            </p:cNvCxnSpPr>
            <p:nvPr/>
          </p:nvCxnSpPr>
          <p:spPr>
            <a:xfrm rot="5400000" flipH="1" flipV="1">
              <a:off x="4429392" y="2286632"/>
              <a:ext cx="423438" cy="1270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35"/>
            <p:cNvCxnSpPr>
              <a:stCxn id="11" idx="4"/>
              <a:endCxn id="8" idx="0"/>
            </p:cNvCxnSpPr>
            <p:nvPr/>
          </p:nvCxnSpPr>
          <p:spPr>
            <a:xfrm rot="5400000">
              <a:off x="4843620" y="3528807"/>
              <a:ext cx="1441834" cy="72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37"/>
            <p:cNvCxnSpPr>
              <a:stCxn id="10" idx="5"/>
              <a:endCxn id="8" idx="1"/>
            </p:cNvCxnSpPr>
            <p:nvPr/>
          </p:nvCxnSpPr>
          <p:spPr>
            <a:xfrm rot="16200000" flipH="1">
              <a:off x="4287529" y="3500490"/>
              <a:ext cx="637837" cy="1200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39"/>
            <p:cNvCxnSpPr>
              <a:stCxn id="13" idx="6"/>
              <a:endCxn id="8" idx="2"/>
            </p:cNvCxnSpPr>
            <p:nvPr/>
          </p:nvCxnSpPr>
          <p:spPr>
            <a:xfrm flipV="1">
              <a:off x="3057701" y="4744052"/>
              <a:ext cx="2013232" cy="284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41"/>
            <p:cNvCxnSpPr>
              <a:stCxn id="9" idx="4"/>
              <a:endCxn id="10" idx="0"/>
            </p:cNvCxnSpPr>
            <p:nvPr/>
          </p:nvCxnSpPr>
          <p:spPr>
            <a:xfrm rot="16200000" flipH="1">
              <a:off x="3025244" y="2345761"/>
              <a:ext cx="1085394" cy="221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43"/>
            <p:cNvCxnSpPr>
              <a:stCxn id="8" idx="6"/>
              <a:endCxn id="14" idx="2"/>
            </p:cNvCxnSpPr>
            <p:nvPr/>
          </p:nvCxnSpPr>
          <p:spPr>
            <a:xfrm flipV="1">
              <a:off x="5986039" y="4599333"/>
              <a:ext cx="1228461" cy="144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45"/>
            <p:cNvCxnSpPr>
              <a:stCxn id="7" idx="5"/>
              <a:endCxn id="10" idx="2"/>
            </p:cNvCxnSpPr>
            <p:nvPr/>
          </p:nvCxnSpPr>
          <p:spPr>
            <a:xfrm rot="16200000" flipH="1">
              <a:off x="2338087" y="2579979"/>
              <a:ext cx="318919" cy="1436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553200" y="51816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A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{1,2,3,4,5,6,10}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B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{1,2,3,5,7}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{1,2,3,4,10}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D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{1,2,3,5,7}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E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{2,3,5,7}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F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{2,4,5,6,7,10}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G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{1,2,3,4,8}</a:t>
            </a:r>
          </a:p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</a:t>
            </a:r>
            <a:r>
              <a:rPr lang="en-US" sz="1600" kern="0" baseline="-250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H</a:t>
            </a:r>
            <a:r>
              <a:rPr lang="en-US" sz="1600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 = {1,2,5,8}</a:t>
            </a:r>
          </a:p>
        </p:txBody>
      </p:sp>
      <p:sp>
        <p:nvSpPr>
          <p:cNvPr id="67592" name="Oval 29"/>
          <p:cNvSpPr>
            <a:spLocks noChangeArrowheads="1"/>
          </p:cNvSpPr>
          <p:nvPr/>
        </p:nvSpPr>
        <p:spPr bwMode="auto">
          <a:xfrm rot="1310605">
            <a:off x="6627813" y="2598738"/>
            <a:ext cx="3663950" cy="2149475"/>
          </a:xfrm>
          <a:prstGeom prst="ellips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7593" name="Oval 30"/>
          <p:cNvSpPr>
            <a:spLocks noChangeArrowheads="1"/>
          </p:cNvSpPr>
          <p:nvPr/>
        </p:nvSpPr>
        <p:spPr bwMode="auto">
          <a:xfrm rot="-1855125">
            <a:off x="6808788" y="2854325"/>
            <a:ext cx="1852612" cy="2540000"/>
          </a:xfrm>
          <a:prstGeom prst="ellips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7594" name="Oval 31"/>
          <p:cNvSpPr>
            <a:spLocks noChangeArrowheads="1"/>
          </p:cNvSpPr>
          <p:nvPr/>
        </p:nvSpPr>
        <p:spPr bwMode="auto">
          <a:xfrm rot="-726989">
            <a:off x="6753225" y="2317750"/>
            <a:ext cx="2927350" cy="2103438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7595" name="Oval 32"/>
          <p:cNvSpPr>
            <a:spLocks noChangeArrowheads="1"/>
          </p:cNvSpPr>
          <p:nvPr/>
        </p:nvSpPr>
        <p:spPr bwMode="auto">
          <a:xfrm rot="1304458">
            <a:off x="6551613" y="3363913"/>
            <a:ext cx="3208337" cy="1839912"/>
          </a:xfrm>
          <a:prstGeom prst="ellips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3: Finalize Cluster Membership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045B3E-35DE-4716-BFAA-C70BD127654B}" type="slidenum">
              <a:rPr lang="en-GB"/>
              <a:pPr/>
              <a:t>61</a:t>
            </a:fld>
            <a:endParaRPr lang="en-GB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533400" y="1828800"/>
            <a:ext cx="6858000" cy="46482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Determine final cluster membership</a:t>
            </a:r>
            <a:endParaRPr lang="en-US" sz="2000" smtClean="0"/>
          </a:p>
          <a:p>
            <a:pPr lvl="1">
              <a:defRPr/>
            </a:pPr>
            <a:r>
              <a:rPr lang="en-US" sz="2000" smtClean="0">
                <a:solidFill>
                  <a:srgbClr val="FFFFE0"/>
                </a:solidFill>
              </a:rPr>
              <a:t>CR user A: </a:t>
            </a:r>
            <a:r>
              <a:rPr lang="en-US" altLang="zh-TW" sz="2000" smtClean="0">
                <a:solidFill>
                  <a:srgbClr val="FFFFE0"/>
                </a:solidFill>
              </a:rPr>
              <a:t>Q</a:t>
            </a:r>
            <a:r>
              <a:rPr lang="en-US" altLang="zh-TW" sz="2000" baseline="-25000" smtClean="0">
                <a:solidFill>
                  <a:srgbClr val="FFFFE0"/>
                </a:solidFill>
              </a:rPr>
              <a:t>A3 </a:t>
            </a:r>
            <a:r>
              <a:rPr lang="en-US" altLang="zh-TW" sz="2000" smtClean="0">
                <a:solidFill>
                  <a:srgbClr val="FFFFE0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FFFFE0"/>
                </a:solidFill>
              </a:rPr>
              <a:t> Q</a:t>
            </a:r>
            <a:r>
              <a:rPr lang="en-US" altLang="zh-TW" sz="2000" baseline="-25000" smtClean="0">
                <a:solidFill>
                  <a:srgbClr val="FFFFE0"/>
                </a:solidFill>
              </a:rPr>
              <a:t>A2 </a:t>
            </a:r>
          </a:p>
          <a:p>
            <a:pPr lvl="2">
              <a:defRPr/>
            </a:pPr>
            <a:r>
              <a:rPr lang="en-US" altLang="zh-TW" sz="2000" smtClean="0">
                <a:solidFill>
                  <a:srgbClr val="66FF33"/>
                </a:solidFill>
              </a:rPr>
              <a:t>X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A3</a:t>
            </a:r>
            <a:r>
              <a:rPr lang="en-US" altLang="zh-TW" sz="2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X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A2</a:t>
            </a:r>
            <a:r>
              <a:rPr lang="en-US" altLang="zh-TW" sz="2000" smtClean="0">
                <a:solidFill>
                  <a:srgbClr val="66FF33"/>
                </a:solidFill>
              </a:rPr>
              <a:t>,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</a:rPr>
              <a:t>Y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A3</a:t>
            </a:r>
            <a:r>
              <a:rPr lang="en-US" altLang="zh-TW" sz="2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Y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A2</a:t>
            </a:r>
            <a:endParaRPr lang="en-US" sz="2000" smtClean="0">
              <a:solidFill>
                <a:srgbClr val="FFFFE0"/>
              </a:solidFill>
            </a:endParaRPr>
          </a:p>
          <a:p>
            <a:pPr lvl="1">
              <a:defRPr/>
            </a:pPr>
            <a:r>
              <a:rPr lang="en-US" sz="2000" smtClean="0">
                <a:solidFill>
                  <a:srgbClr val="FFFFE0"/>
                </a:solidFill>
              </a:rPr>
              <a:t>CR user B:</a:t>
            </a:r>
            <a:r>
              <a:rPr lang="en-US" altLang="zh-TW" sz="2000" smtClean="0">
                <a:solidFill>
                  <a:srgbClr val="FFFFE0"/>
                </a:solidFill>
              </a:rPr>
              <a:t> Q</a:t>
            </a:r>
            <a:r>
              <a:rPr lang="en-US" altLang="zh-TW" sz="2000" baseline="-25000" smtClean="0">
                <a:solidFill>
                  <a:srgbClr val="FFFFE0"/>
                </a:solidFill>
              </a:rPr>
              <a:t>B3 </a:t>
            </a:r>
            <a:r>
              <a:rPr lang="en-US" altLang="zh-TW" sz="2000" smtClean="0">
                <a:solidFill>
                  <a:srgbClr val="FFFFE0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FFFFE0"/>
                </a:solidFill>
              </a:rPr>
              <a:t> Q</a:t>
            </a:r>
            <a:r>
              <a:rPr lang="en-US" altLang="zh-TW" sz="2000" baseline="-25000" smtClean="0">
                <a:solidFill>
                  <a:srgbClr val="FFFFE0"/>
                </a:solidFill>
              </a:rPr>
              <a:t>B2</a:t>
            </a:r>
          </a:p>
          <a:p>
            <a:pPr lvl="2">
              <a:defRPr/>
            </a:pPr>
            <a:r>
              <a:rPr lang="en-US" altLang="zh-TW" sz="2000" smtClean="0">
                <a:solidFill>
                  <a:srgbClr val="66FF33"/>
                </a:solidFill>
              </a:rPr>
              <a:t>X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B2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{A,B,C,D,G}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B is included in bicliques of A,C,D,G</a:t>
            </a:r>
          </a:p>
          <a:p>
            <a:pPr lvl="2">
              <a:defRPr/>
            </a:pPr>
            <a:r>
              <a:rPr lang="en-US" altLang="zh-TW" sz="2000" smtClean="0">
                <a:solidFill>
                  <a:srgbClr val="66FF33"/>
                </a:solidFill>
              </a:rPr>
              <a:t>X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B3</a:t>
            </a:r>
            <a:r>
              <a:rPr lang="en-US" altLang="zh-TW" sz="2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X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B2</a:t>
            </a:r>
            <a:r>
              <a:rPr lang="en-US" altLang="zh-TW" sz="2000" smtClean="0">
                <a:solidFill>
                  <a:srgbClr val="66FF33"/>
                </a:solidFill>
              </a:rPr>
              <a:t>,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</a:rPr>
              <a:t>Y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B3</a:t>
            </a:r>
            <a:r>
              <a:rPr lang="en-US" altLang="zh-TW" sz="2000" smtClean="0">
                <a:solidFill>
                  <a:srgbClr val="66FF33"/>
                </a:solidFill>
              </a:rPr>
              <a:t>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Y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B2</a:t>
            </a:r>
            <a:endParaRPr lang="en-US" sz="2000" smtClean="0"/>
          </a:p>
          <a:p>
            <a:pPr lvl="1">
              <a:defRPr/>
            </a:pPr>
            <a:r>
              <a:rPr lang="en-US" sz="2000" smtClean="0"/>
              <a:t>CR user H forms its own cluster</a:t>
            </a:r>
          </a:p>
          <a:p>
            <a:pPr lvl="2">
              <a:defRPr/>
            </a:pPr>
            <a:r>
              <a:rPr lang="en-US" altLang="zh-TW" sz="2000" smtClean="0">
                <a:solidFill>
                  <a:srgbClr val="66FF33"/>
                </a:solidFill>
              </a:rPr>
              <a:t>X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H2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{A,B,C,D,G}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H is not included in bicliques of A,B,C,D,G</a:t>
            </a:r>
          </a:p>
          <a:p>
            <a:pPr lvl="2">
              <a:defRPr/>
            </a:pPr>
            <a:r>
              <a:rPr lang="en-US" altLang="zh-TW" sz="2000" smtClean="0">
                <a:solidFill>
                  <a:srgbClr val="66FF33"/>
                </a:solidFill>
              </a:rPr>
              <a:t>X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H3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{H}, Y</a:t>
            </a:r>
            <a:r>
              <a:rPr lang="en-US" altLang="zh-TW" sz="2000" baseline="-25000" smtClean="0">
                <a:solidFill>
                  <a:srgbClr val="66FF33"/>
                </a:solidFill>
              </a:rPr>
              <a:t>H3 </a:t>
            </a:r>
            <a:r>
              <a:rPr lang="en-US" altLang="zh-TW" sz="2000" smtClean="0">
                <a:solidFill>
                  <a:srgbClr val="66FF33"/>
                </a:solidFill>
                <a:sym typeface="Wingdings" charset="2"/>
              </a:rPr>
              <a:t>=</a:t>
            </a:r>
            <a:r>
              <a:rPr lang="en-US" altLang="zh-TW" sz="2000" smtClean="0">
                <a:solidFill>
                  <a:srgbClr val="66FF33"/>
                </a:solidFill>
              </a:rPr>
              <a:t> {1,2,5,8}</a:t>
            </a:r>
            <a:endParaRPr lang="en-US" sz="2000" smtClean="0"/>
          </a:p>
        </p:txBody>
      </p:sp>
      <p:grpSp>
        <p:nvGrpSpPr>
          <p:cNvPr id="68613" name="Group 100"/>
          <p:cNvGrpSpPr>
            <a:grpSpLocks/>
          </p:cNvGrpSpPr>
          <p:nvPr/>
        </p:nvGrpSpPr>
        <p:grpSpPr bwMode="auto">
          <a:xfrm>
            <a:off x="6324600" y="2895600"/>
            <a:ext cx="4926013" cy="3133725"/>
            <a:chOff x="188054" y="785794"/>
            <a:chExt cx="8755313" cy="5333887"/>
          </a:xfrm>
        </p:grpSpPr>
        <p:grpSp>
          <p:nvGrpSpPr>
            <p:cNvPr id="68615" name="Group 81"/>
            <p:cNvGrpSpPr>
              <a:grpSpLocks/>
            </p:cNvGrpSpPr>
            <p:nvPr/>
          </p:nvGrpSpPr>
          <p:grpSpPr bwMode="auto">
            <a:xfrm>
              <a:off x="1000100" y="785794"/>
              <a:ext cx="7943267" cy="5333887"/>
              <a:chOff x="1000100" y="785794"/>
              <a:chExt cx="7943267" cy="5333887"/>
            </a:xfrm>
          </p:grpSpPr>
          <p:sp>
            <p:nvSpPr>
              <p:cNvPr id="104" name="橢圓 3"/>
              <p:cNvSpPr/>
              <p:nvPr/>
            </p:nvSpPr>
            <p:spPr>
              <a:xfrm>
                <a:off x="1000665" y="2358399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B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05" name="橢圓 4"/>
              <p:cNvSpPr/>
              <p:nvPr/>
            </p:nvSpPr>
            <p:spPr>
              <a:xfrm>
                <a:off x="5286621" y="4001258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G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06" name="橢圓 10"/>
              <p:cNvSpPr/>
              <p:nvPr/>
            </p:nvSpPr>
            <p:spPr>
              <a:xfrm>
                <a:off x="2857254" y="785794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C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07" name="橢圓 11"/>
              <p:cNvSpPr/>
              <p:nvPr/>
            </p:nvSpPr>
            <p:spPr>
              <a:xfrm>
                <a:off x="3215593" y="2928537"/>
                <a:ext cx="928293" cy="91600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A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08" name="橢圓 12"/>
              <p:cNvSpPr/>
              <p:nvPr/>
            </p:nvSpPr>
            <p:spPr>
              <a:xfrm>
                <a:off x="5286621" y="1858517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D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09" name="橢圓 14"/>
              <p:cNvSpPr/>
              <p:nvPr/>
            </p:nvSpPr>
            <p:spPr>
              <a:xfrm>
                <a:off x="7357648" y="1928771"/>
                <a:ext cx="914187" cy="9133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E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10" name="橢圓 15"/>
              <p:cNvSpPr/>
              <p:nvPr/>
            </p:nvSpPr>
            <p:spPr>
              <a:xfrm>
                <a:off x="2357838" y="4644351"/>
                <a:ext cx="914187" cy="9133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H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11" name="橢圓 19"/>
              <p:cNvSpPr/>
              <p:nvPr/>
            </p:nvSpPr>
            <p:spPr>
              <a:xfrm>
                <a:off x="7501547" y="3928303"/>
                <a:ext cx="914187" cy="91600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F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cxnSp>
            <p:nvCxnSpPr>
              <p:cNvPr id="112" name="直線接點 21"/>
              <p:cNvCxnSpPr>
                <a:stCxn id="106" idx="5"/>
                <a:endCxn id="108" idx="2"/>
              </p:cNvCxnSpPr>
              <p:nvPr/>
            </p:nvCxnSpPr>
            <p:spPr>
              <a:xfrm rot="16200000" flipH="1">
                <a:off x="4088487" y="1117034"/>
                <a:ext cx="748473" cy="16477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23"/>
              <p:cNvCxnSpPr>
                <a:stCxn id="109" idx="4"/>
                <a:endCxn id="111" idx="0"/>
              </p:cNvCxnSpPr>
              <p:nvPr/>
            </p:nvCxnSpPr>
            <p:spPr>
              <a:xfrm rot="16200000" flipH="1">
                <a:off x="7343574" y="3313238"/>
                <a:ext cx="1086232" cy="1438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25"/>
              <p:cNvCxnSpPr>
                <a:stCxn id="108" idx="6"/>
                <a:endCxn id="109" idx="2"/>
              </p:cNvCxnSpPr>
              <p:nvPr/>
            </p:nvCxnSpPr>
            <p:spPr>
              <a:xfrm>
                <a:off x="6200807" y="2315166"/>
                <a:ext cx="1156841" cy="702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接點 27"/>
              <p:cNvCxnSpPr>
                <a:stCxn id="106" idx="3"/>
                <a:endCxn id="104" idx="7"/>
              </p:cNvCxnSpPr>
              <p:nvPr/>
            </p:nvCxnSpPr>
            <p:spPr>
              <a:xfrm rot="5400000">
                <a:off x="1925410" y="1423522"/>
                <a:ext cx="924108" cy="1210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29"/>
              <p:cNvCxnSpPr>
                <a:stCxn id="104" idx="4"/>
                <a:endCxn id="110" idx="1"/>
              </p:cNvCxnSpPr>
              <p:nvPr/>
            </p:nvCxnSpPr>
            <p:spPr>
              <a:xfrm rot="16200000" flipH="1">
                <a:off x="1221578" y="3507879"/>
                <a:ext cx="1505054" cy="10326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31"/>
              <p:cNvCxnSpPr>
                <a:stCxn id="110" idx="7"/>
              </p:cNvCxnSpPr>
              <p:nvPr/>
            </p:nvCxnSpPr>
            <p:spPr>
              <a:xfrm rot="5400000" flipH="1" flipV="1">
                <a:off x="2789033" y="4065216"/>
                <a:ext cx="1061915" cy="361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33"/>
              <p:cNvCxnSpPr>
                <a:stCxn id="107" idx="6"/>
                <a:endCxn id="108" idx="3"/>
              </p:cNvCxnSpPr>
              <p:nvPr/>
            </p:nvCxnSpPr>
            <p:spPr>
              <a:xfrm flipV="1">
                <a:off x="4143887" y="2636713"/>
                <a:ext cx="1275347" cy="7484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35"/>
              <p:cNvCxnSpPr>
                <a:stCxn id="108" idx="4"/>
                <a:endCxn id="105" idx="0"/>
              </p:cNvCxnSpPr>
              <p:nvPr/>
            </p:nvCxnSpPr>
            <p:spPr>
              <a:xfrm rot="5400000">
                <a:off x="5128994" y="3386537"/>
                <a:ext cx="122944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37"/>
              <p:cNvCxnSpPr>
                <a:stCxn id="107" idx="5"/>
                <a:endCxn id="105" idx="2"/>
              </p:cNvCxnSpPr>
              <p:nvPr/>
            </p:nvCxnSpPr>
            <p:spPr>
              <a:xfrm rot="16200000" flipH="1">
                <a:off x="4273299" y="3444587"/>
                <a:ext cx="748474" cy="1278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接點 39"/>
              <p:cNvCxnSpPr>
                <a:stCxn id="110" idx="6"/>
                <a:endCxn id="105" idx="3"/>
              </p:cNvCxnSpPr>
              <p:nvPr/>
            </p:nvCxnSpPr>
            <p:spPr>
              <a:xfrm flipV="1">
                <a:off x="3272025" y="4782157"/>
                <a:ext cx="2147209" cy="3188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 41"/>
              <p:cNvCxnSpPr>
                <a:stCxn id="106" idx="4"/>
              </p:cNvCxnSpPr>
              <p:nvPr/>
            </p:nvCxnSpPr>
            <p:spPr>
              <a:xfrm rot="16200000" flipH="1">
                <a:off x="2756260" y="2257181"/>
                <a:ext cx="1302398" cy="1862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接點 43"/>
              <p:cNvCxnSpPr>
                <a:stCxn id="105" idx="6"/>
                <a:endCxn id="111" idx="2"/>
              </p:cNvCxnSpPr>
              <p:nvPr/>
            </p:nvCxnSpPr>
            <p:spPr>
              <a:xfrm flipV="1">
                <a:off x="6200807" y="4384952"/>
                <a:ext cx="1300740" cy="729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接點 45"/>
              <p:cNvCxnSpPr>
                <a:stCxn id="104" idx="6"/>
                <a:endCxn id="107" idx="2"/>
              </p:cNvCxnSpPr>
              <p:nvPr/>
            </p:nvCxnSpPr>
            <p:spPr>
              <a:xfrm>
                <a:off x="1914852" y="2815050"/>
                <a:ext cx="1300742" cy="5701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38" name="文字方塊 50"/>
              <p:cNvSpPr txBox="1">
                <a:spLocks noChangeArrowheads="1"/>
              </p:cNvSpPr>
              <p:nvPr/>
            </p:nvSpPr>
            <p:spPr bwMode="auto">
              <a:xfrm rot="-5400000">
                <a:off x="7587382" y="2291303"/>
                <a:ext cx="691730" cy="2020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altLang="zh-TW" sz="1600"/>
                  <a:t>Y</a:t>
                </a:r>
                <a:r>
                  <a:rPr lang="en-US" altLang="zh-TW" sz="1600" baseline="-25000"/>
                  <a:t>E</a:t>
                </a:r>
                <a:r>
                  <a:rPr lang="en-US" altLang="zh-TW" sz="1600"/>
                  <a:t>={2,5,7}</a:t>
                </a:r>
                <a:endParaRPr lang="zh-TW" altLang="en-US" sz="1600"/>
              </a:p>
            </p:txBody>
          </p:sp>
          <p:sp>
            <p:nvSpPr>
              <p:cNvPr id="68639" name="文字方塊 51"/>
              <p:cNvSpPr txBox="1">
                <a:spLocks noChangeArrowheads="1"/>
              </p:cNvSpPr>
              <p:nvPr/>
            </p:nvSpPr>
            <p:spPr bwMode="auto">
              <a:xfrm flipH="1">
                <a:off x="2625780" y="5585273"/>
                <a:ext cx="2844012" cy="53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altLang="zh-TW" sz="1600"/>
                  <a:t>Y</a:t>
                </a:r>
                <a:r>
                  <a:rPr lang="en-US" altLang="zh-TW" sz="1600" baseline="-25000"/>
                  <a:t>H</a:t>
                </a:r>
                <a:r>
                  <a:rPr lang="en-US" altLang="zh-TW" sz="1600"/>
                  <a:t>= {1,2,5,8}</a:t>
                </a:r>
                <a:endParaRPr lang="zh-TW" altLang="en-US" sz="1600"/>
              </a:p>
            </p:txBody>
          </p:sp>
          <p:sp>
            <p:nvSpPr>
              <p:cNvPr id="68640" name="文字方塊 52"/>
              <p:cNvSpPr txBox="1">
                <a:spLocks noChangeArrowheads="1"/>
              </p:cNvSpPr>
              <p:nvPr/>
            </p:nvSpPr>
            <p:spPr bwMode="auto">
              <a:xfrm>
                <a:off x="2625780" y="2342382"/>
                <a:ext cx="2447088" cy="53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altLang="zh-TW" sz="1600"/>
                  <a:t>Y</a:t>
                </a:r>
                <a:r>
                  <a:rPr lang="en-US" altLang="zh-TW" sz="1600" baseline="-25000"/>
                  <a:t>A</a:t>
                </a:r>
                <a:r>
                  <a:rPr lang="en-US" altLang="zh-TW" sz="1600"/>
                  <a:t>= {1,2,3}</a:t>
                </a:r>
                <a:endParaRPr lang="zh-TW" altLang="en-US" sz="1600"/>
              </a:p>
            </p:txBody>
          </p:sp>
          <p:sp>
            <p:nvSpPr>
              <p:cNvPr id="128" name="橢圓 54"/>
              <p:cNvSpPr/>
              <p:nvPr/>
            </p:nvSpPr>
            <p:spPr>
              <a:xfrm>
                <a:off x="7143210" y="1358633"/>
                <a:ext cx="1501072" cy="3855855"/>
              </a:xfrm>
              <a:prstGeom prst="ellipse">
                <a:avLst/>
              </a:prstGeom>
              <a:noFill/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66"/>
                  </a:solidFill>
                  <a:ea typeface="宋体" charset="-122"/>
                </a:endParaRPr>
              </a:p>
            </p:txBody>
          </p:sp>
          <p:sp>
            <p:nvSpPr>
              <p:cNvPr id="129" name="橢圓 59"/>
              <p:cNvSpPr/>
              <p:nvPr/>
            </p:nvSpPr>
            <p:spPr>
              <a:xfrm>
                <a:off x="2143399" y="4501142"/>
                <a:ext cx="1286633" cy="1213229"/>
              </a:xfrm>
              <a:prstGeom prst="ellipse">
                <a:avLst/>
              </a:prstGeom>
              <a:noFill/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66"/>
                  </a:solidFill>
                  <a:ea typeface="宋体" charset="-122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 rot="1460071">
              <a:off x="188054" y="831730"/>
              <a:ext cx="7062375" cy="3823429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66"/>
                </a:solidFill>
                <a:ea typeface="宋体" charset="-122"/>
              </a:endParaRPr>
            </a:p>
          </p:txBody>
        </p:sp>
      </p:grpSp>
      <p:sp>
        <p:nvSpPr>
          <p:cNvPr id="68614" name="TextBox 61"/>
          <p:cNvSpPr txBox="1">
            <a:spLocks noChangeArrowheads="1"/>
          </p:cNvSpPr>
          <p:nvPr/>
        </p:nvSpPr>
        <p:spPr bwMode="auto">
          <a:xfrm>
            <a:off x="8610600" y="2286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66FF33"/>
                </a:solidFill>
              </a:rPr>
              <a:t>Finalized cluster membership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CCC Solution: SOC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600200"/>
            <a:ext cx="10283825" cy="4876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Problems</a:t>
            </a:r>
          </a:p>
          <a:p>
            <a:pPr lvl="1">
              <a:defRPr/>
            </a:pPr>
            <a:r>
              <a:rPr lang="en-US" sz="2400" smtClean="0"/>
              <a:t>Inter-cluster coordination problem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Caused by heterogeneous channel availability between clusters</a:t>
            </a:r>
          </a:p>
          <a:p>
            <a:pPr lvl="1">
              <a:defRPr/>
            </a:pPr>
            <a:r>
              <a:rPr lang="en-US" sz="2400" smtClean="0"/>
              <a:t>Control channel migration problem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Caused by PU activity or fading</a:t>
            </a:r>
          </a:p>
          <a:p>
            <a:pPr lvl="2">
              <a:defRPr/>
            </a:pPr>
            <a:endParaRPr lang="en-US" sz="2000" smtClean="0">
              <a:solidFill>
                <a:srgbClr val="66FF33"/>
              </a:solidFill>
            </a:endParaRPr>
          </a:p>
          <a:p>
            <a:pPr>
              <a:defRPr/>
            </a:pPr>
            <a:r>
              <a:rPr lang="en-US" sz="2400" smtClean="0"/>
              <a:t>Proposed solution: control channel hopping</a:t>
            </a:r>
          </a:p>
          <a:p>
            <a:pPr lvl="1">
              <a:defRPr/>
            </a:pPr>
            <a:r>
              <a:rPr lang="en-US" sz="2400" smtClean="0">
                <a:solidFill>
                  <a:srgbClr val="FFFFE0"/>
                </a:solidFill>
              </a:rPr>
              <a:t>Control channel hops among the common channels within each cluster </a:t>
            </a:r>
          </a:p>
          <a:p>
            <a:pPr lvl="2">
              <a:defRPr/>
            </a:pPr>
            <a:r>
              <a:rPr lang="en-US" sz="2000" smtClean="0"/>
              <a:t>From previous example: 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/>
              <a:t>cluster A: {1,2,3}   	=&gt; 1,2,3,1,2,3,1,2,3,1,2,3,1,2,…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/>
              <a:t>cluster H: {1,2,5,8}	=&gt; 1,2,5,8,1,2,5,8,1,2,5,8,1,2… </a:t>
            </a:r>
          </a:p>
          <a:p>
            <a:pPr lvl="1">
              <a:defRPr/>
            </a:pPr>
            <a:endParaRPr lang="en-US" sz="2400" smtClean="0">
              <a:solidFill>
                <a:srgbClr val="66FF33"/>
              </a:solidFill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88EC13-39D6-4A73-816C-DDE86FF0E2C8}" type="slidenum">
              <a:rPr lang="en-GB"/>
              <a:pPr/>
              <a:t>62</a:t>
            </a:fld>
            <a:endParaRPr lang="en-GB"/>
          </a:p>
        </p:txBody>
      </p:sp>
      <p:sp>
        <p:nvSpPr>
          <p:cNvPr id="69637" name="Oval 4"/>
          <p:cNvSpPr>
            <a:spLocks noChangeArrowheads="1"/>
          </p:cNvSpPr>
          <p:nvPr/>
        </p:nvSpPr>
        <p:spPr bwMode="auto">
          <a:xfrm>
            <a:off x="4724400" y="5562600"/>
            <a:ext cx="609600" cy="838200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9638" name="Oval 5"/>
          <p:cNvSpPr>
            <a:spLocks noChangeArrowheads="1"/>
          </p:cNvSpPr>
          <p:nvPr/>
        </p:nvSpPr>
        <p:spPr bwMode="auto">
          <a:xfrm>
            <a:off x="7924800" y="5562600"/>
            <a:ext cx="609600" cy="838200"/>
          </a:xfrm>
          <a:prstGeom prst="ellipse">
            <a:avLst/>
          </a:prstGeom>
          <a:noFill/>
          <a:ln w="2857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CCC Solution: SOC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629400" cy="4876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Drawbacks</a:t>
            </a:r>
          </a:p>
          <a:p>
            <a:pPr lvl="1">
              <a:defRPr/>
            </a:pPr>
            <a:r>
              <a:rPr lang="en-US" sz="2400" smtClean="0">
                <a:solidFill>
                  <a:srgbClr val="FFFFE0"/>
                </a:solidFill>
              </a:rPr>
              <a:t>Inter-cluster communication problem is not solved!</a:t>
            </a:r>
          </a:p>
          <a:p>
            <a:pPr lvl="2">
              <a:defRPr/>
            </a:pPr>
            <a:r>
              <a:rPr lang="en-US" sz="2000" smtClean="0"/>
              <a:t>From the example: 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/>
              <a:t>cluster A: {1,2,3} =&gt; 1,2,3,1,…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/>
              <a:t>cluster E: {2,5,7} =&gt; 2,5,7,2,… 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>
                <a:solidFill>
                  <a:srgbClr val="66FF33"/>
                </a:solidFill>
              </a:rPr>
              <a:t>Members in cluster A (e.g. D) cannot communicate with members in cluster E (e.g. E)!</a:t>
            </a:r>
            <a:endParaRPr lang="en-US" sz="2000" smtClean="0"/>
          </a:p>
          <a:p>
            <a:pPr lvl="1">
              <a:defRPr/>
            </a:pPr>
            <a:r>
              <a:rPr lang="en-US" sz="2400" smtClean="0">
                <a:solidFill>
                  <a:srgbClr val="FFFF00"/>
                </a:solidFill>
              </a:rPr>
              <a:t>Which CCC is used for control message exchange in cluster formation (Step 2 &amp; 3)???</a:t>
            </a:r>
            <a:r>
              <a:rPr lang="en-US" sz="18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4FD938-9CA5-4924-BC08-F2A7F679087B}" type="slidenum">
              <a:rPr lang="en-GB"/>
              <a:pPr/>
              <a:t>63</a:t>
            </a:fld>
            <a:endParaRPr lang="en-GB"/>
          </a:p>
        </p:txBody>
      </p:sp>
      <p:grpSp>
        <p:nvGrpSpPr>
          <p:cNvPr id="70661" name="Group 100"/>
          <p:cNvGrpSpPr>
            <a:grpSpLocks/>
          </p:cNvGrpSpPr>
          <p:nvPr/>
        </p:nvGrpSpPr>
        <p:grpSpPr bwMode="auto">
          <a:xfrm>
            <a:off x="6324600" y="2286000"/>
            <a:ext cx="4926013" cy="3133725"/>
            <a:chOff x="188054" y="785794"/>
            <a:chExt cx="8755313" cy="5333887"/>
          </a:xfrm>
        </p:grpSpPr>
        <p:grpSp>
          <p:nvGrpSpPr>
            <p:cNvPr id="70664" name="Group 81"/>
            <p:cNvGrpSpPr>
              <a:grpSpLocks/>
            </p:cNvGrpSpPr>
            <p:nvPr/>
          </p:nvGrpSpPr>
          <p:grpSpPr bwMode="auto">
            <a:xfrm>
              <a:off x="1000665" y="785794"/>
              <a:ext cx="7942701" cy="5333887"/>
              <a:chOff x="1000665" y="785794"/>
              <a:chExt cx="7942701" cy="5333887"/>
            </a:xfrm>
          </p:grpSpPr>
          <p:sp>
            <p:nvSpPr>
              <p:cNvPr id="8" name="橢圓 3"/>
              <p:cNvSpPr/>
              <p:nvPr/>
            </p:nvSpPr>
            <p:spPr>
              <a:xfrm>
                <a:off x="1000665" y="2358399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B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9" name="橢圓 4"/>
              <p:cNvSpPr/>
              <p:nvPr/>
            </p:nvSpPr>
            <p:spPr>
              <a:xfrm>
                <a:off x="5286621" y="4001258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G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0" name="橢圓 10"/>
              <p:cNvSpPr/>
              <p:nvPr/>
            </p:nvSpPr>
            <p:spPr>
              <a:xfrm>
                <a:off x="2857254" y="785794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C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1" name="橢圓 11"/>
              <p:cNvSpPr/>
              <p:nvPr/>
            </p:nvSpPr>
            <p:spPr>
              <a:xfrm>
                <a:off x="3215593" y="2928537"/>
                <a:ext cx="928294" cy="91600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A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2" name="橢圓 12"/>
              <p:cNvSpPr/>
              <p:nvPr/>
            </p:nvSpPr>
            <p:spPr>
              <a:xfrm>
                <a:off x="5286621" y="1858517"/>
                <a:ext cx="914187" cy="9133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D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3" name="橢圓 14"/>
              <p:cNvSpPr/>
              <p:nvPr/>
            </p:nvSpPr>
            <p:spPr>
              <a:xfrm>
                <a:off x="7357649" y="1928771"/>
                <a:ext cx="914187" cy="9133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E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4" name="橢圓 15"/>
              <p:cNvSpPr/>
              <p:nvPr/>
            </p:nvSpPr>
            <p:spPr>
              <a:xfrm>
                <a:off x="2357838" y="4644351"/>
                <a:ext cx="914187" cy="9133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H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sp>
            <p:nvSpPr>
              <p:cNvPr id="15" name="橢圓 19"/>
              <p:cNvSpPr/>
              <p:nvPr/>
            </p:nvSpPr>
            <p:spPr>
              <a:xfrm>
                <a:off x="7501548" y="3928303"/>
                <a:ext cx="914187" cy="91600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Monotype Sorts" charset="2"/>
                  <a:buNone/>
                  <a:defRPr/>
                </a:pPr>
                <a:r>
                  <a:rPr lang="en-US" altLang="zh-TW" sz="2000">
                    <a:solidFill>
                      <a:srgbClr val="000066"/>
                    </a:solidFill>
                    <a:ea typeface="宋体" charset="-122"/>
                  </a:rPr>
                  <a:t>F</a:t>
                </a:r>
                <a:endParaRPr lang="zh-TW" altLang="en-US" sz="2000">
                  <a:solidFill>
                    <a:srgbClr val="000066"/>
                  </a:solidFill>
                  <a:ea typeface="宋体" charset="-122"/>
                </a:endParaRPr>
              </a:p>
            </p:txBody>
          </p:sp>
          <p:cxnSp>
            <p:nvCxnSpPr>
              <p:cNvPr id="16" name="直線接點 21"/>
              <p:cNvCxnSpPr>
                <a:stCxn id="10" idx="5"/>
                <a:endCxn id="12" idx="2"/>
              </p:cNvCxnSpPr>
              <p:nvPr/>
            </p:nvCxnSpPr>
            <p:spPr>
              <a:xfrm rot="16200000" flipH="1">
                <a:off x="4088487" y="1117034"/>
                <a:ext cx="748473" cy="16477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23"/>
              <p:cNvCxnSpPr>
                <a:stCxn id="13" idx="4"/>
                <a:endCxn id="15" idx="0"/>
              </p:cNvCxnSpPr>
              <p:nvPr/>
            </p:nvCxnSpPr>
            <p:spPr>
              <a:xfrm rot="16200000" flipH="1">
                <a:off x="7343575" y="3313238"/>
                <a:ext cx="1086232" cy="1438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25"/>
              <p:cNvCxnSpPr>
                <a:stCxn id="12" idx="6"/>
                <a:endCxn id="13" idx="2"/>
              </p:cNvCxnSpPr>
              <p:nvPr/>
            </p:nvCxnSpPr>
            <p:spPr>
              <a:xfrm>
                <a:off x="6200808" y="2315166"/>
                <a:ext cx="1156841" cy="702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27"/>
              <p:cNvCxnSpPr>
                <a:stCxn id="10" idx="3"/>
                <a:endCxn id="8" idx="7"/>
              </p:cNvCxnSpPr>
              <p:nvPr/>
            </p:nvCxnSpPr>
            <p:spPr>
              <a:xfrm rot="5400000">
                <a:off x="1925410" y="1423522"/>
                <a:ext cx="924108" cy="12104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29"/>
              <p:cNvCxnSpPr>
                <a:stCxn id="8" idx="4"/>
                <a:endCxn id="14" idx="1"/>
              </p:cNvCxnSpPr>
              <p:nvPr/>
            </p:nvCxnSpPr>
            <p:spPr>
              <a:xfrm rot="16200000" flipH="1">
                <a:off x="1221578" y="3507879"/>
                <a:ext cx="1505054" cy="10326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31"/>
              <p:cNvCxnSpPr>
                <a:stCxn id="14" idx="7"/>
              </p:cNvCxnSpPr>
              <p:nvPr/>
            </p:nvCxnSpPr>
            <p:spPr>
              <a:xfrm rot="5400000" flipH="1" flipV="1">
                <a:off x="2789033" y="4065216"/>
                <a:ext cx="1061915" cy="361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33"/>
              <p:cNvCxnSpPr>
                <a:stCxn id="11" idx="6"/>
                <a:endCxn id="12" idx="3"/>
              </p:cNvCxnSpPr>
              <p:nvPr/>
            </p:nvCxnSpPr>
            <p:spPr>
              <a:xfrm flipV="1">
                <a:off x="4143887" y="2636713"/>
                <a:ext cx="1275347" cy="7484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35"/>
              <p:cNvCxnSpPr>
                <a:stCxn id="12" idx="4"/>
                <a:endCxn id="9" idx="0"/>
              </p:cNvCxnSpPr>
              <p:nvPr/>
            </p:nvCxnSpPr>
            <p:spPr>
              <a:xfrm rot="5400000">
                <a:off x="5128994" y="3386537"/>
                <a:ext cx="122944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37"/>
              <p:cNvCxnSpPr>
                <a:stCxn id="11" idx="5"/>
                <a:endCxn id="9" idx="2"/>
              </p:cNvCxnSpPr>
              <p:nvPr/>
            </p:nvCxnSpPr>
            <p:spPr>
              <a:xfrm rot="16200000" flipH="1">
                <a:off x="4273299" y="3444587"/>
                <a:ext cx="748474" cy="1278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39"/>
              <p:cNvCxnSpPr>
                <a:stCxn id="14" idx="6"/>
                <a:endCxn id="9" idx="3"/>
              </p:cNvCxnSpPr>
              <p:nvPr/>
            </p:nvCxnSpPr>
            <p:spPr>
              <a:xfrm flipV="1">
                <a:off x="3272025" y="4782157"/>
                <a:ext cx="2147209" cy="3188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41"/>
              <p:cNvCxnSpPr>
                <a:stCxn id="10" idx="4"/>
              </p:cNvCxnSpPr>
              <p:nvPr/>
            </p:nvCxnSpPr>
            <p:spPr>
              <a:xfrm rot="16200000" flipH="1">
                <a:off x="2756260" y="2257181"/>
                <a:ext cx="1302398" cy="1862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43"/>
              <p:cNvCxnSpPr>
                <a:stCxn id="9" idx="6"/>
                <a:endCxn id="15" idx="2"/>
              </p:cNvCxnSpPr>
              <p:nvPr/>
            </p:nvCxnSpPr>
            <p:spPr>
              <a:xfrm flipV="1">
                <a:off x="6200808" y="4384952"/>
                <a:ext cx="1300740" cy="729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45"/>
              <p:cNvCxnSpPr>
                <a:stCxn id="8" idx="6"/>
                <a:endCxn id="11" idx="2"/>
              </p:cNvCxnSpPr>
              <p:nvPr/>
            </p:nvCxnSpPr>
            <p:spPr>
              <a:xfrm>
                <a:off x="1914852" y="2815050"/>
                <a:ext cx="1300742" cy="5701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687" name="文字方塊 50"/>
              <p:cNvSpPr txBox="1">
                <a:spLocks noChangeArrowheads="1"/>
              </p:cNvSpPr>
              <p:nvPr/>
            </p:nvSpPr>
            <p:spPr bwMode="auto">
              <a:xfrm rot="-5400000">
                <a:off x="7587382" y="2291303"/>
                <a:ext cx="691730" cy="2020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altLang="zh-TW" sz="1600"/>
                  <a:t>Y</a:t>
                </a:r>
                <a:r>
                  <a:rPr lang="en-US" altLang="zh-TW" sz="1600" baseline="-25000"/>
                  <a:t>E</a:t>
                </a:r>
                <a:r>
                  <a:rPr lang="en-US" altLang="zh-TW" sz="1600"/>
                  <a:t>={2,5,7}</a:t>
                </a:r>
                <a:endParaRPr lang="zh-TW" altLang="en-US" sz="1600"/>
              </a:p>
            </p:txBody>
          </p:sp>
          <p:sp>
            <p:nvSpPr>
              <p:cNvPr id="70688" name="文字方塊 51"/>
              <p:cNvSpPr txBox="1">
                <a:spLocks noChangeArrowheads="1"/>
              </p:cNvSpPr>
              <p:nvPr/>
            </p:nvSpPr>
            <p:spPr bwMode="auto">
              <a:xfrm flipH="1">
                <a:off x="2625780" y="5585273"/>
                <a:ext cx="2844012" cy="53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altLang="zh-TW" sz="1600"/>
                  <a:t>Y</a:t>
                </a:r>
                <a:r>
                  <a:rPr lang="en-US" altLang="zh-TW" sz="1600" baseline="-25000"/>
                  <a:t>H</a:t>
                </a:r>
                <a:r>
                  <a:rPr lang="en-US" altLang="zh-TW" sz="1600"/>
                  <a:t>= {1,2,5,8}</a:t>
                </a:r>
                <a:endParaRPr lang="zh-TW" altLang="en-US" sz="1600"/>
              </a:p>
            </p:txBody>
          </p:sp>
          <p:sp>
            <p:nvSpPr>
              <p:cNvPr id="70689" name="文字方塊 52"/>
              <p:cNvSpPr txBox="1">
                <a:spLocks noChangeArrowheads="1"/>
              </p:cNvSpPr>
              <p:nvPr/>
            </p:nvSpPr>
            <p:spPr bwMode="auto">
              <a:xfrm>
                <a:off x="2625780" y="2342382"/>
                <a:ext cx="2447088" cy="534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Monotype Sorts" charset="2"/>
                  <a:buNone/>
                </a:pPr>
                <a:r>
                  <a:rPr lang="en-US" altLang="zh-TW" sz="1600"/>
                  <a:t>Y</a:t>
                </a:r>
                <a:r>
                  <a:rPr lang="en-US" altLang="zh-TW" sz="1600" baseline="-25000"/>
                  <a:t>A</a:t>
                </a:r>
                <a:r>
                  <a:rPr lang="en-US" altLang="zh-TW" sz="1600"/>
                  <a:t>= {1,2,3}</a:t>
                </a:r>
                <a:endParaRPr lang="zh-TW" altLang="en-US" sz="1600"/>
              </a:p>
            </p:txBody>
          </p:sp>
          <p:sp>
            <p:nvSpPr>
              <p:cNvPr id="32" name="橢圓 54"/>
              <p:cNvSpPr/>
              <p:nvPr/>
            </p:nvSpPr>
            <p:spPr>
              <a:xfrm>
                <a:off x="7143210" y="1358633"/>
                <a:ext cx="1501072" cy="3855855"/>
              </a:xfrm>
              <a:prstGeom prst="ellipse">
                <a:avLst/>
              </a:prstGeom>
              <a:noFill/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66"/>
                  </a:solidFill>
                  <a:ea typeface="宋体" charset="-122"/>
                </a:endParaRPr>
              </a:p>
            </p:txBody>
          </p:sp>
          <p:sp>
            <p:nvSpPr>
              <p:cNvPr id="33" name="橢圓 59"/>
              <p:cNvSpPr/>
              <p:nvPr/>
            </p:nvSpPr>
            <p:spPr>
              <a:xfrm>
                <a:off x="2143399" y="4501142"/>
                <a:ext cx="1286633" cy="1213229"/>
              </a:xfrm>
              <a:prstGeom prst="ellipse">
                <a:avLst/>
              </a:prstGeom>
              <a:noFill/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FF66"/>
                  </a:solidFill>
                  <a:ea typeface="宋体" charset="-122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 rot="1460071">
              <a:off x="188054" y="831730"/>
              <a:ext cx="7062375" cy="3823429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66"/>
                </a:solidFill>
                <a:ea typeface="宋体" charset="-122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610600" y="2514600"/>
            <a:ext cx="1849438" cy="314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sz="16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</a:t>
            </a:r>
            <a:r>
              <a:rPr lang="en-US" sz="16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D</a:t>
            </a:r>
            <a:r>
              <a:rPr lang="en-US" sz="16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= {1,2,3,5,7}</a:t>
            </a:r>
            <a:endParaRPr lang="en-US" sz="1600"/>
          </a:p>
        </p:txBody>
      </p:sp>
      <p:sp>
        <p:nvSpPr>
          <p:cNvPr id="36" name="Rectangle 35"/>
          <p:cNvSpPr/>
          <p:nvPr/>
        </p:nvSpPr>
        <p:spPr>
          <a:xfrm>
            <a:off x="9601200" y="1981200"/>
            <a:ext cx="16208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-285750">
              <a:lnSpc>
                <a:spcPct val="100000"/>
              </a:lnSpc>
              <a:buClr>
                <a:schemeClr val="hlink"/>
              </a:buClr>
              <a:buSzTx/>
              <a:buFont typeface="Monotype Sorts" charset="2"/>
              <a:buNone/>
              <a:defRPr/>
            </a:pPr>
            <a:r>
              <a:rPr lang="en-US" sz="16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</a:t>
            </a:r>
            <a:r>
              <a:rPr lang="en-US" sz="16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</a:t>
            </a:r>
            <a:r>
              <a:rPr lang="en-US" sz="16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= {2,3,5,7}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ＭＳ Ｐゴシック" pitchFamily="34" charset="-128"/>
              </a:rPr>
              <a:t>Swarm Intelligence Based CCC</a:t>
            </a:r>
          </a:p>
        </p:txBody>
      </p:sp>
      <p:sp>
        <p:nvSpPr>
          <p:cNvPr id="5040170" name="Rectangle 42"/>
          <p:cNvSpPr>
            <a:spLocks noGrp="1" noChangeArrowheads="1"/>
          </p:cNvSpPr>
          <p:nvPr>
            <p:ph idx="4294967295"/>
          </p:nvPr>
        </p:nvSpPr>
        <p:spPr>
          <a:xfrm>
            <a:off x="381000" y="2133600"/>
            <a:ext cx="10744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Swarm Intelligence (SI)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smtClean="0"/>
          </a:p>
          <a:p>
            <a:pPr lvl="1" eaLnBrk="1" hangingPunct="1">
              <a:defRPr/>
            </a:pPr>
            <a:r>
              <a:rPr lang="en-US" sz="2400" smtClean="0"/>
              <a:t>High efficiency achieved by specialized workers performing specialized tasks in parallel</a:t>
            </a:r>
          </a:p>
          <a:p>
            <a:pPr lvl="2" eaLnBrk="1" hangingPunct="1">
              <a:defRPr/>
            </a:pPr>
            <a:r>
              <a:rPr lang="en-US" sz="2000" smtClean="0"/>
              <a:t> </a:t>
            </a:r>
            <a:r>
              <a:rPr lang="en-US" sz="2000" smtClean="0">
                <a:solidFill>
                  <a:srgbClr val="66FF33"/>
                </a:solidFill>
              </a:rPr>
              <a:t>Example: ants or bees cooperate to build nests or forage for food</a:t>
            </a: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9C057F5-693B-47D6-9506-6D3BBB2B6DB3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1676400" y="990600"/>
            <a:ext cx="9753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buFont typeface="Monotype Sorts" charset="2"/>
              <a:buNone/>
            </a:pPr>
            <a:r>
              <a:rPr lang="en-US" altLang="ko-KR" sz="1800">
                <a:solidFill>
                  <a:srgbClr val="66FF33"/>
                </a:solidFill>
              </a:rPr>
              <a:t>T. Chen, H. Zhang, M. D. Katz, and Z. Zhou,</a:t>
            </a:r>
            <a:r>
              <a:rPr lang="en-US" altLang="ko-KR" sz="1800">
                <a:solidFill>
                  <a:srgbClr val="FFCC00"/>
                </a:solidFill>
              </a:rPr>
              <a:t> </a:t>
            </a:r>
            <a:r>
              <a:rPr lang="en-US" altLang="zh-TW" sz="1800">
                <a:solidFill>
                  <a:srgbClr val="FFFFFF"/>
                </a:solidFill>
              </a:rPr>
              <a:t>“Swarm Intelligence Based Dynamic Control Channel Assignment in CogMesh,”</a:t>
            </a:r>
            <a:r>
              <a:rPr lang="en-US" altLang="zh-TW" sz="1800">
                <a:solidFill>
                  <a:srgbClr val="66FF33"/>
                </a:solidFill>
              </a:rPr>
              <a:t> IEEE ICC 2008,</a:t>
            </a:r>
            <a:r>
              <a:rPr lang="en-US" altLang="zh-TW" sz="1800">
                <a:solidFill>
                  <a:srgbClr val="FFFFFF"/>
                </a:solidFill>
              </a:rPr>
              <a:t> May 2008</a:t>
            </a:r>
            <a:endParaRPr lang="en-US" altLang="ko-KR" sz="1800">
              <a:solidFill>
                <a:srgbClr val="FFFFFF"/>
              </a:solidFill>
            </a:endParaRPr>
          </a:p>
        </p:txBody>
      </p:sp>
      <p:sp>
        <p:nvSpPr>
          <p:cNvPr id="7168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F0AF51-3982-48C6-8399-CA82F87898C1}" type="slidenum">
              <a:rPr lang="en-GB"/>
              <a:pPr/>
              <a:t>64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2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Ant Foraging Analogy to SI-Based CCC</a:t>
            </a:r>
          </a:p>
        </p:txBody>
      </p:sp>
      <p:graphicFrame>
        <p:nvGraphicFramePr>
          <p:cNvPr id="5052457" name="Group 41"/>
          <p:cNvGraphicFramePr>
            <a:graphicFrameLocks noGrp="1"/>
          </p:cNvGraphicFramePr>
          <p:nvPr>
            <p:ph idx="4294967295"/>
          </p:nvPr>
        </p:nvGraphicFramePr>
        <p:xfrm>
          <a:off x="876300" y="1714500"/>
          <a:ext cx="9715500" cy="4423728"/>
        </p:xfrm>
        <a:graphic>
          <a:graphicData uri="http://schemas.openxmlformats.org/drawingml/2006/table">
            <a:tbl>
              <a:tblPr/>
              <a:tblGrid>
                <a:gridCol w="4857750"/>
                <a:gridCol w="485775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Ant Foraging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CCC Assignment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Each ant individually deposits a small amount of pheromone on a trail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Each CR User sends Hello messages and selects a CCC independently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The trail with the highest pheromone level becomes the choice of the working trail (best route to food)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The best channel selected by most CR users becomes the CCC, fewer CCCs exist in the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More ants go on the best routes, faster they return with food, and more work achieved overall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More CR users on the same CCC, less control message overheads, faster broadcast, and larger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Efficiency improves because the best routes chosen by majority of 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System performance improves because of cooperative CCC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27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A3DB0CC-97F3-45A0-95AB-7B8B6FF30A3A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272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5C4AEE-75B5-4576-8A97-80ECD6038E21}" type="slidenum">
              <a:rPr lang="en-GB"/>
              <a:pPr/>
              <a:t>65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66700"/>
            <a:ext cx="901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ＭＳ Ｐゴシック" pitchFamily="34" charset="-128"/>
              </a:rPr>
              <a:t>Swarm Intelligence Based CCC</a:t>
            </a:r>
          </a:p>
        </p:txBody>
      </p:sp>
      <p:sp>
        <p:nvSpPr>
          <p:cNvPr id="5040170" name="Rectangle 42"/>
          <p:cNvSpPr>
            <a:spLocks noGrp="1" noChangeArrowheads="1"/>
          </p:cNvSpPr>
          <p:nvPr>
            <p:ph idx="4294967295"/>
          </p:nvPr>
        </p:nvSpPr>
        <p:spPr>
          <a:xfrm>
            <a:off x="457200" y="2057400"/>
            <a:ext cx="10668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Objective of SI-based CCC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smtClean="0"/>
          </a:p>
          <a:p>
            <a:pPr lvl="1" eaLnBrk="1" hangingPunct="1">
              <a:defRPr/>
            </a:pPr>
            <a:r>
              <a:rPr lang="en-US" sz="2600" smtClean="0"/>
              <a:t>In response to PU activity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Use the best channel chosen by the majority of CR users as the CCC to increase system efficiency</a:t>
            </a:r>
          </a:p>
          <a:p>
            <a:pPr lvl="2" eaLnBrk="1" hangingPunct="1">
              <a:buFont typeface="Wingdings" charset="2"/>
              <a:buNone/>
              <a:defRPr/>
            </a:pPr>
            <a:endParaRPr lang="en-US" sz="2000" smtClean="0"/>
          </a:p>
          <a:p>
            <a:pPr lvl="1" eaLnBrk="1" hangingPunct="1">
              <a:defRPr/>
            </a:pPr>
            <a:r>
              <a:rPr lang="en-US" sz="2400" smtClean="0"/>
              <a:t>In response to CCC coverage improvement</a:t>
            </a:r>
          </a:p>
          <a:p>
            <a:pPr lvl="2" eaLnBrk="1" hangingPunct="1">
              <a:defRPr/>
            </a:pPr>
            <a:r>
              <a:rPr lang="en-US" sz="2000" smtClean="0">
                <a:solidFill>
                  <a:srgbClr val="66FF33"/>
                </a:solidFill>
              </a:rPr>
              <a:t>Reduce the number of CCCs in the network to minimize the control overhead and delay</a:t>
            </a: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094B440-6402-4803-8DF8-5F22E9A74046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17917E-6115-4899-AB28-2769C7D48571}" type="slidenum">
              <a:rPr lang="en-GB"/>
              <a:pPr/>
              <a:t>66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Master Channel (CCC) Selection</a:t>
            </a:r>
          </a:p>
        </p:txBody>
      </p:sp>
      <p:sp>
        <p:nvSpPr>
          <p:cNvPr id="5044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981200"/>
            <a:ext cx="10210800" cy="4559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Channel Quality (a single value Q)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Quantized quality value Q is obtained from spectrum sensing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/>
              <a:t>   Q = q</a:t>
            </a:r>
            <a:r>
              <a:rPr lang="en-US" sz="2400" baseline="-25000" smtClean="0"/>
              <a:t>i</a:t>
            </a:r>
            <a:r>
              <a:rPr lang="en-US" sz="2400" smtClean="0"/>
              <a:t>     for </a:t>
            </a:r>
            <a:r>
              <a:rPr lang="el-GR" sz="2400" smtClean="0"/>
              <a:t>γ</a:t>
            </a:r>
            <a:r>
              <a:rPr lang="en-US" sz="2400" baseline="-25000" smtClean="0"/>
              <a:t>i</a:t>
            </a:r>
            <a:r>
              <a:rPr lang="en-US" sz="2400" smtClean="0"/>
              <a:t> </a:t>
            </a:r>
            <a:r>
              <a:rPr lang="en-US" sz="2400" smtClean="0">
                <a:latin typeface="Arial" charset="0"/>
                <a:cs typeface="Arial" charset="0"/>
              </a:rPr>
              <a:t>≤ P &lt; </a:t>
            </a:r>
            <a:r>
              <a:rPr lang="el-GR" sz="2400" smtClean="0"/>
              <a:t>γ</a:t>
            </a:r>
            <a:r>
              <a:rPr lang="en-US" sz="2400" baseline="-25000" smtClean="0"/>
              <a:t>i+1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baseline="-250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The value of Q is inversely proportional to the accumulated interference imposed by surrounding PUs</a:t>
            </a: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0EA8E5E-E0AB-4CE0-A6E1-F2A64207B0E5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F422CC-88C6-4618-A314-D8083EE8B2E2}" type="slidenum">
              <a:rPr lang="en-GB"/>
              <a:pPr/>
              <a:t>67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Master Channel (CCC) Selection</a:t>
            </a:r>
          </a:p>
        </p:txBody>
      </p:sp>
      <p:sp>
        <p:nvSpPr>
          <p:cNvPr id="5044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917700"/>
            <a:ext cx="10210800" cy="4559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Q values are broadcast periodically by HELLO messages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Each node updates its p-List based on Q values of its and neighbor’s master channels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p-list indicates the probability of a channel selected as the CCC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Master Channel (CCC) Selection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The channel with the highest probability in p-List</a:t>
            </a:r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86A03C1-1C3B-4C05-81B0-C36914F40DDC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0B83F9-C5C4-4858-BFEE-C3C50BA53E32}" type="slidenum">
              <a:rPr lang="en-GB"/>
              <a:pPr/>
              <a:t>68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2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34" charset="-128"/>
              </a:rPr>
              <a:t>P list Update</a:t>
            </a:r>
          </a:p>
        </p:txBody>
      </p:sp>
      <p:sp>
        <p:nvSpPr>
          <p:cNvPr id="5042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828800"/>
            <a:ext cx="10139363" cy="4191000"/>
          </a:xfrm>
        </p:spPr>
        <p:txBody>
          <a:bodyPr/>
          <a:lstStyle/>
          <a:p>
            <a:pPr marL="342900" lvl="2" indent="-342900" eaLnBrk="1" hangingPunct="1">
              <a:buFont typeface="Wingdings" charset="2"/>
              <a:buChar char="n"/>
              <a:defRPr/>
            </a:pPr>
            <a:r>
              <a:rPr lang="en-US" sz="2800" smtClean="0"/>
              <a:t>P list update is based on the difference of Q values in master channels</a:t>
            </a:r>
          </a:p>
          <a:p>
            <a:pPr marL="342900" lvl="2" indent="-342900" eaLnBrk="1" hangingPunct="1">
              <a:buFont typeface="Wingdings" charset="2"/>
              <a:buChar char="n"/>
              <a:defRPr/>
            </a:pPr>
            <a:r>
              <a:rPr lang="en-US" sz="2800" smtClean="0"/>
              <a:t>Principles</a:t>
            </a:r>
            <a:endParaRPr lang="en-US" sz="1600" baseline="-25000" smtClean="0"/>
          </a:p>
          <a:p>
            <a:pPr lvl="1" eaLnBrk="1" hangingPunct="1">
              <a:defRPr/>
            </a:pPr>
            <a:r>
              <a:rPr lang="en-US" sz="2400" smtClean="0"/>
              <a:t>∆Q = Q</a:t>
            </a:r>
            <a:r>
              <a:rPr lang="en-US" sz="2400" baseline="-25000" smtClean="0"/>
              <a:t>j</a:t>
            </a:r>
            <a:r>
              <a:rPr lang="en-US" sz="2400" smtClean="0"/>
              <a:t> – Q</a:t>
            </a:r>
            <a:r>
              <a:rPr lang="en-US" sz="2400" baseline="-25000" smtClean="0"/>
              <a:t>i </a:t>
            </a:r>
            <a:r>
              <a:rPr lang="en-US" sz="2400" smtClean="0"/>
              <a:t> &gt; 0 (i.e. neighbor’s Q value is larger)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>
                <a:sym typeface="Wingdings" charset="2"/>
              </a:rPr>
              <a:t>The current user increases its Q value of MC</a:t>
            </a:r>
          </a:p>
          <a:p>
            <a:pPr lvl="1" eaLnBrk="1" hangingPunct="1">
              <a:defRPr/>
            </a:pPr>
            <a:r>
              <a:rPr lang="en-US" sz="2400" smtClean="0"/>
              <a:t>∆Q = Q</a:t>
            </a:r>
            <a:r>
              <a:rPr lang="en-US" sz="2400" baseline="-25000" smtClean="0"/>
              <a:t>j</a:t>
            </a:r>
            <a:r>
              <a:rPr lang="en-US" sz="2400" smtClean="0"/>
              <a:t> – Q</a:t>
            </a:r>
            <a:r>
              <a:rPr lang="en-US" sz="2400" baseline="-25000" smtClean="0"/>
              <a:t>i </a:t>
            </a:r>
            <a:r>
              <a:rPr lang="en-US" sz="2400" smtClean="0"/>
              <a:t> &lt; 0  (i.e. neighbor’s Q value is smaller)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>
                <a:sym typeface="Wingdings" charset="2"/>
              </a:rPr>
              <a:t>The current user decreases its Q value of MC</a:t>
            </a:r>
            <a:endParaRPr lang="en-US" sz="2400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48BD2E0-90B8-4EDE-8E6B-27C205AB9C88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2C67F5-ACAF-4F0C-9CA6-2B3BC88DF8E9}" type="slidenum">
              <a:rPr lang="en-GB"/>
              <a:pPr/>
              <a:t>69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CCC Classification: Overlay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9715500" cy="4267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In-band vs. Out-of-band</a:t>
            </a:r>
          </a:p>
          <a:p>
            <a:pPr lvl="1">
              <a:defRPr/>
            </a:pPr>
            <a:r>
              <a:rPr lang="en-US" sz="2400" smtClean="0"/>
              <a:t>In-band CCC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Channels are dynamically allocated to and temporarily shared among CR users for control message exchange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CCC shares the same channel used for data</a:t>
            </a:r>
          </a:p>
          <a:p>
            <a:pPr lvl="3">
              <a:defRPr/>
            </a:pPr>
            <a:r>
              <a:rPr lang="en-US" b="1" smtClean="0">
                <a:solidFill>
                  <a:srgbClr val="FFFF00"/>
                </a:solidFill>
                <a:latin typeface="Comic Sans MS" charset="0"/>
              </a:rPr>
              <a:t>Dedicated CCC not always feasible in some applications</a:t>
            </a:r>
          </a:p>
          <a:p>
            <a:pPr lvl="3">
              <a:defRPr/>
            </a:pPr>
            <a:r>
              <a:rPr lang="en-US" b="1" smtClean="0">
                <a:solidFill>
                  <a:srgbClr val="FFFF00"/>
                </a:solidFill>
                <a:latin typeface="Comic Sans MS" charset="0"/>
              </a:rPr>
              <a:t>Allocated dynamically and locally for a temporary duration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Major design choices: group-based or sequence-based CCC</a:t>
            </a:r>
          </a:p>
          <a:p>
            <a:pPr lvl="3">
              <a:defRPr/>
            </a:pPr>
            <a:endParaRPr lang="en-US" smtClean="0">
              <a:solidFill>
                <a:srgbClr val="66FF33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000" smtClean="0">
                <a:sym typeface="Wingdings" charset="2"/>
              </a:rPr>
              <a:t> </a:t>
            </a:r>
            <a:r>
              <a:rPr lang="en-US" smtClean="0"/>
              <a:t>Subject to PU activity anytime</a:t>
            </a:r>
            <a:endParaRPr lang="en-US" sz="2000" smtClean="0"/>
          </a:p>
          <a:p>
            <a:pPr lvl="1">
              <a:defRPr/>
            </a:pPr>
            <a:endParaRPr lang="en-US" sz="2800" smtClean="0"/>
          </a:p>
          <a:p>
            <a:pPr lvl="2">
              <a:defRPr/>
            </a:pPr>
            <a:endParaRPr lang="en-US" sz="18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0DDB34-7D32-456C-ACB4-B8B96ED4FD4C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Swarm Intelligence Example</a:t>
            </a:r>
          </a:p>
        </p:txBody>
      </p:sp>
      <p:sp>
        <p:nvSpPr>
          <p:cNvPr id="5044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600200"/>
            <a:ext cx="102870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User 1,2,3 with 2 available channels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Assume q</a:t>
            </a:r>
            <a:r>
              <a:rPr lang="en-US" sz="2800" baseline="-25000" smtClean="0"/>
              <a:t>i</a:t>
            </a:r>
            <a:r>
              <a:rPr lang="en-US" sz="2800" smtClean="0"/>
              <a:t> = i, q</a:t>
            </a:r>
            <a:r>
              <a:rPr lang="en-US" sz="2800" baseline="-25000" smtClean="0"/>
              <a:t>1</a:t>
            </a:r>
            <a:r>
              <a:rPr lang="en-US" sz="2800" smtClean="0"/>
              <a:t>: lowest quality, q</a:t>
            </a:r>
            <a:r>
              <a:rPr lang="en-US" sz="2800" baseline="-25000" smtClean="0"/>
              <a:t>10</a:t>
            </a:r>
            <a:r>
              <a:rPr lang="en-US" sz="2800" smtClean="0"/>
              <a:t>: highest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1: Q list: {6, 4}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2: Q list: {4, 6}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3: Q list: {8, 2}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Each node constructs initial p list and selects a master channel (MC) based on max p in p list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1: p list: {0.6, 0.4}, MC: Channel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2: p list: {0.4, 0.6}, MC: Channel 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3: p list: {0.8, 0.2}, MC: Channel 1</a:t>
            </a:r>
            <a:endParaRPr lang="en-US" sz="2600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56BF5C4-C7FC-47AB-8A32-4F7E2DFFA6E3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BB1863-F1E0-4232-986A-AC1C0DCE99F5}" type="slidenum">
              <a:rPr lang="en-GB"/>
              <a:pPr/>
              <a:t>70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Swarm Intelligence Example (2)</a:t>
            </a:r>
          </a:p>
        </p:txBody>
      </p:sp>
      <p:sp>
        <p:nvSpPr>
          <p:cNvPr id="5044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600200"/>
            <a:ext cx="102870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User 1 &amp; 3 broadcast Hello messages in Channel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1 have two Q lists: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FF33"/>
                </a:solidFill>
              </a:rPr>
              <a:t>Its own: 		Q list {6, 4} and MC =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FF33"/>
                </a:solidFill>
              </a:rPr>
              <a:t>From user 3: 	Q list {8, 2} and MC =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1: calculate </a:t>
            </a:r>
            <a:r>
              <a:rPr lang="el-GR" sz="2400" smtClean="0">
                <a:cs typeface="Arial" charset="0"/>
              </a:rPr>
              <a:t>Δ</a:t>
            </a:r>
            <a:r>
              <a:rPr lang="en-US" sz="2400" smtClean="0">
                <a:cs typeface="Arial" charset="0"/>
              </a:rPr>
              <a:t>Q = 8-6 = 2 (for MC = 1)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1: update its p list from {0.6, 0.4} to {0.8, 0.2}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Similarly, User 3 updates p list from {0.8, 0.2} to {0.9, 0.1}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1 &amp; 3 still select Channel 1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User 2 broadcast Hello message in Channel 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No one receives this broadcast</a:t>
            </a: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D0AE92-B7FE-42B2-B738-E6FC84FB00E0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45240A-5AA3-4ABC-ACCE-FD9AF9D176BB}" type="slidenum">
              <a:rPr lang="en-GB"/>
              <a:pPr/>
              <a:t>71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Swarm Intelligence Example (3)</a:t>
            </a:r>
          </a:p>
        </p:txBody>
      </p:sp>
      <p:sp>
        <p:nvSpPr>
          <p:cNvPr id="5044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600200"/>
            <a:ext cx="102870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If User 2 next broadcasts Hello message in Channel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User 1 has two Q lists: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Its own: 		Q list {8, 2} and MC =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From user 2: 	Q list {4, 6} and MC = 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User 1: calculate </a:t>
            </a:r>
            <a:r>
              <a:rPr lang="el-GR" sz="2600" smtClean="0">
                <a:cs typeface="Arial" charset="0"/>
              </a:rPr>
              <a:t>Δ</a:t>
            </a:r>
            <a:r>
              <a:rPr lang="en-US" sz="2600" smtClean="0">
                <a:cs typeface="Arial" charset="0"/>
              </a:rPr>
              <a:t>Q = 6-2 = 4 (for MC = 2)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User 1: update its p list from {0.8, 0.2} to {0.7, 0.3}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User 2: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Its own: 		Q list {4, 6} and MC = 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From user 1: 	Q list {8, 2} and MC =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User 2: calculate </a:t>
            </a:r>
            <a:r>
              <a:rPr lang="el-GR" sz="2600" smtClean="0">
                <a:cs typeface="Arial" charset="0"/>
              </a:rPr>
              <a:t>Δ</a:t>
            </a:r>
            <a:r>
              <a:rPr lang="en-US" sz="2600" smtClean="0">
                <a:cs typeface="Arial" charset="0"/>
              </a:rPr>
              <a:t>Q = 8-4 = 4 (for MC = 1)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User 2: update its p list from {0.4, 0.6} to {0.6, 0.4}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31CA376-40C8-4625-94CA-D9DD88178B24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kumimoji="0" lang="en-GB" sz="1600">
              <a:latin typeface="Arial" charset="0"/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D700B2-27A8-41D6-BCCC-57F0856AB850}" type="slidenum">
              <a:rPr lang="en-GB"/>
              <a:pPr/>
              <a:t>72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Swarm Intelligence Example (4)</a:t>
            </a:r>
          </a:p>
        </p:txBody>
      </p:sp>
      <p:sp>
        <p:nvSpPr>
          <p:cNvPr id="5044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600200"/>
            <a:ext cx="102108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If User 2 next broadcasts Hello message in Channel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3 has two Q lists: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Its own: 		Q list {9, 1} and MC =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From user 2: 	Q list {4, 6} and MC = 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3: calculate </a:t>
            </a:r>
            <a:r>
              <a:rPr lang="el-GR" sz="2400" smtClean="0">
                <a:cs typeface="Arial" charset="0"/>
              </a:rPr>
              <a:t>Δ</a:t>
            </a:r>
            <a:r>
              <a:rPr lang="en-US" sz="2400" smtClean="0">
                <a:cs typeface="Arial" charset="0"/>
              </a:rPr>
              <a:t>Q = 6-1 = 5 (for MC = 2)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3: update its p list from {0.9, 0.1} to {0.7, 0.3}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Master Channel Update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1: p list = {0.7, 0.3}, MC =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2: p list = {0.6, 0.4}, MC =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User 3: p list = {0.7, 0.3}, MC =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All three nodes select Channel 1 as the master channel </a:t>
            </a: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126730-F870-495F-BFDC-026B06C90379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kumimoji="0" lang="en-GB" sz="1600">
              <a:latin typeface="Arial" charset="0"/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319C7D-86B4-464B-8D09-0517E83E4F6D}" type="slidenum">
              <a:rPr lang="en-GB"/>
              <a:pPr/>
              <a:t>73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CCC Solution: Swarm Intelligence CCC</a:t>
            </a:r>
          </a:p>
        </p:txBody>
      </p:sp>
      <p:sp>
        <p:nvSpPr>
          <p:cNvPr id="5056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943100"/>
            <a:ext cx="11125200" cy="4914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Advantages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PU activity protection and CCC coverage improvement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FF33"/>
                </a:solidFill>
              </a:rPr>
              <a:t>Adaptive CCC selection by the majority increases robustness to PU activity on the selected CCC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FF33"/>
                </a:solidFill>
              </a:rPr>
              <a:t>CCC coverage increases as the number of CCCs reduced</a:t>
            </a: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B759280-C9B8-4A50-B5AF-76FF6CA134E5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kumimoji="0" lang="en-GB" sz="1600">
              <a:latin typeface="Arial" charset="0"/>
            </a:endParaRP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6EA927-78C8-4B3B-A9D0-F9D14F10D2B0}" type="slidenum">
              <a:rPr lang="en-GB"/>
              <a:pPr/>
              <a:t>74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CCC Solution: Swarm Intelligence CCC</a:t>
            </a:r>
          </a:p>
        </p:txBody>
      </p:sp>
      <p:sp>
        <p:nvSpPr>
          <p:cNvPr id="5056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752600"/>
            <a:ext cx="10668000" cy="4914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Drawbacks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Accuracy of Q value as PU activity indicator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Q and p values may not accurately reflect true PU activity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Control overheads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Frequent HELLO broadcasts contribute to control overheads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Broadcast rate needs to be controlled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Slow converging rate and response to dynamic PU activity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Speed of responding to PU activity is a concern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rgbClr val="66FF33"/>
                </a:solidFill>
              </a:rPr>
              <a:t>Ping pong effect may occur as a result of neighbors with different MC selections</a:t>
            </a:r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967DE3B-85A3-4D43-8720-2A7ACC841766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kumimoji="0" lang="en-GB" sz="1600">
              <a:latin typeface="Arial" charset="0"/>
            </a:endParaRP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9E43E6-66ED-48ED-81C7-2BB7D40B9F8B}" type="slidenum">
              <a:rPr lang="en-GB"/>
              <a:pPr/>
              <a:t>75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Underlay CCC Solutions</a:t>
            </a:r>
          </a:p>
        </p:txBody>
      </p:sp>
      <p:sp>
        <p:nvSpPr>
          <p:cNvPr id="8397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2A26C2-9C2B-4E00-A1FC-BB87B9CA616E}" type="slidenum">
              <a:rPr lang="en-GB"/>
              <a:pPr/>
              <a:t>76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Underlay CCC by UWB Communications</a:t>
            </a:r>
          </a:p>
          <a:p>
            <a:pPr lvl="1">
              <a:defRPr/>
            </a:pPr>
            <a:r>
              <a:rPr lang="en-US" sz="2400" smtClean="0"/>
              <a:t>Control messages modulated on spreading sequences</a:t>
            </a:r>
          </a:p>
          <a:p>
            <a:pPr lvl="1">
              <a:defRPr/>
            </a:pPr>
            <a:r>
              <a:rPr lang="en-US" sz="2400" smtClean="0"/>
              <a:t>Transmitted in low power as short pulses</a:t>
            </a:r>
          </a:p>
          <a:p>
            <a:pPr lvl="1">
              <a:defRPr/>
            </a:pPr>
            <a:r>
              <a:rPr lang="en-US" sz="2400" smtClean="0"/>
              <a:t>Exhibit an ultra wide signal bandwidth compared to channel bandwidth</a:t>
            </a:r>
            <a:endParaRPr lang="en-US" smtClean="0"/>
          </a:p>
          <a:p>
            <a:pPr lvl="1">
              <a:defRPr/>
            </a:pPr>
            <a:r>
              <a:rPr lang="en-US" sz="2400" smtClean="0"/>
              <a:t>Appear to PUs as noise</a:t>
            </a:r>
          </a:p>
          <a:p>
            <a:pPr lvl="1">
              <a:defRPr/>
            </a:pPr>
            <a:r>
              <a:rPr lang="en-US" sz="2400" smtClean="0"/>
              <a:t>No harmful interference with the PU traffic in licensed data channels</a:t>
            </a:r>
          </a:p>
        </p:txBody>
      </p:sp>
      <p:cxnSp>
        <p:nvCxnSpPr>
          <p:cNvPr id="83973" name="Straight Connector 8"/>
          <p:cNvCxnSpPr>
            <a:cxnSpLocks noChangeShapeType="1"/>
          </p:cNvCxnSpPr>
          <p:nvPr/>
        </p:nvCxnSpPr>
        <p:spPr bwMode="auto">
          <a:xfrm>
            <a:off x="6629400" y="6400800"/>
            <a:ext cx="2819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83974" name="Rectangle 9"/>
          <p:cNvSpPr>
            <a:spLocks noChangeArrowheads="1"/>
          </p:cNvSpPr>
          <p:nvPr/>
        </p:nvSpPr>
        <p:spPr bwMode="auto">
          <a:xfrm>
            <a:off x="6858000" y="6324600"/>
            <a:ext cx="2362200" cy="762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7315200" y="5715000"/>
            <a:ext cx="1524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3976" name="Rectangle 11"/>
          <p:cNvSpPr>
            <a:spLocks noChangeArrowheads="1"/>
          </p:cNvSpPr>
          <p:nvPr/>
        </p:nvSpPr>
        <p:spPr bwMode="auto">
          <a:xfrm>
            <a:off x="7772400" y="5715000"/>
            <a:ext cx="1524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3977" name="TextBox 13"/>
          <p:cNvSpPr txBox="1">
            <a:spLocks noChangeArrowheads="1"/>
          </p:cNvSpPr>
          <p:nvPr/>
        </p:nvSpPr>
        <p:spPr bwMode="auto">
          <a:xfrm>
            <a:off x="7391400" y="5029200"/>
            <a:ext cx="2514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FF0000"/>
                </a:solidFill>
              </a:rPr>
              <a:t>Narrowband licensed data channels</a:t>
            </a:r>
          </a:p>
        </p:txBody>
      </p:sp>
      <p:sp>
        <p:nvSpPr>
          <p:cNvPr id="83978" name="Rectangle 14"/>
          <p:cNvSpPr>
            <a:spLocks noChangeArrowheads="1"/>
          </p:cNvSpPr>
          <p:nvPr/>
        </p:nvSpPr>
        <p:spPr bwMode="auto">
          <a:xfrm>
            <a:off x="8534400" y="5715000"/>
            <a:ext cx="1524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3979" name="TextBox 15"/>
          <p:cNvSpPr txBox="1">
            <a:spLocks noChangeArrowheads="1"/>
          </p:cNvSpPr>
          <p:nvPr/>
        </p:nvSpPr>
        <p:spPr bwMode="auto">
          <a:xfrm>
            <a:off x="4953000" y="5638800"/>
            <a:ext cx="1295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66FF33"/>
                </a:solidFill>
              </a:rPr>
              <a:t>UWB CCC</a:t>
            </a:r>
          </a:p>
        </p:txBody>
      </p:sp>
      <p:sp>
        <p:nvSpPr>
          <p:cNvPr id="83980" name="TextBox 17"/>
          <p:cNvSpPr txBox="1">
            <a:spLocks noChangeArrowheads="1"/>
          </p:cNvSpPr>
          <p:nvPr/>
        </p:nvSpPr>
        <p:spPr bwMode="auto">
          <a:xfrm>
            <a:off x="9448800" y="6172200"/>
            <a:ext cx="304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FFFF00"/>
                </a:solidFill>
              </a:rPr>
              <a:t>f</a:t>
            </a:r>
          </a:p>
        </p:txBody>
      </p:sp>
      <p:cxnSp>
        <p:nvCxnSpPr>
          <p:cNvPr id="83981" name="Straight Arrow Connector 19"/>
          <p:cNvCxnSpPr>
            <a:cxnSpLocks noChangeShapeType="1"/>
          </p:cNvCxnSpPr>
          <p:nvPr/>
        </p:nvCxnSpPr>
        <p:spPr bwMode="auto">
          <a:xfrm>
            <a:off x="6096000" y="5943600"/>
            <a:ext cx="762000" cy="304800"/>
          </a:xfrm>
          <a:prstGeom prst="straightConnector1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</p:spPr>
      </p:cxnSp>
      <p:sp>
        <p:nvSpPr>
          <p:cNvPr id="83982" name="Text Box 5"/>
          <p:cNvSpPr txBox="1">
            <a:spLocks noChangeArrowheads="1"/>
          </p:cNvSpPr>
          <p:nvPr/>
        </p:nvSpPr>
        <p:spPr bwMode="auto">
          <a:xfrm>
            <a:off x="1676400" y="788988"/>
            <a:ext cx="9753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Monotype Sorts" charset="2"/>
              <a:buNone/>
            </a:pPr>
            <a:r>
              <a:rPr lang="it-IT" sz="1800">
                <a:solidFill>
                  <a:srgbClr val="66FF33"/>
                </a:solidFill>
              </a:rPr>
              <a:t>A. Masri, C.-F. Chiasserini, and A. Perotti,</a:t>
            </a:r>
            <a:r>
              <a:rPr lang="it-IT" sz="1800"/>
              <a:t> </a:t>
            </a:r>
            <a:r>
              <a:rPr lang="it-IT" sz="1800">
                <a:solidFill>
                  <a:srgbClr val="FFFFFF"/>
                </a:solidFill>
              </a:rPr>
              <a:t>“Control information exchange </a:t>
            </a:r>
            <a:r>
              <a:rPr lang="en-US" sz="1800">
                <a:solidFill>
                  <a:srgbClr val="FFFFFF"/>
                </a:solidFill>
              </a:rPr>
              <a:t>through UWB in cognitive radio networks,”</a:t>
            </a:r>
            <a:r>
              <a:rPr lang="en-US" sz="1800"/>
              <a:t> </a:t>
            </a:r>
            <a:r>
              <a:rPr lang="en-US" sz="1800">
                <a:solidFill>
                  <a:srgbClr val="66FF33"/>
                </a:solidFill>
              </a:rPr>
              <a:t>IEEE International Symposium on Wireless Pervasive Computing, ISWPC’10,</a:t>
            </a:r>
            <a:r>
              <a:rPr lang="en-US" sz="1800"/>
              <a:t> </a:t>
            </a:r>
            <a:r>
              <a:rPr lang="en-US" sz="1800">
                <a:solidFill>
                  <a:srgbClr val="FFFFFF"/>
                </a:solidFill>
              </a:rPr>
              <a:t>2010</a:t>
            </a:r>
            <a:endParaRPr lang="en-US" altLang="ko-KR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Issues in UWB CCC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131425" cy="4648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UWB transmissions are known to have short transmission range</a:t>
            </a:r>
          </a:p>
          <a:p>
            <a:pPr>
              <a:defRPr/>
            </a:pPr>
            <a:endParaRPr lang="en-US" sz="1800" smtClean="0"/>
          </a:p>
          <a:p>
            <a:pPr>
              <a:defRPr/>
            </a:pPr>
            <a:r>
              <a:rPr lang="en-US" sz="2800" smtClean="0"/>
              <a:t>Two Issues Related to UWB transmission range</a:t>
            </a:r>
          </a:p>
          <a:p>
            <a:pPr lvl="1">
              <a:defRPr/>
            </a:pPr>
            <a:r>
              <a:rPr lang="en-US" sz="2400" smtClean="0"/>
              <a:t>How to increase the limited transmission range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Spreading code may be utilized to increase the range</a:t>
            </a:r>
            <a:endParaRPr lang="en-US" sz="2200" smtClean="0"/>
          </a:p>
          <a:p>
            <a:pPr lvl="1">
              <a:defRPr/>
            </a:pPr>
            <a:r>
              <a:rPr lang="en-US" sz="2400" smtClean="0"/>
              <a:t>How to resolve the range difference between the UWB control radio and other type of data radio</a:t>
            </a:r>
          </a:p>
          <a:p>
            <a:pPr lvl="2">
              <a:defRPr/>
            </a:pPr>
            <a:r>
              <a:rPr lang="en-US" sz="2200" smtClean="0">
                <a:solidFill>
                  <a:srgbClr val="66FF33"/>
                </a:solidFill>
              </a:rPr>
              <a:t>A neighbor that can be reached by the data radio in one hop may not be reachable by the UWB radio</a:t>
            </a:r>
          </a:p>
          <a:p>
            <a:pPr lvl="1">
              <a:defRPr/>
            </a:pPr>
            <a:endParaRPr lang="en-US" sz="2800" smtClean="0"/>
          </a:p>
          <a:p>
            <a:pPr>
              <a:defRPr/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A84559-4893-4222-BBEB-1DD7ED64087F}" type="slidenum">
              <a:rPr lang="en-GB"/>
              <a:pPr/>
              <a:t>77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UWB CCC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9715500" cy="4648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UWB CCC with Multi-hop Control Routing</a:t>
            </a:r>
          </a:p>
          <a:p>
            <a:pPr lvl="1">
              <a:defRPr/>
            </a:pPr>
            <a:r>
              <a:rPr lang="en-US" sz="2600" smtClean="0"/>
              <a:t>Address the range difference issue</a:t>
            </a:r>
          </a:p>
          <a:p>
            <a:pPr lvl="1">
              <a:defRPr/>
            </a:pPr>
            <a:r>
              <a:rPr lang="en-US" sz="2400" smtClean="0"/>
              <a:t>CCC routing table is established during neighbor discovery for routing control packets to all neighbors</a:t>
            </a:r>
          </a:p>
          <a:p>
            <a:pPr lvl="1">
              <a:defRPr/>
            </a:pPr>
            <a:r>
              <a:rPr lang="en-US" sz="2400" smtClean="0"/>
              <a:t>Intermediate nodes between source and destination forward control packets back and forth to complement the difference between control and data radio ranges</a:t>
            </a:r>
            <a:endParaRPr lang="en-US" sz="880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152821-907E-4B27-939B-0F42D637CA46}" type="slidenum">
              <a:rPr lang="en-GB"/>
              <a:pPr/>
              <a:t>78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UWB CCC and Range Difference Example</a:t>
            </a:r>
          </a:p>
        </p:txBody>
      </p:sp>
      <p:sp>
        <p:nvSpPr>
          <p:cNvPr id="8704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CE8818-ED3D-49F4-AF8E-1612138A2902}" type="slidenum">
              <a:rPr lang="en-GB"/>
              <a:pPr/>
              <a:t>79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05000"/>
            <a:ext cx="6629400" cy="41148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R</a:t>
            </a:r>
            <a:r>
              <a:rPr lang="en-US" sz="2000" baseline="-25000" smtClean="0"/>
              <a:t>UWB</a:t>
            </a:r>
            <a:r>
              <a:rPr lang="en-US" sz="2000" smtClean="0"/>
              <a:t> and R</a:t>
            </a:r>
            <a:r>
              <a:rPr lang="en-US" sz="2000" baseline="-25000" smtClean="0"/>
              <a:t>WLAN</a:t>
            </a:r>
            <a:r>
              <a:rPr lang="en-US" sz="2000" smtClean="0"/>
              <a:t> represent the transmission range of UWB radio and WIFI radio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CR users B and C are both one-hop UWB neighbor and one-hop WLAN neighbor of A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CR users D and E are one-hop WLAN neighbor but not reachable by UWB radio of A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Intermediate node (CR user C) needs to forward control packets back and forward between CR users A and D</a:t>
            </a:r>
          </a:p>
        </p:txBody>
      </p:sp>
      <p:pic>
        <p:nvPicPr>
          <p:cNvPr id="87045" name="Content Placeholder 5" descr="UWB_c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752600"/>
            <a:ext cx="4170363" cy="411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Major CCC Design Solutions</a:t>
            </a:r>
          </a:p>
          <a:p>
            <a:pPr lvl="1">
              <a:defRPr/>
            </a:pPr>
            <a:r>
              <a:rPr lang="en-US" sz="2600" smtClean="0"/>
              <a:t>Sequence-based CCC </a:t>
            </a:r>
            <a:r>
              <a:rPr lang="en-US" sz="2600" smtClean="0">
                <a:solidFill>
                  <a:srgbClr val="66FF33"/>
                </a:solidFill>
              </a:rPr>
              <a:t>(overlay, in-band)</a:t>
            </a:r>
          </a:p>
          <a:p>
            <a:pPr lvl="1">
              <a:defRPr/>
            </a:pPr>
            <a:r>
              <a:rPr lang="en-US" sz="2600" smtClean="0"/>
              <a:t>Group-based CCC </a:t>
            </a:r>
            <a:r>
              <a:rPr lang="en-US" sz="2600" smtClean="0">
                <a:solidFill>
                  <a:srgbClr val="66FF33"/>
                </a:solidFill>
              </a:rPr>
              <a:t>(overlay, in-band)</a:t>
            </a:r>
          </a:p>
          <a:p>
            <a:pPr lvl="1">
              <a:defRPr/>
            </a:pPr>
            <a:r>
              <a:rPr lang="en-US" sz="2600" smtClean="0"/>
              <a:t>Dedicated CCC </a:t>
            </a:r>
            <a:r>
              <a:rPr lang="en-US" sz="2600" smtClean="0">
                <a:solidFill>
                  <a:srgbClr val="66FF33"/>
                </a:solidFill>
              </a:rPr>
              <a:t>(overlay, out-of-band)</a:t>
            </a:r>
          </a:p>
          <a:p>
            <a:pPr lvl="1">
              <a:defRPr/>
            </a:pPr>
            <a:r>
              <a:rPr lang="en-US" sz="2600" smtClean="0"/>
              <a:t>Ultra Wideband (UWB) CCC </a:t>
            </a:r>
            <a:r>
              <a:rPr lang="en-US" sz="2600" smtClean="0">
                <a:solidFill>
                  <a:srgbClr val="66FF33"/>
                </a:solidFill>
              </a:rPr>
              <a:t>(underlay)</a:t>
            </a:r>
          </a:p>
          <a:p>
            <a:pPr lvl="1">
              <a:defRPr/>
            </a:pPr>
            <a:endParaRPr lang="en-US" sz="2600" smtClean="0">
              <a:solidFill>
                <a:srgbClr val="66FF33"/>
              </a:solidFill>
            </a:endParaRPr>
          </a:p>
          <a:p>
            <a:pPr>
              <a:defRPr/>
            </a:pPr>
            <a:r>
              <a:rPr lang="en-US" sz="2800" smtClean="0"/>
              <a:t>Different design challenges encountered in each type of CCC solutions </a:t>
            </a:r>
          </a:p>
          <a:p>
            <a:pPr>
              <a:defRPr/>
            </a:pPr>
            <a:endParaRPr lang="en-US" sz="2800" smtClean="0">
              <a:solidFill>
                <a:srgbClr val="66FF33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1DB4EF-2B63-4643-8225-1EF9C034B355}" type="slidenum">
              <a:rPr lang="en-GB"/>
              <a:pPr/>
              <a:t>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81200" y="228600"/>
            <a:ext cx="901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CCC Classification: Major Solutions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CCC Solution: UWB CCC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83825" cy="47244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Advantage</a:t>
            </a:r>
          </a:p>
          <a:p>
            <a:pPr lvl="1">
              <a:defRPr/>
            </a:pPr>
            <a:r>
              <a:rPr lang="en-US" sz="2400" smtClean="0"/>
              <a:t>Robust to PU activity and jamming</a:t>
            </a:r>
          </a:p>
          <a:p>
            <a:pPr lvl="1">
              <a:defRPr/>
            </a:pPr>
            <a:endParaRPr lang="en-US" sz="2400" smtClean="0"/>
          </a:p>
          <a:p>
            <a:pPr>
              <a:defRPr/>
            </a:pPr>
            <a:r>
              <a:rPr lang="en-US" sz="2800" smtClean="0"/>
              <a:t>Drawbacks</a:t>
            </a:r>
          </a:p>
          <a:p>
            <a:pPr lvl="1">
              <a:defRPr/>
            </a:pPr>
            <a:r>
              <a:rPr lang="en-US" sz="2400" smtClean="0"/>
              <a:t>Short transmission range (small CCC coverage)</a:t>
            </a:r>
          </a:p>
          <a:p>
            <a:pPr lvl="1">
              <a:defRPr/>
            </a:pPr>
            <a:r>
              <a:rPr lang="en-US" sz="2400" smtClean="0"/>
              <a:t>Range difference issues if different radios are used</a:t>
            </a:r>
          </a:p>
          <a:p>
            <a:pPr lvl="1">
              <a:defRPr/>
            </a:pPr>
            <a:r>
              <a:rPr lang="en-US" sz="2400" smtClean="0"/>
              <a:t>Control overhead increase with the multi-hop control routing 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3A427-73F8-4F7B-9073-35C94EACF741}" type="slidenum">
              <a:rPr lang="en-GB"/>
              <a:pPr/>
              <a:t>80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Our CCC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131425" cy="4114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Dedicated CCC Solution</a:t>
            </a:r>
          </a:p>
          <a:p>
            <a:pPr lvl="1">
              <a:defRPr/>
            </a:pPr>
            <a:r>
              <a:rPr lang="en-US" sz="2800" smtClean="0"/>
              <a:t>OFDM-based common control channel design</a:t>
            </a:r>
          </a:p>
          <a:p>
            <a:pPr>
              <a:buFont typeface="Wingdings" charset="2"/>
              <a:buNone/>
              <a:defRPr/>
            </a:pPr>
            <a:endParaRPr lang="en-US" smtClean="0"/>
          </a:p>
          <a:p>
            <a:pPr>
              <a:defRPr/>
            </a:pPr>
            <a:r>
              <a:rPr lang="en-US" sz="2800" smtClean="0"/>
              <a:t>In-band CCC Solution</a:t>
            </a:r>
          </a:p>
          <a:p>
            <a:pPr lvl="1">
              <a:defRPr/>
            </a:pPr>
            <a:r>
              <a:rPr lang="en-US" sz="2800" smtClean="0"/>
              <a:t>Efficient recovery control channel (ERCC) design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749CE8-D9D5-4325-A4B6-209921A75F35}" type="slidenum">
              <a:rPr lang="en-GB"/>
              <a:pPr/>
              <a:t>81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OFDM-based Common Control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828800"/>
            <a:ext cx="9715500" cy="4800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“Always-on” dedicated CCC Solution</a:t>
            </a:r>
          </a:p>
          <a:p>
            <a:pPr lvl="1">
              <a:defRPr/>
            </a:pPr>
            <a:r>
              <a:rPr lang="en-US" sz="2400" smtClean="0"/>
              <a:t>Utilize the white space in guard bands</a:t>
            </a:r>
          </a:p>
          <a:p>
            <a:pPr lvl="1">
              <a:defRPr/>
            </a:pPr>
            <a:r>
              <a:rPr lang="en-US" sz="2400" smtClean="0"/>
              <a:t>Select OFDM subcarriers in guard bands as CCCs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z="280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87001B-D4C1-4D81-B54C-095FCA2081E2}" type="slidenum">
              <a:rPr lang="en-GB"/>
              <a:pPr/>
              <a:t>82</a:t>
            </a:fld>
            <a:endParaRPr lang="en-GB"/>
          </a:p>
        </p:txBody>
      </p:sp>
      <p:pic>
        <p:nvPicPr>
          <p:cNvPr id="90117" name="Picture 6" descr="Overview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57600"/>
            <a:ext cx="6934200" cy="260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0118" name="Text Box 5"/>
          <p:cNvSpPr txBox="1">
            <a:spLocks noChangeArrowheads="1"/>
          </p:cNvSpPr>
          <p:nvPr/>
        </p:nvSpPr>
        <p:spPr bwMode="auto">
          <a:xfrm>
            <a:off x="1676400" y="788988"/>
            <a:ext cx="9753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Monotype Sorts" charset="2"/>
              <a:buNone/>
              <a:tabLst>
                <a:tab pos="0" algn="l"/>
              </a:tabLst>
            </a:pPr>
            <a:r>
              <a:rPr lang="en-US" altLang="ko-KR" sz="1800">
                <a:solidFill>
                  <a:srgbClr val="66FF33"/>
                </a:solidFill>
              </a:rPr>
              <a:t>K. R. Chowdhury and I. F. Akyildiz,</a:t>
            </a:r>
            <a:r>
              <a:rPr lang="en-US" altLang="ko-KR" sz="1800"/>
              <a:t> </a:t>
            </a:r>
            <a:r>
              <a:rPr lang="en-US" altLang="ko-KR" sz="1800">
                <a:solidFill>
                  <a:srgbClr val="FFFFFF"/>
                </a:solidFill>
              </a:rPr>
              <a:t>“OFDM-based common control channel design for cognitive radio ad hoc networks,” </a:t>
            </a:r>
            <a:r>
              <a:rPr lang="en-US" altLang="ko-KR" sz="1800">
                <a:solidFill>
                  <a:srgbClr val="66FF33"/>
                </a:solidFill>
              </a:rPr>
              <a:t>IEEE Trans. Mobile Computing, </a:t>
            </a:r>
            <a:r>
              <a:rPr lang="en-US" altLang="ko-KR" sz="1800">
                <a:solidFill>
                  <a:srgbClr val="FFFFFF"/>
                </a:solidFill>
              </a:rPr>
              <a:t>vol. 10, no. 2, Feb. 2011.</a:t>
            </a:r>
            <a:endParaRPr lang="en-US" altLang="ko-KR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OFDM-based CCC: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905000"/>
            <a:ext cx="10207625" cy="4114800"/>
          </a:xfrm>
        </p:spPr>
        <p:txBody>
          <a:bodyPr/>
          <a:lstStyle/>
          <a:p>
            <a:pPr>
              <a:defRPr/>
            </a:pPr>
            <a:r>
              <a:rPr lang="en-US" sz="2600" smtClean="0"/>
              <a:t>Guard bands are always available</a:t>
            </a:r>
          </a:p>
          <a:p>
            <a:pPr lvl="1">
              <a:defRPr/>
            </a:pPr>
            <a:r>
              <a:rPr lang="en-US" sz="2400" smtClean="0"/>
              <a:t>Using them minimizes the disruption to an ongoing CR data transfer and to a newly arriving PU </a:t>
            </a:r>
          </a:p>
          <a:p>
            <a:pPr>
              <a:defRPr/>
            </a:pPr>
            <a:endParaRPr lang="en-US" sz="2400" smtClean="0"/>
          </a:p>
          <a:p>
            <a:pPr>
              <a:defRPr/>
            </a:pPr>
            <a:r>
              <a:rPr lang="en-US" sz="2600" smtClean="0"/>
              <a:t>Guard band may be allotted a large total bandwidth </a:t>
            </a:r>
          </a:p>
          <a:p>
            <a:pPr lvl="1">
              <a:defRPr/>
            </a:pPr>
            <a:r>
              <a:rPr lang="en-US" sz="2400" smtClean="0"/>
              <a:t>Using them makes efficient use of the scarce spectrum resource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023D5C-244B-4DA4-8160-04265402EF00}" type="slidenum">
              <a:rPr lang="en-GB"/>
              <a:pPr/>
              <a:t>83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OFDM-based CCC Design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10283825" cy="4648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Step1: OFDM Subcarrier Allocation</a:t>
            </a:r>
          </a:p>
          <a:p>
            <a:pPr lvl="1">
              <a:defRPr/>
            </a:pPr>
            <a:r>
              <a:rPr lang="en-US" sz="2400" smtClean="0"/>
              <a:t>Use optimization framework for network initialization</a:t>
            </a:r>
          </a:p>
          <a:p>
            <a:pPr lvl="1">
              <a:defRPr/>
            </a:pPr>
            <a:r>
              <a:rPr lang="en-US" sz="2400" smtClean="0"/>
              <a:t>Select OFDM subcarrier and transmission parameters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Number of subcarriers per guard band (m), symbol time (</a:t>
            </a:r>
            <a:r>
              <a:rPr lang="el-GR" sz="2000" smtClean="0">
                <a:solidFill>
                  <a:srgbClr val="66FF33"/>
                </a:solidFill>
                <a:latin typeface="Times New Roman" charset="0"/>
                <a:cs typeface="Times New Roman" charset="0"/>
              </a:rPr>
              <a:t>τ</a:t>
            </a:r>
            <a:r>
              <a:rPr lang="en-US" sz="2000" smtClean="0">
                <a:solidFill>
                  <a:srgbClr val="66FF33"/>
                </a:solidFill>
              </a:rPr>
              <a:t>), transmit power (P</a:t>
            </a:r>
            <a:r>
              <a:rPr lang="en-US" sz="2000" baseline="-25000" smtClean="0">
                <a:solidFill>
                  <a:srgbClr val="66FF33"/>
                </a:solidFill>
              </a:rPr>
              <a:t>tx</a:t>
            </a:r>
            <a:r>
              <a:rPr lang="en-US" sz="2000" smtClean="0">
                <a:solidFill>
                  <a:srgbClr val="66FF33"/>
                </a:solidFill>
              </a:rPr>
              <a:t>)</a:t>
            </a:r>
          </a:p>
          <a:p>
            <a:pPr>
              <a:defRPr/>
            </a:pPr>
            <a:endParaRPr lang="en-US" sz="1400" smtClean="0"/>
          </a:p>
          <a:p>
            <a:pPr>
              <a:defRPr/>
            </a:pPr>
            <a:r>
              <a:rPr lang="en-US" sz="2800" smtClean="0"/>
              <a:t>Step 2: CCC Operations</a:t>
            </a:r>
          </a:p>
          <a:p>
            <a:pPr lvl="1">
              <a:defRPr/>
            </a:pPr>
            <a:r>
              <a:rPr lang="en-US" sz="2400" smtClean="0"/>
              <a:t>Select center subcarriers for broadcast messaging</a:t>
            </a:r>
          </a:p>
          <a:p>
            <a:pPr lvl="1">
              <a:defRPr/>
            </a:pPr>
            <a:r>
              <a:rPr lang="en-US" sz="2400" smtClean="0"/>
              <a:t>Select active guard bands for unicast messaging</a:t>
            </a:r>
          </a:p>
          <a:p>
            <a:pPr lvl="1">
              <a:defRPr/>
            </a:pPr>
            <a:r>
              <a:rPr lang="en-US" sz="2400" smtClean="0"/>
              <a:t>Use learning framework for normal network operations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FEA5A4-6570-418F-902B-80E167A184F2}" type="slidenum">
              <a:rPr lang="en-GB"/>
              <a:pPr/>
              <a:t>84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OFDM Subcarrier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676400"/>
            <a:ext cx="9979025" cy="48768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/>
              <a:t>OFDM-based Subcarrier Optimization Framework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287000" y="6400800"/>
            <a:ext cx="762000" cy="304800"/>
          </a:xfrm>
          <a:noFill/>
        </p:spPr>
        <p:txBody>
          <a:bodyPr/>
          <a:lstStyle/>
          <a:p>
            <a:fld id="{1146FC8E-53A7-4014-9070-951FB5645985}" type="slidenum">
              <a:rPr lang="en-GB"/>
              <a:pPr/>
              <a:t>85</a:t>
            </a:fld>
            <a:endParaRPr lang="en-GB"/>
          </a:p>
        </p:txBody>
      </p:sp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0"/>
            <a:ext cx="37814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34845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TextBox 10"/>
          <p:cNvSpPr txBox="1">
            <a:spLocks noChangeArrowheads="1"/>
          </p:cNvSpPr>
          <p:nvPr/>
        </p:nvSpPr>
        <p:spPr bwMode="auto">
          <a:xfrm>
            <a:off x="9372600" y="3124200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66FF33"/>
                </a:solidFill>
              </a:rPr>
              <a:t>Orthogonality</a:t>
            </a:r>
          </a:p>
        </p:txBody>
      </p:sp>
      <p:sp>
        <p:nvSpPr>
          <p:cNvPr id="93192" name="TextBox 11"/>
          <p:cNvSpPr txBox="1">
            <a:spLocks noChangeArrowheads="1"/>
          </p:cNvSpPr>
          <p:nvPr/>
        </p:nvSpPr>
        <p:spPr bwMode="auto">
          <a:xfrm>
            <a:off x="9372600" y="4038600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66FF33"/>
                </a:solidFill>
              </a:rPr>
              <a:t>GB Bandwidth</a:t>
            </a:r>
          </a:p>
        </p:txBody>
      </p:sp>
      <p:sp>
        <p:nvSpPr>
          <p:cNvPr id="93193" name="TextBox 12"/>
          <p:cNvSpPr txBox="1">
            <a:spLocks noChangeArrowheads="1"/>
          </p:cNvSpPr>
          <p:nvPr/>
        </p:nvSpPr>
        <p:spPr bwMode="auto">
          <a:xfrm>
            <a:off x="9372600" y="4343400"/>
            <a:ext cx="190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400">
                <a:solidFill>
                  <a:srgbClr val="66FF33"/>
                </a:solidFill>
              </a:rPr>
              <a:t>Peak to Avg. Power Ratio (PAPR)</a:t>
            </a:r>
          </a:p>
        </p:txBody>
      </p:sp>
      <p:sp>
        <p:nvSpPr>
          <p:cNvPr id="93194" name="TextBox 13"/>
          <p:cNvSpPr txBox="1">
            <a:spLocks noChangeArrowheads="1"/>
          </p:cNvSpPr>
          <p:nvPr/>
        </p:nvSpPr>
        <p:spPr bwMode="auto">
          <a:xfrm>
            <a:off x="9372600" y="4800600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66FF33"/>
                </a:solidFill>
              </a:rPr>
              <a:t>Tx range</a:t>
            </a:r>
          </a:p>
        </p:txBody>
      </p:sp>
      <p:sp>
        <p:nvSpPr>
          <p:cNvPr id="93195" name="TextBox 14"/>
          <p:cNvSpPr txBox="1">
            <a:spLocks noChangeArrowheads="1"/>
          </p:cNvSpPr>
          <p:nvPr/>
        </p:nvSpPr>
        <p:spPr bwMode="auto">
          <a:xfrm>
            <a:off x="9372600" y="5181600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66FF33"/>
                </a:solidFill>
              </a:rPr>
              <a:t>Data rate</a:t>
            </a:r>
          </a:p>
        </p:txBody>
      </p:sp>
      <p:sp>
        <p:nvSpPr>
          <p:cNvPr id="93196" name="TextBox 15"/>
          <p:cNvSpPr txBox="1">
            <a:spLocks noChangeArrowheads="1"/>
          </p:cNvSpPr>
          <p:nvPr/>
        </p:nvSpPr>
        <p:spPr bwMode="auto">
          <a:xfrm>
            <a:off x="9372600" y="5638800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66FF33"/>
                </a:solidFill>
              </a:rPr>
              <a:t>Tx time</a:t>
            </a:r>
          </a:p>
        </p:txBody>
      </p:sp>
      <p:sp>
        <p:nvSpPr>
          <p:cNvPr id="93197" name="TextBox 16"/>
          <p:cNvSpPr txBox="1">
            <a:spLocks noChangeArrowheads="1"/>
          </p:cNvSpPr>
          <p:nvPr/>
        </p:nvSpPr>
        <p:spPr bwMode="auto">
          <a:xfrm>
            <a:off x="9372600" y="6019800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66FF33"/>
                </a:solidFill>
              </a:rPr>
              <a:t>Interference</a:t>
            </a:r>
          </a:p>
        </p:txBody>
      </p:sp>
      <p:sp>
        <p:nvSpPr>
          <p:cNvPr id="93198" name="TextBox 10"/>
          <p:cNvSpPr txBox="1">
            <a:spLocks noChangeArrowheads="1"/>
          </p:cNvSpPr>
          <p:nvPr/>
        </p:nvSpPr>
        <p:spPr bwMode="auto">
          <a:xfrm>
            <a:off x="9372600" y="2743200"/>
            <a:ext cx="1600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800">
                <a:solidFill>
                  <a:srgbClr val="FFFF00"/>
                </a:solidFill>
              </a:rPr>
              <a:t>Constraints: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CCC Operations: Broadcast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10207625" cy="48768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ＭＳ Ｐゴシック" pitchFamily="34" charset="-128"/>
              </a:rPr>
              <a:t>Message Broadcast on CCC 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Broadcast facilitates higher layer operations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Examples of broadcast messages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Cooperative decision sent by the fusion center in cooperative sensing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Hello packet exchange during neighbor discovery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RTS-CTS handshake at the link layer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</a:rPr>
              <a:t>Route request packets sent at the network layer</a:t>
            </a:r>
          </a:p>
          <a:p>
            <a:pPr lvl="1"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ea typeface="ＭＳ Ｐゴシック" pitchFamily="34" charset="-128"/>
                <a:sym typeface="Wingdings" pitchFamily="2" charset="2"/>
              </a:rPr>
              <a:t> 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34" charset="-128"/>
              </a:rPr>
              <a:t>Broadcast messages may interfere with ongoing PU 	transmissions outside the immediate sensing range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AAB928-90E6-4F25-822C-8FEB9FB71F2B}" type="slidenum">
              <a:rPr lang="en-GB"/>
              <a:pPr/>
              <a:t>86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CCC Operations: Broadcast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10207625" cy="4876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All center subcarriers are utilized for broadcast</a:t>
            </a:r>
          </a:p>
          <a:p>
            <a:pPr lvl="1">
              <a:defRPr/>
            </a:pPr>
            <a:r>
              <a:rPr lang="en-US" sz="2400" smtClean="0"/>
              <a:t>Central subcarrier of a guard band has the largest frequency separation between itself and adjacent PU spectrum</a:t>
            </a:r>
          </a:p>
          <a:p>
            <a:pPr>
              <a:defRPr/>
            </a:pPr>
            <a:endParaRPr lang="en-US" sz="280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168DFD-D5C7-4A31-B1A9-8A89590DB3A4}" type="slidenum">
              <a:rPr lang="en-GB"/>
              <a:pPr/>
              <a:t>87</a:t>
            </a:fld>
            <a:endParaRPr lang="en-GB"/>
          </a:p>
        </p:txBody>
      </p:sp>
      <p:pic>
        <p:nvPicPr>
          <p:cNvPr id="95237" name="Picture 6" descr="Overview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57600"/>
            <a:ext cx="6934200" cy="260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9144000" y="3276600"/>
            <a:ext cx="1981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sz="2000" dirty="0">
                <a:solidFill>
                  <a:schemeClr val="accent1">
                    <a:lumMod val="90000"/>
                  </a:schemeClr>
                </a:solidFill>
                <a:cs typeface="宋体" charset="-122"/>
              </a:rPr>
              <a:t>For Broadcast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038600" y="3657600"/>
            <a:ext cx="5867400" cy="114300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6096000" y="3657600"/>
            <a:ext cx="3810000" cy="106680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8229600" y="3657600"/>
            <a:ext cx="1676400" cy="1066800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CCC Operations: Unicast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10283825" cy="4876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PU activity affects the choices of active guard bands</a:t>
            </a:r>
          </a:p>
          <a:p>
            <a:pPr>
              <a:defRPr/>
            </a:pPr>
            <a:endParaRPr lang="en-US" sz="2600" smtClean="0"/>
          </a:p>
          <a:p>
            <a:pPr>
              <a:defRPr/>
            </a:pPr>
            <a:r>
              <a:rPr lang="en-US" sz="2600" smtClean="0"/>
              <a:t>Multi-armed bandit algorithm is used to learn the best combination of active guard bands over time</a:t>
            </a:r>
            <a:endParaRPr lang="en-US" sz="2600" i="1" smtClean="0"/>
          </a:p>
          <a:p>
            <a:pPr lvl="1">
              <a:defRPr/>
            </a:pPr>
            <a:r>
              <a:rPr lang="en-US" sz="2400" i="1" smtClean="0">
                <a:solidFill>
                  <a:srgbClr val="66FF33"/>
                </a:solidFill>
              </a:rPr>
              <a:t>Exploit</a:t>
            </a:r>
            <a:r>
              <a:rPr lang="en-US" sz="2400" smtClean="0"/>
              <a:t> the current choice of the arm and get the known level of immediate reward</a:t>
            </a:r>
          </a:p>
          <a:p>
            <a:pPr lvl="1">
              <a:defRPr/>
            </a:pPr>
            <a:r>
              <a:rPr lang="en-US" sz="2400" i="1" smtClean="0">
                <a:solidFill>
                  <a:srgbClr val="66FF33"/>
                </a:solidFill>
              </a:rPr>
              <a:t>Explore</a:t>
            </a:r>
            <a:r>
              <a:rPr lang="en-US" sz="2400" smtClean="0"/>
              <a:t> a new arm to get potentially higher expected reward in the long run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E3D608-5177-4748-B3B9-359095AC4203}" type="slidenum">
              <a:rPr lang="en-GB"/>
              <a:pPr/>
              <a:t>88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Unicast: Multi-Armed Bandit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6553200" cy="41148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800" dirty="0" smtClean="0"/>
              <a:t>Rules of Creating Arms</a:t>
            </a:r>
          </a:p>
          <a:p>
            <a:pPr lvl="1">
              <a:defRPr/>
            </a:pPr>
            <a:r>
              <a:rPr lang="en-US" sz="2400" dirty="0" smtClean="0"/>
              <a:t>A guard band (GB) is active if all subcarriers in it are used</a:t>
            </a:r>
          </a:p>
          <a:p>
            <a:pPr lvl="1">
              <a:defRPr/>
            </a:pPr>
            <a:r>
              <a:rPr lang="en-US" sz="2400" dirty="0" smtClean="0"/>
              <a:t>Center subcarriers are always used</a:t>
            </a:r>
          </a:p>
          <a:p>
            <a:pPr lvl="1">
              <a:defRPr/>
            </a:pPr>
            <a:r>
              <a:rPr lang="en-US" sz="2400" dirty="0" smtClean="0"/>
              <a:t>An arm is a combination of GBs</a:t>
            </a:r>
          </a:p>
          <a:p>
            <a:pPr lvl="1">
              <a:defRPr/>
            </a:pPr>
            <a:r>
              <a:rPr lang="en-US" sz="2400" dirty="0" smtClean="0"/>
              <a:t>Ex: 3 GBs: 2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= 8 possible arms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0658A9-2A2C-492F-BFFA-902F0E5EE68D}" type="slidenum">
              <a:rPr lang="en-GB"/>
              <a:pPr/>
              <a:t>89</a:t>
            </a:fld>
            <a:endParaRPr lang="en-GB"/>
          </a:p>
        </p:txBody>
      </p:sp>
      <p:pic>
        <p:nvPicPr>
          <p:cNvPr id="97285" name="Picture 6" descr="Bandit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4649788" cy="4062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pitchFamily="34" charset="-128"/>
              </a:rPr>
              <a:t>CCC Design Challenges (CCC Problems)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10515600" cy="4800600"/>
          </a:xfrm>
        </p:spPr>
        <p:txBody>
          <a:bodyPr/>
          <a:lstStyle/>
          <a:p>
            <a:pPr>
              <a:defRPr/>
            </a:pPr>
            <a:r>
              <a:rPr lang="en-US" sz="2600" smtClean="0"/>
              <a:t>Control Channel Saturation</a:t>
            </a:r>
          </a:p>
          <a:p>
            <a:pPr lvl="1">
              <a:defRPr/>
            </a:pPr>
            <a:r>
              <a:rPr lang="en-US" sz="2400" smtClean="0"/>
              <a:t>Performance degrades as a large number of CR users compete for CCC access</a:t>
            </a:r>
          </a:p>
          <a:p>
            <a:pPr lvl="1">
              <a:defRPr/>
            </a:pPr>
            <a:endParaRPr lang="en-US" sz="1000" smtClean="0"/>
          </a:p>
          <a:p>
            <a:pPr>
              <a:defRPr/>
            </a:pPr>
            <a:r>
              <a:rPr lang="en-US" sz="2600" smtClean="0"/>
              <a:t>Robustness to PU Activity</a:t>
            </a:r>
          </a:p>
          <a:p>
            <a:pPr lvl="1">
              <a:defRPr/>
            </a:pPr>
            <a:r>
              <a:rPr lang="en-US" sz="2400" smtClean="0"/>
              <a:t>CCC may not be available all the time due to PU activity</a:t>
            </a:r>
          </a:p>
          <a:p>
            <a:pPr lvl="1">
              <a:defRPr/>
            </a:pPr>
            <a:endParaRPr lang="en-US" sz="1000" smtClean="0"/>
          </a:p>
          <a:p>
            <a:pPr>
              <a:defRPr/>
            </a:pPr>
            <a:r>
              <a:rPr lang="en-US" sz="2600" smtClean="0"/>
              <a:t>CCC Coverage</a:t>
            </a:r>
          </a:p>
          <a:p>
            <a:pPr lvl="1">
              <a:defRPr/>
            </a:pPr>
            <a:r>
              <a:rPr lang="en-US" sz="2400" smtClean="0"/>
              <a:t>Limited CCC coverage creates control signaling overhead</a:t>
            </a:r>
          </a:p>
          <a:p>
            <a:pPr lvl="1">
              <a:defRPr/>
            </a:pPr>
            <a:endParaRPr lang="en-US" sz="1000" smtClean="0"/>
          </a:p>
          <a:p>
            <a:pPr>
              <a:defRPr/>
            </a:pPr>
            <a:r>
              <a:rPr lang="en-US" sz="2600" smtClean="0"/>
              <a:t>Control Channel Security</a:t>
            </a:r>
          </a:p>
          <a:p>
            <a:pPr lvl="1">
              <a:defRPr/>
            </a:pPr>
            <a:r>
              <a:rPr lang="en-US" sz="2400" smtClean="0"/>
              <a:t>Vulnerability to security attacks (e.g., jamming)</a:t>
            </a: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10287000" y="6477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F876EC7-3EA0-4A2D-A549-69726091C530}" type="slidenum">
              <a:rPr kumimoji="0" lang="en-GB" sz="1600">
                <a:latin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GB" sz="1600">
              <a:latin typeface="Arial" charset="0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08A3E7-FCE8-46F4-B09F-2F06CB858FFE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Bandit Algorithm: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Initialization:</a:t>
            </a:r>
          </a:p>
          <a:p>
            <a:pPr lvl="1">
              <a:defRPr/>
            </a:pPr>
            <a:r>
              <a:rPr lang="en-US" sz="2400" smtClean="0"/>
              <a:t>Set weights w</a:t>
            </a:r>
            <a:r>
              <a:rPr lang="en-US" sz="2400" baseline="-25000" smtClean="0"/>
              <a:t>i</a:t>
            </a:r>
            <a:r>
              <a:rPr lang="en-US" sz="2400" smtClean="0"/>
              <a:t>(t) = 1 for i = 1,…,K</a:t>
            </a:r>
          </a:p>
          <a:p>
            <a:pPr>
              <a:defRPr/>
            </a:pPr>
            <a:r>
              <a:rPr lang="en-US" sz="2800" smtClean="0"/>
              <a:t>Step 1: Choosing the Arm</a:t>
            </a:r>
          </a:p>
          <a:p>
            <a:pPr lvl="1">
              <a:defRPr/>
            </a:pPr>
            <a:r>
              <a:rPr lang="en-US" sz="2400" smtClean="0"/>
              <a:t>Probability of choosing each arm p</a:t>
            </a:r>
            <a:r>
              <a:rPr lang="en-US" sz="2400" baseline="-25000" smtClean="0"/>
              <a:t>i</a:t>
            </a:r>
            <a:r>
              <a:rPr lang="en-US" sz="2400" smtClean="0"/>
              <a:t>(t):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Tuning parameter </a:t>
            </a:r>
            <a:r>
              <a:rPr lang="el-GR" sz="2000" smtClean="0">
                <a:solidFill>
                  <a:srgbClr val="66FF33"/>
                </a:solidFill>
              </a:rPr>
              <a:t>γ</a:t>
            </a:r>
            <a:r>
              <a:rPr lang="en-US" sz="2000" smtClean="0">
                <a:solidFill>
                  <a:srgbClr val="66FF33"/>
                </a:solidFill>
              </a:rPr>
              <a:t> helps decide the arm selection probability as a function of their weight: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Set g = number of rounds of the arm selection</a:t>
            </a:r>
          </a:p>
          <a:p>
            <a:pPr lvl="1">
              <a:defRPr/>
            </a:pPr>
            <a:r>
              <a:rPr lang="en-US" sz="2400" smtClean="0"/>
              <a:t>CR user s sends packet PKT</a:t>
            </a:r>
            <a:r>
              <a:rPr lang="en-US" sz="2400" baseline="-25000" smtClean="0"/>
              <a:t>q</a:t>
            </a:r>
            <a:r>
              <a:rPr lang="en-US" sz="2400" smtClean="0"/>
              <a:t> to intended receiver r on the CCC by selection of the q</a:t>
            </a:r>
            <a:r>
              <a:rPr lang="en-US" sz="2400" baseline="30000" smtClean="0"/>
              <a:t>th</a:t>
            </a:r>
            <a:r>
              <a:rPr lang="en-US" sz="2400" smtClean="0"/>
              <a:t> arm</a:t>
            </a:r>
            <a:endParaRPr lang="en-US" sz="2400" baseline="-25000" smtClean="0"/>
          </a:p>
        </p:txBody>
      </p:sp>
      <p:sp>
        <p:nvSpPr>
          <p:cNvPr id="20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8B44AD-B7D0-4A07-ABEF-B6DADE03E0C3}" type="slidenum">
              <a:rPr lang="en-GB"/>
              <a:pPr/>
              <a:t>90</a:t>
            </a:fld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391400" y="3124200"/>
          <a:ext cx="33496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879560" imgH="495000" progId="Equation.3">
                  <p:embed/>
                </p:oleObj>
              </mc:Choice>
              <mc:Fallback>
                <p:oleObj name="Equation" r:id="rId4" imgW="1879560" imgH="495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124200"/>
                        <a:ext cx="3349625" cy="704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8305800" y="3886200"/>
          <a:ext cx="21796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1333440" imgH="469800" progId="Equation.3">
                  <p:embed/>
                </p:oleObj>
              </mc:Choice>
              <mc:Fallback>
                <p:oleObj name="Equation" r:id="rId6" imgW="133344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886200"/>
                        <a:ext cx="2179638" cy="768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Bandit Algorithm: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591800" cy="42672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Step 2: Assigning the Reward</a:t>
            </a:r>
          </a:p>
          <a:p>
            <a:pPr lvl="1">
              <a:defRPr/>
            </a:pPr>
            <a:r>
              <a:rPr lang="en-US" sz="2400" smtClean="0"/>
              <a:t>Receiver r receives PKT</a:t>
            </a:r>
            <a:r>
              <a:rPr lang="en-US" sz="2400" baseline="-25000" smtClean="0"/>
              <a:t>q</a:t>
            </a:r>
            <a:r>
              <a:rPr lang="en-US" sz="2400" smtClean="0"/>
              <a:t> and identify the set of I</a:t>
            </a:r>
          </a:p>
          <a:p>
            <a:pPr lvl="2">
              <a:defRPr/>
            </a:pPr>
            <a:r>
              <a:rPr lang="en-US" sz="1800" smtClean="0">
                <a:solidFill>
                  <a:srgbClr val="66FF33"/>
                </a:solidFill>
              </a:rPr>
              <a:t>I: Set of subcarriers whose signal power exceeds interference threshold</a:t>
            </a:r>
          </a:p>
          <a:p>
            <a:pPr lvl="1">
              <a:defRPr/>
            </a:pPr>
            <a:r>
              <a:rPr lang="en-US" sz="2400" smtClean="0"/>
              <a:t>Reward assigned by the receiver R</a:t>
            </a:r>
            <a:r>
              <a:rPr lang="en-US" sz="2400" baseline="-25000" smtClean="0"/>
              <a:t>c</a:t>
            </a:r>
            <a:r>
              <a:rPr lang="en-US" sz="2400" smtClean="0"/>
              <a:t>: </a:t>
            </a:r>
            <a:endParaRPr lang="en-US" sz="2000" smtClean="0"/>
          </a:p>
          <a:p>
            <a:pPr lvl="2">
              <a:defRPr/>
            </a:pPr>
            <a:r>
              <a:rPr lang="el-GR" sz="2000" smtClean="0">
                <a:solidFill>
                  <a:srgbClr val="66FF33"/>
                </a:solidFill>
              </a:rPr>
              <a:t>ν</a:t>
            </a:r>
            <a:r>
              <a:rPr lang="en-US" sz="2000" smtClean="0">
                <a:solidFill>
                  <a:srgbClr val="66FF33"/>
                </a:solidFill>
              </a:rPr>
              <a:t>: number of guard bands used for the q</a:t>
            </a:r>
            <a:r>
              <a:rPr lang="en-US" sz="2000" baseline="30000" smtClean="0">
                <a:solidFill>
                  <a:srgbClr val="66FF33"/>
                </a:solidFill>
              </a:rPr>
              <a:t>th</a:t>
            </a:r>
            <a:r>
              <a:rPr lang="en-US" sz="2000" smtClean="0">
                <a:solidFill>
                  <a:srgbClr val="66FF33"/>
                </a:solidFill>
              </a:rPr>
              <a:t> arm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m: number of carriers in a guard band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N</a:t>
            </a:r>
            <a:r>
              <a:rPr lang="en-US" sz="2000" baseline="-25000" smtClean="0">
                <a:solidFill>
                  <a:srgbClr val="66FF33"/>
                </a:solidFill>
              </a:rPr>
              <a:t>g</a:t>
            </a:r>
            <a:r>
              <a:rPr lang="en-US" sz="2000" smtClean="0">
                <a:solidFill>
                  <a:srgbClr val="66FF33"/>
                </a:solidFill>
              </a:rPr>
              <a:t>: number of guard bands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1</a:t>
            </a:r>
            <a:r>
              <a:rPr lang="en-US" sz="2000" baseline="30000" smtClean="0">
                <a:solidFill>
                  <a:srgbClr val="66FF33"/>
                </a:solidFill>
              </a:rPr>
              <a:t>st</a:t>
            </a:r>
            <a:r>
              <a:rPr lang="en-US" sz="2000" smtClean="0">
                <a:solidFill>
                  <a:srgbClr val="66FF33"/>
                </a:solidFill>
              </a:rPr>
              <a:t> term: fractional number of interference-free subcarriers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2</a:t>
            </a:r>
            <a:r>
              <a:rPr lang="en-US" sz="2000" baseline="30000" smtClean="0">
                <a:solidFill>
                  <a:srgbClr val="66FF33"/>
                </a:solidFill>
              </a:rPr>
              <a:t>nd</a:t>
            </a:r>
            <a:r>
              <a:rPr lang="en-US" sz="2000" smtClean="0">
                <a:solidFill>
                  <a:srgbClr val="66FF33"/>
                </a:solidFill>
              </a:rPr>
              <a:t> term: the ratio of current data rate to maximum possible data rate </a:t>
            </a:r>
          </a:p>
          <a:p>
            <a:pPr lvl="1">
              <a:defRPr/>
            </a:pPr>
            <a:r>
              <a:rPr lang="en-US" sz="2400" smtClean="0"/>
              <a:t>Receiver r sends ACK packet with reward R</a:t>
            </a:r>
            <a:r>
              <a:rPr lang="en-US" sz="2400" baseline="-25000" smtClean="0"/>
              <a:t>c</a:t>
            </a:r>
            <a:r>
              <a:rPr lang="en-US" sz="2400" smtClean="0"/>
              <a:t> back to CR user s by broadcast</a:t>
            </a:r>
            <a:endParaRPr lang="en-US" sz="2400" baseline="-25000" smtClean="0"/>
          </a:p>
          <a:p>
            <a:pPr lvl="1">
              <a:defRPr/>
            </a:pPr>
            <a:endParaRPr lang="en-US" sz="2400" smtClean="0"/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8CFAC8-E75C-4005-AD1A-A0046CBF7566}" type="slidenum">
              <a:rPr lang="en-GB"/>
              <a:pPr/>
              <a:t>91</a:t>
            </a:fld>
            <a:endParaRPr lang="en-GB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620000" y="3048000"/>
          <a:ext cx="36131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993680" imgH="469800" progId="Equation.3">
                  <p:embed/>
                </p:oleObj>
              </mc:Choice>
              <mc:Fallback>
                <p:oleObj name="Equation" r:id="rId4" imgW="1993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048000"/>
                        <a:ext cx="3613150" cy="8524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Bandit Algorithm: 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515600" cy="41148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Step 3: Updating Arm Selection Probability</a:t>
            </a:r>
          </a:p>
          <a:p>
            <a:pPr lvl="1">
              <a:defRPr/>
            </a:pPr>
            <a:r>
              <a:rPr lang="en-US" sz="2400" smtClean="0"/>
              <a:t>Receiver receives PKT</a:t>
            </a:r>
            <a:r>
              <a:rPr lang="en-US" sz="2400" baseline="-25000" smtClean="0"/>
              <a:t>q</a:t>
            </a:r>
            <a:r>
              <a:rPr lang="en-US" sz="2400" smtClean="0"/>
              <a:t> and identify the set of I</a:t>
            </a:r>
          </a:p>
          <a:p>
            <a:pPr lvl="1">
              <a:defRPr/>
            </a:pPr>
            <a:endParaRPr lang="en-US" sz="2400" smtClean="0"/>
          </a:p>
          <a:p>
            <a:pPr lvl="1">
              <a:defRPr/>
            </a:pPr>
            <a:r>
              <a:rPr lang="en-US" sz="2400" smtClean="0"/>
              <a:t>Weight update:</a:t>
            </a:r>
          </a:p>
          <a:p>
            <a:pPr lvl="2">
              <a:defRPr/>
            </a:pPr>
            <a:r>
              <a:rPr lang="en-US" sz="1800" smtClean="0"/>
              <a:t>Scaled reward:</a:t>
            </a:r>
          </a:p>
          <a:p>
            <a:pPr lvl="2">
              <a:defRPr/>
            </a:pPr>
            <a:endParaRPr lang="en-US" sz="1800" smtClean="0"/>
          </a:p>
          <a:p>
            <a:pPr lvl="2">
              <a:defRPr/>
            </a:pPr>
            <a:endParaRPr lang="en-US" sz="1800" smtClean="0"/>
          </a:p>
          <a:p>
            <a:pPr>
              <a:defRPr/>
            </a:pPr>
            <a:r>
              <a:rPr lang="en-US" sz="2800" smtClean="0"/>
              <a:t>Go back to Step 1:</a:t>
            </a:r>
          </a:p>
          <a:p>
            <a:pPr lvl="1">
              <a:defRPr/>
            </a:pPr>
            <a:r>
              <a:rPr lang="en-US" sz="2000" smtClean="0"/>
              <a:t>For the next packet sent by the CR user s, the new weights are used in order to calculate the probabilities of choosing arms p</a:t>
            </a:r>
            <a:r>
              <a:rPr lang="en-US" sz="2000" baseline="-25000" smtClean="0"/>
              <a:t>i</a:t>
            </a:r>
            <a:r>
              <a:rPr lang="en-US" sz="2000" smtClean="0"/>
              <a:t>(t)</a:t>
            </a:r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B7724A-653B-4828-ACD4-221126AE026D}" type="slidenum">
              <a:rPr lang="en-GB"/>
              <a:pPr/>
              <a:t>92</a:t>
            </a:fld>
            <a:endParaRPr lang="en-GB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962400" y="3124200"/>
          <a:ext cx="2889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638000" imgH="241200" progId="Equation.3">
                  <p:embed/>
                </p:oleObj>
              </mc:Choice>
              <mc:Fallback>
                <p:oleObj name="Equation" r:id="rId4" imgW="16380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889250" cy="425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962400" y="3657600"/>
          <a:ext cx="23098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1460160" imgH="596880" progId="Equation.3">
                  <p:embed/>
                </p:oleObj>
              </mc:Choice>
              <mc:Fallback>
                <p:oleObj name="Equation" r:id="rId6" imgW="1460160" imgH="596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2309813" cy="946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OFDM-based CCC: 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752600"/>
            <a:ext cx="9715500" cy="47244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Broadcast Messaging</a:t>
            </a:r>
          </a:p>
          <a:p>
            <a:pPr lvl="1">
              <a:defRPr/>
            </a:pPr>
            <a:r>
              <a:rPr lang="en-US" sz="2400" smtClean="0"/>
              <a:t>Interference with PUs</a:t>
            </a:r>
          </a:p>
          <a:p>
            <a:pPr lvl="1">
              <a:defRPr/>
            </a:pPr>
            <a:r>
              <a:rPr lang="en-US" sz="2400" smtClean="0"/>
              <a:t>Spectrum utilization efficiency</a:t>
            </a:r>
          </a:p>
          <a:p>
            <a:pPr lvl="1">
              <a:defRPr/>
            </a:pPr>
            <a:r>
              <a:rPr lang="en-US" sz="2400" smtClean="0"/>
              <a:t>Throughput</a:t>
            </a:r>
          </a:p>
          <a:p>
            <a:pPr lvl="1">
              <a:defRPr/>
            </a:pPr>
            <a:endParaRPr lang="en-US" sz="2400" smtClean="0"/>
          </a:p>
          <a:p>
            <a:pPr>
              <a:defRPr/>
            </a:pPr>
            <a:r>
              <a:rPr lang="en-US" sz="2800" smtClean="0"/>
              <a:t>Unicast Messaging</a:t>
            </a:r>
          </a:p>
          <a:p>
            <a:pPr lvl="1">
              <a:defRPr/>
            </a:pPr>
            <a:r>
              <a:rPr lang="en-US" sz="2600" smtClean="0"/>
              <a:t>Spectral interference</a:t>
            </a:r>
          </a:p>
          <a:p>
            <a:pPr lvl="1">
              <a:defRPr/>
            </a:pPr>
            <a:r>
              <a:rPr lang="en-US" sz="2600" smtClean="0"/>
              <a:t>Fairness of subcarrier selections</a:t>
            </a:r>
          </a:p>
          <a:p>
            <a:pPr lvl="1">
              <a:defRPr/>
            </a:pPr>
            <a:r>
              <a:rPr lang="en-US" sz="2600" smtClean="0"/>
              <a:t>Rewards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973907-F892-43A5-84EA-803065A7C3C4}" type="slidenum">
              <a:rPr lang="en-GB"/>
              <a:pPr/>
              <a:t>93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Broadcast Performance: Interference with 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7244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Interference-Time Product </a:t>
            </a:r>
            <a:r>
              <a:rPr lang="el-GR" sz="2400" smtClean="0"/>
              <a:t>Ω</a:t>
            </a:r>
            <a:endParaRPr lang="en-US" sz="2400" smtClean="0"/>
          </a:p>
          <a:p>
            <a:pPr lvl="1">
              <a:defRPr/>
            </a:pPr>
            <a:r>
              <a:rPr lang="en-US" sz="2200" smtClean="0"/>
              <a:t>Product of interference caused to PUs and the time for which this interference in effect</a:t>
            </a:r>
          </a:p>
          <a:p>
            <a:pPr lvl="2">
              <a:defRPr/>
            </a:pPr>
            <a:r>
              <a:rPr lang="en-US" sz="2000" smtClean="0"/>
              <a:t>Cluster (SI-based): </a:t>
            </a:r>
            <a:r>
              <a:rPr lang="en-US" sz="2000" smtClean="0">
                <a:solidFill>
                  <a:srgbClr val="66FF33"/>
                </a:solidFill>
              </a:rPr>
              <a:t>the preference of neighbors outside PU range outweighed the choice of the CR user, leading to higher local interference</a:t>
            </a:r>
          </a:p>
          <a:p>
            <a:pPr lvl="2">
              <a:defRPr/>
            </a:pPr>
            <a:endParaRPr lang="en-US" sz="1800" smtClean="0"/>
          </a:p>
          <a:p>
            <a:pPr lvl="2">
              <a:defRPr/>
            </a:pPr>
            <a:r>
              <a:rPr lang="en-US" sz="2000" smtClean="0"/>
              <a:t>Sequence (Seq Rendezvous): </a:t>
            </a:r>
            <a:r>
              <a:rPr lang="en-US" sz="2000" smtClean="0">
                <a:solidFill>
                  <a:srgbClr val="66FF33"/>
                </a:solidFill>
              </a:rPr>
              <a:t>each CR user must successively synchronize with all neighbors in turn, leading to high </a:t>
            </a:r>
            <a:r>
              <a:rPr lang="el-GR" sz="2000" smtClean="0">
                <a:solidFill>
                  <a:srgbClr val="66FF33"/>
                </a:solidFill>
              </a:rPr>
              <a:t>Ω</a:t>
            </a:r>
            <a:endParaRPr lang="en-US" sz="2000" smtClean="0">
              <a:solidFill>
                <a:srgbClr val="66FF33"/>
              </a:solidFill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AD06CB-F8DC-4CEE-A2DC-723CEA386408}" type="slidenum">
              <a:rPr lang="en-GB"/>
              <a:pPr/>
              <a:t>94</a:t>
            </a:fld>
            <a:endParaRPr lang="en-GB"/>
          </a:p>
        </p:txBody>
      </p:sp>
      <p:pic>
        <p:nvPicPr>
          <p:cNvPr id="99333" name="Picture 6" descr="IntPwrTim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057400"/>
            <a:ext cx="4865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Broadcast Performance: Spectrum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6096000" cy="48006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Spectrum Utilization Efficiency</a:t>
            </a:r>
          </a:p>
          <a:p>
            <a:pPr lvl="1">
              <a:defRPr/>
            </a:pPr>
            <a:r>
              <a:rPr lang="en-US" sz="2000" smtClean="0"/>
              <a:t>Measure the ratio of time spent in useful transmission to total time needed</a:t>
            </a:r>
          </a:p>
          <a:p>
            <a:pPr lvl="2">
              <a:spcAft>
                <a:spcPts val="1200"/>
              </a:spcAft>
              <a:defRPr/>
            </a:pPr>
            <a:r>
              <a:rPr lang="en-US" sz="2000" smtClean="0"/>
              <a:t>O-CCC: </a:t>
            </a:r>
            <a:r>
              <a:rPr lang="en-US" sz="2000" smtClean="0">
                <a:solidFill>
                  <a:srgbClr val="66FF33"/>
                </a:solidFill>
              </a:rPr>
              <a:t>gradual decrease with no. of users due to guard time per OFDM symbol (to reduce multipath effect)</a:t>
            </a:r>
            <a:endParaRPr lang="en-US" sz="2000" smtClean="0">
              <a:solidFill>
                <a:srgbClr val="FF9900"/>
              </a:solidFill>
            </a:endParaRPr>
          </a:p>
          <a:p>
            <a:pPr lvl="2">
              <a:spcAft>
                <a:spcPts val="1200"/>
              </a:spcAft>
              <a:defRPr/>
            </a:pPr>
            <a:r>
              <a:rPr lang="en-US" sz="2000" smtClean="0"/>
              <a:t>Cluster: </a:t>
            </a:r>
            <a:r>
              <a:rPr lang="en-US" sz="2000" smtClean="0">
                <a:solidFill>
                  <a:srgbClr val="66FF33"/>
                </a:solidFill>
              </a:rPr>
              <a:t>several rounds of message exchange before a CCC is determined</a:t>
            </a:r>
            <a:endParaRPr lang="en-US" sz="2000" smtClean="0">
              <a:solidFill>
                <a:srgbClr val="FF9900"/>
              </a:solidFill>
            </a:endParaRPr>
          </a:p>
          <a:p>
            <a:pPr lvl="2">
              <a:defRPr/>
            </a:pPr>
            <a:r>
              <a:rPr lang="en-US" sz="2000" smtClean="0"/>
              <a:t>Sequence: </a:t>
            </a:r>
            <a:r>
              <a:rPr lang="en-US" sz="2000" smtClean="0">
                <a:solidFill>
                  <a:srgbClr val="66FF33"/>
                </a:solidFill>
              </a:rPr>
              <a:t>lowest utilization due to channel hopping in discrete intervals</a:t>
            </a:r>
          </a:p>
          <a:p>
            <a:pPr lvl="3">
              <a:spcAft>
                <a:spcPts val="1200"/>
              </a:spcAft>
              <a:defRPr/>
            </a:pPr>
            <a:r>
              <a:rPr lang="en-US" sz="1800" b="1" smtClean="0">
                <a:latin typeface="Comic Sans MS" charset="0"/>
              </a:rPr>
              <a:t>Next channel is switched only after current hopping duration is completed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041BD0-51A6-49B2-82ED-F76F532C64AA}" type="slidenum">
              <a:rPr lang="en-GB"/>
              <a:pPr/>
              <a:t>95</a:t>
            </a:fld>
            <a:endParaRPr lang="en-GB"/>
          </a:p>
        </p:txBody>
      </p:sp>
      <p:pic>
        <p:nvPicPr>
          <p:cNvPr id="100357" name="Picture 6" descr="UtilEfficiency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57400"/>
            <a:ext cx="47577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Broadcast Performance: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6019800" cy="45720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Average Broadcast Throughput</a:t>
            </a:r>
          </a:p>
          <a:p>
            <a:pPr lvl="1">
              <a:defRPr/>
            </a:pPr>
            <a:r>
              <a:rPr lang="en-US" sz="2000" smtClean="0"/>
              <a:t>For scenarios in which messages are forwarded over 10 hops</a:t>
            </a:r>
          </a:p>
          <a:p>
            <a:pPr lvl="2">
              <a:defRPr/>
            </a:pPr>
            <a:r>
              <a:rPr lang="en-US" sz="2000" smtClean="0"/>
              <a:t>O-CCC: </a:t>
            </a:r>
            <a:r>
              <a:rPr lang="en-US" sz="2000" smtClean="0">
                <a:solidFill>
                  <a:srgbClr val="66FF33"/>
                </a:solidFill>
              </a:rPr>
              <a:t>only a limited number of central subcarriers exist, lowering effective link bandwidth and end-to-end data rate</a:t>
            </a:r>
          </a:p>
          <a:p>
            <a:pPr lvl="2">
              <a:buFont typeface="Wingdings" charset="2"/>
              <a:buNone/>
              <a:defRPr/>
            </a:pPr>
            <a:r>
              <a:rPr lang="en-US" sz="2000" smtClean="0">
                <a:sym typeface="Wingdings" charset="2"/>
              </a:rPr>
              <a:t></a:t>
            </a:r>
            <a:r>
              <a:rPr lang="en-US" sz="2000" smtClean="0"/>
              <a:t>O-CCC lower than Cluster</a:t>
            </a:r>
          </a:p>
          <a:p>
            <a:pPr lvl="2">
              <a:defRPr/>
            </a:pPr>
            <a:endParaRPr lang="en-US" sz="2000" smtClean="0"/>
          </a:p>
          <a:p>
            <a:pPr lvl="2">
              <a:defRPr/>
            </a:pPr>
            <a:r>
              <a:rPr lang="en-US" sz="2000" smtClean="0"/>
              <a:t>Sequence: </a:t>
            </a:r>
            <a:r>
              <a:rPr lang="en-US" sz="2000" smtClean="0">
                <a:solidFill>
                  <a:srgbClr val="66FF33"/>
                </a:solidFill>
              </a:rPr>
              <a:t>long synchronization time at each hop lowers the throughput significantly over multiple hops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E35878-E5FB-45BA-8132-3081FEECEA19}" type="slidenum">
              <a:rPr lang="en-GB"/>
              <a:pPr/>
              <a:t>96</a:t>
            </a:fld>
            <a:endParaRPr lang="en-GB"/>
          </a:p>
        </p:txBody>
      </p:sp>
      <p:pic>
        <p:nvPicPr>
          <p:cNvPr id="101381" name="Picture 6" descr="Bthp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4865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Unicast Performance: Spectral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400800" cy="4648200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600" dirty="0" smtClean="0">
                <a:ea typeface="ＭＳ Ｐゴシック" pitchFamily="34" charset="-128"/>
              </a:rPr>
              <a:t>Spectral Interference</a:t>
            </a:r>
          </a:p>
          <a:p>
            <a:pPr lvl="1">
              <a:defRPr/>
            </a:pPr>
            <a:r>
              <a:rPr lang="en-US" sz="2200" dirty="0" smtClean="0">
                <a:ea typeface="ＭＳ Ｐゴシック" pitchFamily="34" charset="-128"/>
              </a:rPr>
              <a:t>Schemes for comparison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ea typeface="ＭＳ Ｐゴシック" pitchFamily="34" charset="-128"/>
              </a:rPr>
              <a:t>CCC-Bandit: </a:t>
            </a:r>
            <a:r>
              <a:rPr lang="en-US" sz="2000" dirty="0" smtClean="0">
                <a:solidFill>
                  <a:srgbClr val="66FF33"/>
                </a:solidFill>
                <a:ea typeface="ＭＳ Ｐゴシック" pitchFamily="34" charset="-128"/>
              </a:rPr>
              <a:t>using bandit algorithm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ea typeface="ＭＳ Ｐゴシック" pitchFamily="34" charset="-128"/>
              </a:rPr>
              <a:t>CCC-All:</a:t>
            </a:r>
            <a:r>
              <a:rPr lang="en-US" sz="2000" dirty="0" smtClean="0">
                <a:solidFill>
                  <a:srgbClr val="66FF33"/>
                </a:solidFill>
                <a:ea typeface="ＭＳ Ｐゴシック" pitchFamily="34" charset="-128"/>
              </a:rPr>
              <a:t> all subcarriers activated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ea typeface="ＭＳ Ｐゴシック" pitchFamily="34" charset="-128"/>
              </a:rPr>
              <a:t>O-CCC:</a:t>
            </a:r>
            <a:r>
              <a:rPr lang="en-US" sz="2000" dirty="0" smtClean="0">
                <a:solidFill>
                  <a:srgbClr val="66FF33"/>
                </a:solidFill>
                <a:ea typeface="ＭＳ Ｐゴシック" pitchFamily="34" charset="-128"/>
              </a:rPr>
              <a:t> the broadcast scheme</a:t>
            </a:r>
          </a:p>
          <a:p>
            <a:pPr lvl="1">
              <a:defRPr/>
            </a:pPr>
            <a:r>
              <a:rPr lang="en-US" sz="2200" dirty="0" smtClean="0">
                <a:ea typeface="ＭＳ Ｐゴシック" pitchFamily="34" charset="-128"/>
              </a:rPr>
              <a:t>CCC-Bandit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  <a:ea typeface="ＭＳ Ｐゴシック" pitchFamily="34" charset="-128"/>
              </a:rPr>
              <a:t>Interference of CCC-Bandit is bounded between that of other two schemes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  <a:ea typeface="ＭＳ Ｐゴシック" pitchFamily="34" charset="-128"/>
              </a:rPr>
              <a:t>Low percentage increase in interference</a:t>
            </a:r>
          </a:p>
          <a:p>
            <a:pPr lvl="2">
              <a:buFont typeface="Wingdings" pitchFamily="2" charset="2"/>
              <a:buChar char="l"/>
              <a:defRPr/>
            </a:pPr>
            <a:r>
              <a:rPr lang="en-US" sz="2000" dirty="0" smtClean="0">
                <a:solidFill>
                  <a:srgbClr val="66FF33"/>
                </a:solidFill>
                <a:ea typeface="ＭＳ Ｐゴシック" pitchFamily="34" charset="-128"/>
              </a:rPr>
              <a:t>For a given PU occupancy, CCC-Bandit dynamically converges on the best set of guard bands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8891EA-8EED-49BA-B058-A9B770C145E2}" type="slidenum">
              <a:rPr lang="en-GB"/>
              <a:pPr/>
              <a:t>97</a:t>
            </a:fld>
            <a:endParaRPr lang="en-GB"/>
          </a:p>
        </p:txBody>
      </p:sp>
      <p:pic>
        <p:nvPicPr>
          <p:cNvPr id="102405" name="Picture 7" descr="Bar_Bandi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0574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Unicast Performance: Fairness of Selections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11125200" cy="2133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Fairness of Subcarrier Selections</a:t>
            </a:r>
          </a:p>
          <a:p>
            <a:pPr lvl="1">
              <a:defRPr/>
            </a:pPr>
            <a:r>
              <a:rPr lang="en-US" sz="2200" smtClean="0"/>
              <a:t>Spectrum opportunity </a:t>
            </a:r>
            <a:r>
              <a:rPr lang="az-Cyrl-AZ" sz="2200" smtClean="0"/>
              <a:t>Г</a:t>
            </a:r>
            <a:r>
              <a:rPr lang="en-US" sz="2200" smtClean="0"/>
              <a:t>: </a:t>
            </a:r>
            <a:r>
              <a:rPr lang="en-US" sz="2000" smtClean="0"/>
              <a:t>number of trials undertaken for each arm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Most of the arms lie in the range of 1/3 to 2/3 of the maximum possible </a:t>
            </a:r>
            <a:r>
              <a:rPr lang="az-Cyrl-AZ" sz="2000" smtClean="0">
                <a:solidFill>
                  <a:srgbClr val="66FF33"/>
                </a:solidFill>
              </a:rPr>
              <a:t>Г</a:t>
            </a:r>
            <a:endParaRPr lang="en-US" sz="2000" smtClean="0">
              <a:solidFill>
                <a:srgbClr val="66FF33"/>
              </a:solidFill>
            </a:endParaRP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Outliers are very limited</a:t>
            </a:r>
            <a:endParaRPr lang="en-US" smtClean="0">
              <a:solidFill>
                <a:srgbClr val="66FF33"/>
              </a:solidFill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3CBD36-795E-412B-9FFD-7910BF64EC7B}" type="slidenum">
              <a:rPr lang="en-GB"/>
              <a:pPr/>
              <a:t>98</a:t>
            </a:fld>
            <a:endParaRPr lang="en-GB"/>
          </a:p>
        </p:txBody>
      </p:sp>
      <p:sp>
        <p:nvSpPr>
          <p:cNvPr id="103429" name="TextBox 7"/>
          <p:cNvSpPr txBox="1">
            <a:spLocks noChangeArrowheads="1"/>
          </p:cNvSpPr>
          <p:nvPr/>
        </p:nvSpPr>
        <p:spPr bwMode="auto">
          <a:xfrm>
            <a:off x="304800" y="47244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FFFF00"/>
                </a:solidFill>
              </a:rPr>
              <a:t>2 occupied PU channels</a:t>
            </a:r>
          </a:p>
        </p:txBody>
      </p:sp>
      <p:sp>
        <p:nvSpPr>
          <p:cNvPr id="103430" name="TextBox 8"/>
          <p:cNvSpPr txBox="1">
            <a:spLocks noChangeArrowheads="1"/>
          </p:cNvSpPr>
          <p:nvPr/>
        </p:nvSpPr>
        <p:spPr bwMode="auto">
          <a:xfrm>
            <a:off x="9448800" y="46482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>
                <a:solidFill>
                  <a:srgbClr val="FFFF00"/>
                </a:solidFill>
              </a:rPr>
              <a:t>6 occupied PU channels</a:t>
            </a:r>
          </a:p>
        </p:txBody>
      </p:sp>
      <p:pic>
        <p:nvPicPr>
          <p:cNvPr id="103431" name="Picture 8" descr="Freq_Occur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505200"/>
            <a:ext cx="36036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9" descr="Freq_Occur6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505200"/>
            <a:ext cx="36576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9017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Unicast Performance: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086600" cy="4953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Cumulative Rewards</a:t>
            </a:r>
          </a:p>
          <a:p>
            <a:pPr lvl="1">
              <a:defRPr/>
            </a:pPr>
            <a:r>
              <a:rPr lang="en-US" sz="2000" smtClean="0"/>
              <a:t>Convergence to the best channel is slow when number of affected channels is small (Top Fig.)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Higher rewards being accumulated by several different arms</a:t>
            </a:r>
          </a:p>
          <a:p>
            <a:pPr lvl="2">
              <a:defRPr/>
            </a:pPr>
            <a:endParaRPr lang="en-US" sz="1000" smtClean="0">
              <a:solidFill>
                <a:srgbClr val="66FF33"/>
              </a:solidFill>
            </a:endParaRPr>
          </a:p>
          <a:p>
            <a:pPr lvl="1">
              <a:defRPr/>
            </a:pPr>
            <a:r>
              <a:rPr lang="en-US" sz="2000" smtClean="0"/>
              <a:t>Convergence to the best possible combination is speeded up as number of affected channels increases (Bottom Fig.)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Most of the arms incur a reward lower than 2 </a:t>
            </a:r>
          </a:p>
          <a:p>
            <a:pPr lvl="2">
              <a:defRPr/>
            </a:pPr>
            <a:r>
              <a:rPr lang="en-US" sz="2000" smtClean="0">
                <a:solidFill>
                  <a:srgbClr val="66FF33"/>
                </a:solidFill>
              </a:rPr>
              <a:t>Very few arms with maximum reward earned</a:t>
            </a:r>
          </a:p>
          <a:p>
            <a:pPr lvl="2">
              <a:defRPr/>
            </a:pPr>
            <a:endParaRPr lang="en-US" sz="1000" smtClean="0">
              <a:solidFill>
                <a:srgbClr val="66FF33"/>
              </a:solidFill>
            </a:endParaRPr>
          </a:p>
          <a:p>
            <a:pPr>
              <a:buFont typeface="Wingdings" charset="2"/>
              <a:buNone/>
              <a:defRPr/>
            </a:pPr>
            <a:r>
              <a:rPr lang="en-US" sz="2000" smtClean="0">
                <a:solidFill>
                  <a:srgbClr val="66FF33"/>
                </a:solidFill>
                <a:sym typeface="Wingdings" charset="2"/>
              </a:rPr>
              <a:t></a:t>
            </a:r>
            <a:r>
              <a:rPr lang="en-US" sz="2000" smtClean="0">
                <a:solidFill>
                  <a:srgbClr val="66FF33"/>
                </a:solidFill>
              </a:rPr>
              <a:t>The procedure identifies the best arm combination over time and exploits it over the others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439400" y="6553200"/>
            <a:ext cx="762000" cy="304800"/>
          </a:xfrm>
          <a:noFill/>
        </p:spPr>
        <p:txBody>
          <a:bodyPr/>
          <a:lstStyle/>
          <a:p>
            <a:fld id="{A2C0237A-1EE8-4406-98F0-3BC8185E324C}" type="slidenum">
              <a:rPr lang="en-GB"/>
              <a:pPr/>
              <a:t>99</a:t>
            </a:fld>
            <a:endParaRPr lang="en-GB"/>
          </a:p>
        </p:txBody>
      </p:sp>
      <p:sp>
        <p:nvSpPr>
          <p:cNvPr id="104453" name="TextBox 7"/>
          <p:cNvSpPr txBox="1">
            <a:spLocks noChangeArrowheads="1"/>
          </p:cNvSpPr>
          <p:nvPr/>
        </p:nvSpPr>
        <p:spPr bwMode="auto">
          <a:xfrm>
            <a:off x="8229600" y="914400"/>
            <a:ext cx="2590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FFFF00"/>
                </a:solidFill>
              </a:rPr>
              <a:t>2 occupied PU channels</a:t>
            </a:r>
          </a:p>
        </p:txBody>
      </p:sp>
      <p:sp>
        <p:nvSpPr>
          <p:cNvPr id="104454" name="TextBox 8"/>
          <p:cNvSpPr txBox="1">
            <a:spLocks noChangeArrowheads="1"/>
          </p:cNvSpPr>
          <p:nvPr/>
        </p:nvSpPr>
        <p:spPr bwMode="auto">
          <a:xfrm>
            <a:off x="8077200" y="6477000"/>
            <a:ext cx="304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en-US" sz="1600">
                <a:solidFill>
                  <a:srgbClr val="FFFF00"/>
                </a:solidFill>
              </a:rPr>
              <a:t>6 occupied PU channels</a:t>
            </a:r>
          </a:p>
        </p:txBody>
      </p:sp>
      <p:pic>
        <p:nvPicPr>
          <p:cNvPr id="104455" name="Picture 12" descr="Hist_Bandi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219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13" descr="Hist_Bandit2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886200"/>
            <a:ext cx="3679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emplate_IFA">
  <a:themeElements>
    <a:clrScheme name="">
      <a:dk1>
        <a:srgbClr val="000066"/>
      </a:dk1>
      <a:lt1>
        <a:srgbClr val="FFFF66"/>
      </a:lt1>
      <a:dk2>
        <a:srgbClr val="0000CC"/>
      </a:dk2>
      <a:lt2>
        <a:srgbClr val="FFFF99"/>
      </a:lt2>
      <a:accent1>
        <a:srgbClr val="CC99FF"/>
      </a:accent1>
      <a:accent2>
        <a:srgbClr val="9999FF"/>
      </a:accent2>
      <a:accent3>
        <a:srgbClr val="AAAAE2"/>
      </a:accent3>
      <a:accent4>
        <a:srgbClr val="DADA56"/>
      </a:accent4>
      <a:accent5>
        <a:srgbClr val="E2CAFF"/>
      </a:accent5>
      <a:accent6>
        <a:srgbClr val="8A8AE7"/>
      </a:accent6>
      <a:hlink>
        <a:srgbClr val="99CCFF"/>
      </a:hlink>
      <a:folHlink>
        <a:srgbClr val="CC0000"/>
      </a:folHlink>
    </a:clrScheme>
    <a:fontScheme name="1_template_IF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Monotype Sorts" charset="2"/>
          <a:buChar char="n"/>
          <a:tabLst/>
          <a:defRPr kumimoji="1" lang="zh-CN" alt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宋体" charset="-122"/>
            <a:cs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Monotype Sorts" charset="2"/>
          <a:buChar char="n"/>
          <a:tabLst/>
          <a:defRPr kumimoji="1" lang="zh-CN" alt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宋体" charset="-122"/>
            <a:cs typeface="宋体" charset="-122"/>
          </a:defRPr>
        </a:defPPr>
      </a:lstStyle>
    </a:lnDef>
  </a:objectDefaults>
  <a:extraClrSchemeLst>
    <a:extraClrScheme>
      <a:clrScheme name="1_template_IFA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IFA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_IF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FFFF99"/>
    </a:lt1>
    <a:dk2>
      <a:srgbClr val="0000CC"/>
    </a:dk2>
    <a:lt2>
      <a:srgbClr val="FFFF99"/>
    </a:lt2>
    <a:accent1>
      <a:srgbClr val="CC99FF"/>
    </a:accent1>
    <a:accent2>
      <a:srgbClr val="9999FF"/>
    </a:accent2>
    <a:accent3>
      <a:srgbClr val="AAAAE2"/>
    </a:accent3>
    <a:accent4>
      <a:srgbClr val="DADA82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27952</TotalTime>
  <Words>9339</Words>
  <Application>Microsoft Macintosh PowerPoint</Application>
  <PresentationFormat>Custom</PresentationFormat>
  <Paragraphs>1873</Paragraphs>
  <Slides>118</Slides>
  <Notes>118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1_template_IFA</vt:lpstr>
      <vt:lpstr>Equation</vt:lpstr>
      <vt:lpstr>PowerPoint Presentation</vt:lpstr>
      <vt:lpstr>Outline</vt:lpstr>
      <vt:lpstr>Common Control Channel (CCC)</vt:lpstr>
      <vt:lpstr>Why CCC?</vt:lpstr>
      <vt:lpstr>CCC Classification</vt:lpstr>
      <vt:lpstr>PowerPoint Presentation</vt:lpstr>
      <vt:lpstr>CCC Classification: Overlay</vt:lpstr>
      <vt:lpstr>PowerPoint Presentation</vt:lpstr>
      <vt:lpstr>CCC Design Challenges (CCC Problems)</vt:lpstr>
      <vt:lpstr>CCC Problem: Control Channel Saturation</vt:lpstr>
      <vt:lpstr>Possible Solutions: Control Channel Saturation</vt:lpstr>
      <vt:lpstr>CCC Problem: Robustness to PU Activity</vt:lpstr>
      <vt:lpstr>Possible Solutions: Robustness to PU Activity</vt:lpstr>
      <vt:lpstr>CCC Problem: CCC Coverage </vt:lpstr>
      <vt:lpstr>Possible Solutions: CCC Coverage</vt:lpstr>
      <vt:lpstr>CCC Problem: Jamming Attack</vt:lpstr>
      <vt:lpstr>Possible Solutions: Jamming Attack</vt:lpstr>
      <vt:lpstr>Overview of Solutions for CCC Problems</vt:lpstr>
      <vt:lpstr>CCC Solutions in CR MAC Protocols</vt:lpstr>
      <vt:lpstr>SYN-MAC</vt:lpstr>
      <vt:lpstr>SYN-MAC Main Idea</vt:lpstr>
      <vt:lpstr>CCC in SYN-MAC</vt:lpstr>
      <vt:lpstr>CCC Solution: SYN-MAC</vt:lpstr>
      <vt:lpstr>Single Radio Adaptive Channel (SRAC) MAC </vt:lpstr>
      <vt:lpstr>Dynamic Channelization for CCC Saturation</vt:lpstr>
      <vt:lpstr>Cross-Channel Communication for Jamming Attacks </vt:lpstr>
      <vt:lpstr>Cross-Channel Communication for Jamming Attacks</vt:lpstr>
      <vt:lpstr>PU Activity Notification Problem</vt:lpstr>
      <vt:lpstr>CCC Solution: SRAC</vt:lpstr>
      <vt:lpstr>C-MAC</vt:lpstr>
      <vt:lpstr>Important Concepts in C-MAC</vt:lpstr>
      <vt:lpstr>C-MAC</vt:lpstr>
      <vt:lpstr>CCC Solution: C-MAC</vt:lpstr>
      <vt:lpstr>Overview of Major CCC Solutions</vt:lpstr>
      <vt:lpstr>Sequence-based CCC Solutions</vt:lpstr>
      <vt:lpstr>Sequence-based Rendezvous</vt:lpstr>
      <vt:lpstr>Sequence-based Rendezvous</vt:lpstr>
      <vt:lpstr>Sequence Selections</vt:lpstr>
      <vt:lpstr>Sequence-based Rendezvous Example</vt:lpstr>
      <vt:lpstr>CCC Solution: Sequence-based Rendezvous</vt:lpstr>
      <vt:lpstr>Quorum-based Common Control Channel</vt:lpstr>
      <vt:lpstr>Quorum System</vt:lpstr>
      <vt:lpstr>Example: Quorum-based Channel Hopping System</vt:lpstr>
      <vt:lpstr>Example: Constructing a Sequence from a Quorum</vt:lpstr>
      <vt:lpstr>Example: Sequence Change Due to PU Activity</vt:lpstr>
      <vt:lpstr>Metrics of Channel Hopping Systems</vt:lpstr>
      <vt:lpstr>Metrics of Channel Hopping Systems</vt:lpstr>
      <vt:lpstr>Cyclic Quorum Systems (1)</vt:lpstr>
      <vt:lpstr>Cyclic Quorum Systems (2)</vt:lpstr>
      <vt:lpstr>Majority Cyclic Quorum Systems</vt:lpstr>
      <vt:lpstr>Minimal Cyclic Quorum Systems</vt:lpstr>
      <vt:lpstr>Comparison of Channel Hopping Systems</vt:lpstr>
      <vt:lpstr>Quorum-based Control Channels</vt:lpstr>
      <vt:lpstr>Group-based CCC Solutions</vt:lpstr>
      <vt:lpstr>Spectrum Opportunity-based Control Channel</vt:lpstr>
      <vt:lpstr>SOC Algorithm</vt:lpstr>
      <vt:lpstr>Step 1: Maximum Edge Biclique Computation</vt:lpstr>
      <vt:lpstr>Bipartite Graph Example</vt:lpstr>
      <vt:lpstr>Maximum Edge Biclique Graph</vt:lpstr>
      <vt:lpstr>Step 2: Exchange and update information</vt:lpstr>
      <vt:lpstr>Step 3: Finalize Cluster Membership</vt:lpstr>
      <vt:lpstr>CCC Solution: SOC</vt:lpstr>
      <vt:lpstr>CCC Solution: SOC</vt:lpstr>
      <vt:lpstr>Swarm Intelligence Based CCC</vt:lpstr>
      <vt:lpstr>Ant Foraging Analogy to SI-Based CCC</vt:lpstr>
      <vt:lpstr>Swarm Intelligence Based CCC</vt:lpstr>
      <vt:lpstr>Master Channel (CCC) Selection</vt:lpstr>
      <vt:lpstr>Master Channel (CCC) Selection</vt:lpstr>
      <vt:lpstr>P list Update</vt:lpstr>
      <vt:lpstr>Swarm Intelligence Example</vt:lpstr>
      <vt:lpstr>Swarm Intelligence Example (2)</vt:lpstr>
      <vt:lpstr>Swarm Intelligence Example (3)</vt:lpstr>
      <vt:lpstr>Swarm Intelligence Example (4)</vt:lpstr>
      <vt:lpstr>CCC Solution: Swarm Intelligence CCC</vt:lpstr>
      <vt:lpstr>CCC Solution: Swarm Intelligence CCC</vt:lpstr>
      <vt:lpstr>Underlay CCC Solutions</vt:lpstr>
      <vt:lpstr>Issues in UWB CCC Design</vt:lpstr>
      <vt:lpstr>UWB CCC Solution</vt:lpstr>
      <vt:lpstr>UWB CCC and Range Difference Example</vt:lpstr>
      <vt:lpstr>CCC Solution: UWB CCC</vt:lpstr>
      <vt:lpstr>Our CCC Solutions</vt:lpstr>
      <vt:lpstr>OFDM-based Common Control Channel</vt:lpstr>
      <vt:lpstr>OFDM-based CCC: Motivation</vt:lpstr>
      <vt:lpstr>OFDM-based CCC Design Steps</vt:lpstr>
      <vt:lpstr>OFDM Subcarrier Allocation</vt:lpstr>
      <vt:lpstr>CCC Operations: Broadcast Messaging</vt:lpstr>
      <vt:lpstr>CCC Operations: Broadcast Messaging</vt:lpstr>
      <vt:lpstr>CCC Operations: Unicast</vt:lpstr>
      <vt:lpstr>Unicast: Multi-Armed Bandit Algorithm</vt:lpstr>
      <vt:lpstr>Bandit Algorithm: Step 1</vt:lpstr>
      <vt:lpstr>Bandit Algorithm: Step 2</vt:lpstr>
      <vt:lpstr>Bandit Algorithm: Step 3</vt:lpstr>
      <vt:lpstr>OFDM-based CCC: Performance Metrics</vt:lpstr>
      <vt:lpstr>Broadcast Performance: Interference with PUs</vt:lpstr>
      <vt:lpstr>Broadcast Performance: Spectrum Efficiency</vt:lpstr>
      <vt:lpstr>Broadcast Performance: Throughput</vt:lpstr>
      <vt:lpstr>Unicast Performance: Spectral Interference</vt:lpstr>
      <vt:lpstr>Unicast Performance: Fairness of Selections</vt:lpstr>
      <vt:lpstr>Unicast Performance: Rewards</vt:lpstr>
      <vt:lpstr>Efficient Recovery Control Channel (ERCC)</vt:lpstr>
      <vt:lpstr>ERCC: Motivation</vt:lpstr>
      <vt:lpstr>ERCC in Actions</vt:lpstr>
      <vt:lpstr>ERCC: Neighbor Discovery</vt:lpstr>
      <vt:lpstr>Example: Neighbor Discovery and  Initial Network Topology</vt:lpstr>
      <vt:lpstr>ERCC: Common Channel List Update</vt:lpstr>
      <vt:lpstr>ERCC: Common Channel List Update</vt:lpstr>
      <vt:lpstr>ERCC: Common Channel List Update</vt:lpstr>
      <vt:lpstr>ERCC: Common Channel List Update</vt:lpstr>
      <vt:lpstr>ERCC: Efficient Recovery from PU Activity</vt:lpstr>
      <vt:lpstr>ERCC Performance Metrics</vt:lpstr>
      <vt:lpstr>ERCC Performance Metrics</vt:lpstr>
      <vt:lpstr>ERCC Performance Evaluation</vt:lpstr>
      <vt:lpstr>ERCC Test Case: PU ON/OFF Period</vt:lpstr>
      <vt:lpstr>ERCC Test Case: PU ON/OFF Period</vt:lpstr>
      <vt:lpstr>PowerPoint Presentation</vt:lpstr>
      <vt:lpstr>ERCC Test Case: PU ON/OFF Period</vt:lpstr>
      <vt:lpstr>CCC Research Challenges</vt:lpstr>
      <vt:lpstr>CCC Research Challenges</vt:lpstr>
    </vt:vector>
  </TitlesOfParts>
  <Company>BWN Lab - School of ECE - 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RADIO  NETWORKS</dc:title>
  <dc:creator>Ian F. Akyildiz</dc:creator>
  <cp:lastModifiedBy>Ian Akyildiz</cp:lastModifiedBy>
  <cp:revision>1982</cp:revision>
  <dcterms:created xsi:type="dcterms:W3CDTF">2013-03-26T00:42:01Z</dcterms:created>
  <dcterms:modified xsi:type="dcterms:W3CDTF">2015-02-05T15:25:00Z</dcterms:modified>
</cp:coreProperties>
</file>