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5"/>
  </p:notesMasterIdLst>
  <p:handoutMasterIdLst>
    <p:handoutMasterId r:id="rId76"/>
  </p:handoutMasterIdLst>
  <p:sldIdLst>
    <p:sldId id="3326" r:id="rId2"/>
    <p:sldId id="3689" r:id="rId3"/>
    <p:sldId id="3692" r:id="rId4"/>
    <p:sldId id="4015" r:id="rId5"/>
    <p:sldId id="3923" r:id="rId6"/>
    <p:sldId id="3974" r:id="rId7"/>
    <p:sldId id="3921" r:id="rId8"/>
    <p:sldId id="3922" r:id="rId9"/>
    <p:sldId id="3925" r:id="rId10"/>
    <p:sldId id="3975" r:id="rId11"/>
    <p:sldId id="3929" r:id="rId12"/>
    <p:sldId id="3930" r:id="rId13"/>
    <p:sldId id="3919" r:id="rId14"/>
    <p:sldId id="3928" r:id="rId15"/>
    <p:sldId id="3774" r:id="rId16"/>
    <p:sldId id="3932" r:id="rId17"/>
    <p:sldId id="3907" r:id="rId18"/>
    <p:sldId id="3710" r:id="rId19"/>
    <p:sldId id="3983" r:id="rId20"/>
    <p:sldId id="3984" r:id="rId21"/>
    <p:sldId id="3980" r:id="rId22"/>
    <p:sldId id="3987" r:id="rId23"/>
    <p:sldId id="3990" r:id="rId24"/>
    <p:sldId id="3985" r:id="rId25"/>
    <p:sldId id="3988" r:id="rId26"/>
    <p:sldId id="3991" r:id="rId27"/>
    <p:sldId id="3986" r:id="rId28"/>
    <p:sldId id="3992" r:id="rId29"/>
    <p:sldId id="3935" r:id="rId30"/>
    <p:sldId id="3712" r:id="rId31"/>
    <p:sldId id="3936" r:id="rId32"/>
    <p:sldId id="3993" r:id="rId33"/>
    <p:sldId id="3937" r:id="rId34"/>
    <p:sldId id="3994" r:id="rId35"/>
    <p:sldId id="3938" r:id="rId36"/>
    <p:sldId id="3791" r:id="rId37"/>
    <p:sldId id="3939" r:id="rId38"/>
    <p:sldId id="3940" r:id="rId39"/>
    <p:sldId id="3868" r:id="rId40"/>
    <p:sldId id="3995" r:id="rId41"/>
    <p:sldId id="3941" r:id="rId42"/>
    <p:sldId id="3942" r:id="rId43"/>
    <p:sldId id="3989" r:id="rId44"/>
    <p:sldId id="3996" r:id="rId45"/>
    <p:sldId id="3943" r:id="rId46"/>
    <p:sldId id="3944" r:id="rId47"/>
    <p:sldId id="3945" r:id="rId48"/>
    <p:sldId id="3946" r:id="rId49"/>
    <p:sldId id="3997" r:id="rId50"/>
    <p:sldId id="3947" r:id="rId51"/>
    <p:sldId id="3948" r:id="rId52"/>
    <p:sldId id="3949" r:id="rId53"/>
    <p:sldId id="3950" r:id="rId54"/>
    <p:sldId id="4013" r:id="rId55"/>
    <p:sldId id="3951" r:id="rId56"/>
    <p:sldId id="3952" r:id="rId57"/>
    <p:sldId id="3998" r:id="rId58"/>
    <p:sldId id="3953" r:id="rId59"/>
    <p:sldId id="3999" r:id="rId60"/>
    <p:sldId id="3958" r:id="rId61"/>
    <p:sldId id="4003" r:id="rId62"/>
    <p:sldId id="4004" r:id="rId63"/>
    <p:sldId id="3960" r:id="rId64"/>
    <p:sldId id="4009" r:id="rId65"/>
    <p:sldId id="3961" r:id="rId66"/>
    <p:sldId id="3972" r:id="rId67"/>
    <p:sldId id="3973" r:id="rId68"/>
    <p:sldId id="3962" r:id="rId69"/>
    <p:sldId id="3968" r:id="rId70"/>
    <p:sldId id="3970" r:id="rId71"/>
    <p:sldId id="3969" r:id="rId72"/>
    <p:sldId id="3770" r:id="rId73"/>
    <p:sldId id="3971" r:id="rId74"/>
  </p:sldIdLst>
  <p:sldSz cx="11430000" cy="6858000"/>
  <p:notesSz cx="7315200" cy="9601200"/>
  <p:defaultTextStyle>
    <a:defPPr>
      <a:defRPr lang="zh-CN"/>
    </a:defPPr>
    <a:lvl1pPr algn="l" rtl="0" eaLnBrk="0" fontAlgn="base" hangingPunct="0">
      <a:lnSpc>
        <a:spcPct val="90000"/>
      </a:lnSpc>
      <a:spcBef>
        <a:spcPct val="20000"/>
      </a:spcBef>
      <a:spcAft>
        <a:spcPct val="0"/>
      </a:spcAft>
      <a:buClr>
        <a:schemeClr val="folHlink"/>
      </a:buClr>
      <a:buSzPct val="75000"/>
      <a:buFont typeface="Monotype Sorts" charset="2"/>
      <a:buChar char="n"/>
      <a:defRPr kumimoji="1" sz="4000" b="1" kern="1200">
        <a:solidFill>
          <a:schemeClr val="tx1"/>
        </a:solidFill>
        <a:latin typeface="Comic Sans MS" charset="0"/>
        <a:ea typeface="宋体" charset="-122"/>
        <a:cs typeface="+mn-cs"/>
      </a:defRPr>
    </a:lvl1pPr>
    <a:lvl2pPr marL="457200" algn="l" rtl="0" eaLnBrk="0" fontAlgn="base" hangingPunct="0">
      <a:lnSpc>
        <a:spcPct val="90000"/>
      </a:lnSpc>
      <a:spcBef>
        <a:spcPct val="20000"/>
      </a:spcBef>
      <a:spcAft>
        <a:spcPct val="0"/>
      </a:spcAft>
      <a:buClr>
        <a:schemeClr val="folHlink"/>
      </a:buClr>
      <a:buSzPct val="75000"/>
      <a:buFont typeface="Monotype Sorts" charset="2"/>
      <a:buChar char="n"/>
      <a:defRPr kumimoji="1" sz="4000" b="1" kern="1200">
        <a:solidFill>
          <a:schemeClr val="tx1"/>
        </a:solidFill>
        <a:latin typeface="Comic Sans MS" charset="0"/>
        <a:ea typeface="宋体" charset="-122"/>
        <a:cs typeface="+mn-cs"/>
      </a:defRPr>
    </a:lvl2pPr>
    <a:lvl3pPr marL="914400" algn="l" rtl="0" eaLnBrk="0" fontAlgn="base" hangingPunct="0">
      <a:lnSpc>
        <a:spcPct val="90000"/>
      </a:lnSpc>
      <a:spcBef>
        <a:spcPct val="20000"/>
      </a:spcBef>
      <a:spcAft>
        <a:spcPct val="0"/>
      </a:spcAft>
      <a:buClr>
        <a:schemeClr val="folHlink"/>
      </a:buClr>
      <a:buSzPct val="75000"/>
      <a:buFont typeface="Monotype Sorts" charset="2"/>
      <a:buChar char="n"/>
      <a:defRPr kumimoji="1" sz="4000" b="1" kern="1200">
        <a:solidFill>
          <a:schemeClr val="tx1"/>
        </a:solidFill>
        <a:latin typeface="Comic Sans MS" charset="0"/>
        <a:ea typeface="宋体" charset="-122"/>
        <a:cs typeface="+mn-cs"/>
      </a:defRPr>
    </a:lvl3pPr>
    <a:lvl4pPr marL="1371600" algn="l" rtl="0" eaLnBrk="0" fontAlgn="base" hangingPunct="0">
      <a:lnSpc>
        <a:spcPct val="90000"/>
      </a:lnSpc>
      <a:spcBef>
        <a:spcPct val="20000"/>
      </a:spcBef>
      <a:spcAft>
        <a:spcPct val="0"/>
      </a:spcAft>
      <a:buClr>
        <a:schemeClr val="folHlink"/>
      </a:buClr>
      <a:buSzPct val="75000"/>
      <a:buFont typeface="Monotype Sorts" charset="2"/>
      <a:buChar char="n"/>
      <a:defRPr kumimoji="1" sz="4000" b="1" kern="1200">
        <a:solidFill>
          <a:schemeClr val="tx1"/>
        </a:solidFill>
        <a:latin typeface="Comic Sans MS" charset="0"/>
        <a:ea typeface="宋体" charset="-122"/>
        <a:cs typeface="+mn-cs"/>
      </a:defRPr>
    </a:lvl4pPr>
    <a:lvl5pPr marL="1828800" algn="l" rtl="0" eaLnBrk="0" fontAlgn="base" hangingPunct="0">
      <a:lnSpc>
        <a:spcPct val="90000"/>
      </a:lnSpc>
      <a:spcBef>
        <a:spcPct val="20000"/>
      </a:spcBef>
      <a:spcAft>
        <a:spcPct val="0"/>
      </a:spcAft>
      <a:buClr>
        <a:schemeClr val="folHlink"/>
      </a:buClr>
      <a:buSzPct val="75000"/>
      <a:buFont typeface="Monotype Sorts" charset="2"/>
      <a:buChar char="n"/>
      <a:defRPr kumimoji="1" sz="4000" b="1" kern="1200">
        <a:solidFill>
          <a:schemeClr val="tx1"/>
        </a:solidFill>
        <a:latin typeface="Comic Sans MS" charset="0"/>
        <a:ea typeface="宋体" charset="-122"/>
        <a:cs typeface="+mn-cs"/>
      </a:defRPr>
    </a:lvl5pPr>
    <a:lvl6pPr marL="2286000" algn="l" defTabSz="914400" rtl="0" eaLnBrk="1" latinLnBrk="0" hangingPunct="1">
      <a:defRPr kumimoji="1" sz="4000" b="1" kern="1200">
        <a:solidFill>
          <a:schemeClr val="tx1"/>
        </a:solidFill>
        <a:latin typeface="Comic Sans MS" charset="0"/>
        <a:ea typeface="宋体" charset="-122"/>
        <a:cs typeface="+mn-cs"/>
      </a:defRPr>
    </a:lvl6pPr>
    <a:lvl7pPr marL="2743200" algn="l" defTabSz="914400" rtl="0" eaLnBrk="1" latinLnBrk="0" hangingPunct="1">
      <a:defRPr kumimoji="1" sz="4000" b="1" kern="1200">
        <a:solidFill>
          <a:schemeClr val="tx1"/>
        </a:solidFill>
        <a:latin typeface="Comic Sans MS" charset="0"/>
        <a:ea typeface="宋体" charset="-122"/>
        <a:cs typeface="+mn-cs"/>
      </a:defRPr>
    </a:lvl7pPr>
    <a:lvl8pPr marL="3200400" algn="l" defTabSz="914400" rtl="0" eaLnBrk="1" latinLnBrk="0" hangingPunct="1">
      <a:defRPr kumimoji="1" sz="4000" b="1" kern="1200">
        <a:solidFill>
          <a:schemeClr val="tx1"/>
        </a:solidFill>
        <a:latin typeface="Comic Sans MS" charset="0"/>
        <a:ea typeface="宋体" charset="-122"/>
        <a:cs typeface="+mn-cs"/>
      </a:defRPr>
    </a:lvl8pPr>
    <a:lvl9pPr marL="3657600" algn="l" defTabSz="914400" rtl="0" eaLnBrk="1" latinLnBrk="0" hangingPunct="1">
      <a:defRPr kumimoji="1" sz="4000" b="1" kern="1200">
        <a:solidFill>
          <a:schemeClr val="tx1"/>
        </a:solidFill>
        <a:latin typeface="Comic Sans MS"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FFFF"/>
    <a:srgbClr val="FFCC66"/>
    <a:srgbClr val="000000"/>
    <a:srgbClr val="000066"/>
    <a:srgbClr val="C00000"/>
    <a:srgbClr val="660066"/>
    <a:srgbClr val="5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4" autoAdjust="0"/>
    <p:restoredTop sz="99309" autoAdjust="0"/>
  </p:normalViewPr>
  <p:slideViewPr>
    <p:cSldViewPr>
      <p:cViewPr>
        <p:scale>
          <a:sx n="100" d="100"/>
          <a:sy n="100" d="100"/>
        </p:scale>
        <p:origin x="8" y="152"/>
      </p:cViewPr>
      <p:guideLst>
        <p:guide orient="horz" pos="720"/>
        <p:guide pos="2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171371" cy="480762"/>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defTabSz="966654">
              <a:lnSpc>
                <a:spcPct val="100000"/>
              </a:lnSpc>
              <a:spcBef>
                <a:spcPct val="0"/>
              </a:spcBef>
              <a:buClrTx/>
              <a:buSzTx/>
              <a:buFontTx/>
              <a:buNone/>
              <a:defRPr sz="1200" b="0">
                <a:latin typeface="Times New Roman" charset="0"/>
              </a:defRPr>
            </a:lvl1pPr>
          </a:lstStyle>
          <a:p>
            <a:pPr>
              <a:defRPr/>
            </a:pPr>
            <a:endParaRPr lang="en-US" altLang="ko-KR"/>
          </a:p>
        </p:txBody>
      </p:sp>
      <p:sp>
        <p:nvSpPr>
          <p:cNvPr id="82947" name="Rectangle 3"/>
          <p:cNvSpPr>
            <a:spLocks noGrp="1" noChangeArrowheads="1"/>
          </p:cNvSpPr>
          <p:nvPr>
            <p:ph type="dt" sz="quarter" idx="1"/>
          </p:nvPr>
        </p:nvSpPr>
        <p:spPr bwMode="auto">
          <a:xfrm>
            <a:off x="4143829" y="0"/>
            <a:ext cx="3171371" cy="480762"/>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algn="r" defTabSz="966654">
              <a:lnSpc>
                <a:spcPct val="100000"/>
              </a:lnSpc>
              <a:spcBef>
                <a:spcPct val="0"/>
              </a:spcBef>
              <a:buClrTx/>
              <a:buSzTx/>
              <a:buFontTx/>
              <a:buNone/>
              <a:defRPr sz="1200" b="0">
                <a:latin typeface="Times New Roman" charset="0"/>
              </a:defRPr>
            </a:lvl1pPr>
          </a:lstStyle>
          <a:p>
            <a:pPr>
              <a:defRPr/>
            </a:pPr>
            <a:endParaRPr lang="en-US" altLang="ko-KR"/>
          </a:p>
        </p:txBody>
      </p:sp>
      <p:sp>
        <p:nvSpPr>
          <p:cNvPr id="82948" name="Rectangle 4"/>
          <p:cNvSpPr>
            <a:spLocks noGrp="1" noChangeArrowheads="1"/>
          </p:cNvSpPr>
          <p:nvPr>
            <p:ph type="ftr" sz="quarter" idx="2"/>
          </p:nvPr>
        </p:nvSpPr>
        <p:spPr bwMode="auto">
          <a:xfrm>
            <a:off x="0" y="9120439"/>
            <a:ext cx="3171371" cy="480762"/>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defTabSz="966654">
              <a:lnSpc>
                <a:spcPct val="100000"/>
              </a:lnSpc>
              <a:spcBef>
                <a:spcPct val="0"/>
              </a:spcBef>
              <a:buClrTx/>
              <a:buSzTx/>
              <a:buFontTx/>
              <a:buNone/>
              <a:defRPr sz="1200" b="0">
                <a:latin typeface="Times New Roman" charset="0"/>
              </a:defRPr>
            </a:lvl1pPr>
          </a:lstStyle>
          <a:p>
            <a:pPr>
              <a:defRPr/>
            </a:pPr>
            <a:endParaRPr lang="en-US" altLang="ko-KR"/>
          </a:p>
        </p:txBody>
      </p:sp>
      <p:sp>
        <p:nvSpPr>
          <p:cNvPr id="82949" name="Rectangle 5"/>
          <p:cNvSpPr>
            <a:spLocks noGrp="1" noChangeArrowheads="1"/>
          </p:cNvSpPr>
          <p:nvPr>
            <p:ph type="sldNum" sz="quarter" idx="3"/>
          </p:nvPr>
        </p:nvSpPr>
        <p:spPr bwMode="auto">
          <a:xfrm>
            <a:off x="4143829" y="9120439"/>
            <a:ext cx="3171371" cy="480762"/>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algn="r" defTabSz="966654">
              <a:lnSpc>
                <a:spcPct val="100000"/>
              </a:lnSpc>
              <a:spcBef>
                <a:spcPct val="0"/>
              </a:spcBef>
              <a:buClrTx/>
              <a:buSzTx/>
              <a:buFontTx/>
              <a:buNone/>
              <a:defRPr sz="1200" b="0">
                <a:latin typeface="Times New Roman" charset="0"/>
              </a:defRPr>
            </a:lvl1pPr>
          </a:lstStyle>
          <a:p>
            <a:pPr>
              <a:defRPr/>
            </a:pPr>
            <a:fld id="{E1E70031-DE04-48F5-A649-DBC446B76481}" type="slidenum">
              <a:rPr lang="en-US" altLang="ko-KR"/>
              <a:pPr>
                <a:defRPr/>
              </a:pPr>
              <a:t>‹#›</a:t>
            </a:fld>
            <a:endParaRPr lang="en-US" altLang="ko-KR"/>
          </a:p>
        </p:txBody>
      </p:sp>
    </p:spTree>
    <p:extLst>
      <p:ext uri="{BB962C8B-B14F-4D97-AF65-F5344CB8AC3E}">
        <p14:creationId xmlns:p14="http://schemas.microsoft.com/office/powerpoint/2010/main" val="239059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1371" cy="480762"/>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defTabSz="966654" eaLnBrk="1" hangingPunct="1">
              <a:lnSpc>
                <a:spcPct val="100000"/>
              </a:lnSpc>
              <a:spcBef>
                <a:spcPct val="0"/>
              </a:spcBef>
              <a:buClrTx/>
              <a:buSzTx/>
              <a:buFontTx/>
              <a:buNone/>
              <a:defRPr sz="1200" b="0">
                <a:latin typeface="Times New Roman" charset="0"/>
              </a:defRPr>
            </a:lvl1pPr>
          </a:lstStyle>
          <a:p>
            <a:pPr>
              <a:defRPr/>
            </a:pPr>
            <a:endParaRPr lang="en-US" altLang="zh-CN"/>
          </a:p>
        </p:txBody>
      </p:sp>
      <p:sp>
        <p:nvSpPr>
          <p:cNvPr id="10243" name="Rectangle 3"/>
          <p:cNvSpPr>
            <a:spLocks noGrp="1" noChangeArrowheads="1"/>
          </p:cNvSpPr>
          <p:nvPr>
            <p:ph type="dt" idx="1"/>
          </p:nvPr>
        </p:nvSpPr>
        <p:spPr bwMode="auto">
          <a:xfrm>
            <a:off x="4143829" y="0"/>
            <a:ext cx="3171371" cy="480762"/>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algn="r" defTabSz="966654" eaLnBrk="1" hangingPunct="1">
              <a:lnSpc>
                <a:spcPct val="100000"/>
              </a:lnSpc>
              <a:spcBef>
                <a:spcPct val="0"/>
              </a:spcBef>
              <a:buClrTx/>
              <a:buSzTx/>
              <a:buFontTx/>
              <a:buNone/>
              <a:defRPr sz="1200" b="0">
                <a:latin typeface="Times New Roman" charset="0"/>
              </a:defRPr>
            </a:lvl1pPr>
          </a:lstStyle>
          <a:p>
            <a:pPr>
              <a:defRPr/>
            </a:pPr>
            <a:endParaRPr lang="en-US" altLang="zh-CN"/>
          </a:p>
        </p:txBody>
      </p:sp>
      <p:sp>
        <p:nvSpPr>
          <p:cNvPr id="90116" name="Rectangle 4"/>
          <p:cNvSpPr>
            <a:spLocks noGrp="1" noRot="1" noChangeAspect="1" noChangeArrowheads="1" noTextEdit="1"/>
          </p:cNvSpPr>
          <p:nvPr>
            <p:ph type="sldImg" idx="2"/>
          </p:nvPr>
        </p:nvSpPr>
        <p:spPr bwMode="auto">
          <a:xfrm>
            <a:off x="657225" y="719138"/>
            <a:ext cx="6000750"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76086" y="4561974"/>
            <a:ext cx="5363029" cy="4319838"/>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p>
            <a:pPr lvl="0"/>
            <a:r>
              <a:rPr lang="zh-CN" altLang="en-US" noProof="0" smtClean="0"/>
              <a:t>单击此处编辑母版文本样式</a:t>
            </a:r>
            <a:endParaRPr lang="en-US" altLang="zh-CN" noProof="0" smtClean="0"/>
          </a:p>
          <a:p>
            <a:pPr lvl="1"/>
            <a:r>
              <a:rPr lang="zh-CN" altLang="en-US" noProof="0" smtClean="0"/>
              <a:t>第二级</a:t>
            </a:r>
            <a:endParaRPr lang="en-US" altLang="zh-CN" noProof="0" smtClean="0"/>
          </a:p>
          <a:p>
            <a:pPr lvl="2"/>
            <a:r>
              <a:rPr lang="zh-CN" altLang="en-US" noProof="0" smtClean="0"/>
              <a:t>第三级</a:t>
            </a:r>
            <a:endParaRPr lang="en-US" altLang="zh-CN" noProof="0" smtClean="0"/>
          </a:p>
          <a:p>
            <a:pPr lvl="3"/>
            <a:r>
              <a:rPr lang="zh-CN" altLang="en-US" noProof="0" smtClean="0"/>
              <a:t>第四级</a:t>
            </a:r>
            <a:endParaRPr lang="en-US" altLang="zh-CN" noProof="0" smtClean="0"/>
          </a:p>
          <a:p>
            <a:pPr lvl="4"/>
            <a:r>
              <a:rPr lang="zh-CN" altLang="en-US" noProof="0" smtClean="0"/>
              <a:t>第五级</a:t>
            </a:r>
            <a:endParaRPr lang="en-US" altLang="zh-CN" noProof="0" smtClean="0"/>
          </a:p>
        </p:txBody>
      </p:sp>
      <p:sp>
        <p:nvSpPr>
          <p:cNvPr id="10246" name="Rectangle 6"/>
          <p:cNvSpPr>
            <a:spLocks noGrp="1" noChangeArrowheads="1"/>
          </p:cNvSpPr>
          <p:nvPr>
            <p:ph type="ftr" sz="quarter" idx="4"/>
          </p:nvPr>
        </p:nvSpPr>
        <p:spPr bwMode="auto">
          <a:xfrm>
            <a:off x="0" y="9120439"/>
            <a:ext cx="3171371" cy="480762"/>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defTabSz="966654" eaLnBrk="1" hangingPunct="1">
              <a:lnSpc>
                <a:spcPct val="100000"/>
              </a:lnSpc>
              <a:spcBef>
                <a:spcPct val="0"/>
              </a:spcBef>
              <a:buClrTx/>
              <a:buSzTx/>
              <a:buFontTx/>
              <a:buNone/>
              <a:defRPr sz="1200" b="0">
                <a:latin typeface="Times New Roman" charset="0"/>
              </a:defRPr>
            </a:lvl1pPr>
          </a:lstStyle>
          <a:p>
            <a:pPr>
              <a:defRPr/>
            </a:pPr>
            <a:endParaRPr lang="en-US" altLang="zh-CN"/>
          </a:p>
        </p:txBody>
      </p:sp>
      <p:sp>
        <p:nvSpPr>
          <p:cNvPr id="10247" name="Rectangle 7"/>
          <p:cNvSpPr>
            <a:spLocks noGrp="1" noChangeArrowheads="1"/>
          </p:cNvSpPr>
          <p:nvPr>
            <p:ph type="sldNum" sz="quarter" idx="5"/>
          </p:nvPr>
        </p:nvSpPr>
        <p:spPr bwMode="auto">
          <a:xfrm>
            <a:off x="4143829" y="9120439"/>
            <a:ext cx="3171371" cy="480762"/>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algn="r" defTabSz="966654" eaLnBrk="1" hangingPunct="1">
              <a:lnSpc>
                <a:spcPct val="100000"/>
              </a:lnSpc>
              <a:spcBef>
                <a:spcPct val="0"/>
              </a:spcBef>
              <a:buClrTx/>
              <a:buSzTx/>
              <a:buFontTx/>
              <a:buNone/>
              <a:defRPr sz="1200" b="0">
                <a:latin typeface="Times New Roman" charset="0"/>
              </a:defRPr>
            </a:lvl1pPr>
          </a:lstStyle>
          <a:p>
            <a:pPr>
              <a:defRPr/>
            </a:pPr>
            <a:fld id="{2169B5BB-B684-403F-A07C-D0A048BCCA4A}" type="slidenum">
              <a:rPr lang="en-US" altLang="zh-CN"/>
              <a:pPr>
                <a:defRPr/>
              </a:pPr>
              <a:t>‹#›</a:t>
            </a:fld>
            <a:endParaRPr lang="en-US" altLang="zh-CN"/>
          </a:p>
        </p:txBody>
      </p:sp>
    </p:spTree>
    <p:extLst>
      <p:ext uri="{BB962C8B-B14F-4D97-AF65-F5344CB8AC3E}">
        <p14:creationId xmlns:p14="http://schemas.microsoft.com/office/powerpoint/2010/main" val="3388711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宋体" charset="-122"/>
        <a:cs typeface="宋体" charset="-122"/>
      </a:defRPr>
    </a:lvl1pPr>
    <a:lvl2pPr marL="457200" algn="l" rtl="0" eaLnBrk="0" fontAlgn="base" hangingPunct="0">
      <a:spcBef>
        <a:spcPct val="30000"/>
      </a:spcBef>
      <a:spcAft>
        <a:spcPct val="0"/>
      </a:spcAft>
      <a:defRPr kumimoji="1" sz="1200" kern="1200">
        <a:solidFill>
          <a:schemeClr val="tx1"/>
        </a:solidFill>
        <a:latin typeface="Times New Roman" charset="0"/>
        <a:ea typeface="宋体" charset="-122"/>
        <a:cs typeface="宋体" charset="-122"/>
      </a:defRPr>
    </a:lvl2pPr>
    <a:lvl3pPr marL="914400" algn="l" rtl="0" eaLnBrk="0" fontAlgn="base" hangingPunct="0">
      <a:spcBef>
        <a:spcPct val="30000"/>
      </a:spcBef>
      <a:spcAft>
        <a:spcPct val="0"/>
      </a:spcAft>
      <a:defRPr kumimoji="1" sz="1200" kern="1200">
        <a:solidFill>
          <a:schemeClr val="tx1"/>
        </a:solidFill>
        <a:latin typeface="Times New Roman" charset="0"/>
        <a:ea typeface="宋体" charset="-122"/>
        <a:cs typeface="宋体" charset="-122"/>
      </a:defRPr>
    </a:lvl3pPr>
    <a:lvl4pPr marL="1371600" algn="l" rtl="0" eaLnBrk="0" fontAlgn="base" hangingPunct="0">
      <a:spcBef>
        <a:spcPct val="30000"/>
      </a:spcBef>
      <a:spcAft>
        <a:spcPct val="0"/>
      </a:spcAft>
      <a:defRPr kumimoji="1" sz="1200" kern="1200">
        <a:solidFill>
          <a:schemeClr val="tx1"/>
        </a:solidFill>
        <a:latin typeface="Times New Roman" charset="0"/>
        <a:ea typeface="宋体" charset="-122"/>
        <a:cs typeface="宋体" charset="-122"/>
      </a:defRPr>
    </a:lvl4pPr>
    <a:lvl5pPr marL="1828800" algn="l" rtl="0" eaLnBrk="0" fontAlgn="base" hangingPunct="0">
      <a:spcBef>
        <a:spcPct val="30000"/>
      </a:spcBef>
      <a:spcAft>
        <a:spcPct val="0"/>
      </a:spcAft>
      <a:defRPr kumimoji="1" sz="1200" kern="1200">
        <a:solidFill>
          <a:schemeClr val="tx1"/>
        </a:solidFill>
        <a:latin typeface="Times New Roman" charset="0"/>
        <a:ea typeface="宋体" charset="-122"/>
        <a:cs typeface="宋体"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66489"/>
            <a:fld id="{4D8C4CA6-166F-4DD0-9ADA-C6E23669ED40}" type="slidenum">
              <a:rPr lang="en-US" altLang="zh-CN" smtClean="0"/>
              <a:pPr defTabSz="966489"/>
              <a:t>1</a:t>
            </a:fld>
            <a:endParaRPr lang="en-US" altLang="zh-CN"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tLang="ko-K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489"/>
            <a:fld id="{3E3E90DD-FAB0-4BCE-8CB3-E8DCFC7EBC85}" type="slidenum">
              <a:rPr lang="en-US" altLang="zh-CN" smtClean="0"/>
              <a:pPr defTabSz="966489"/>
              <a:t>10</a:t>
            </a:fld>
            <a:endParaRPr lang="en-US" altLang="zh-CN" dirty="0" smtClean="0"/>
          </a:p>
        </p:txBody>
      </p:sp>
      <p:sp>
        <p:nvSpPr>
          <p:cNvPr id="94211"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94212"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489"/>
            <a:fld id="{3E3E90DD-FAB0-4BCE-8CB3-E8DCFC7EBC85}" type="slidenum">
              <a:rPr lang="en-US" altLang="zh-CN" smtClean="0"/>
              <a:pPr defTabSz="966489"/>
              <a:t>11</a:t>
            </a:fld>
            <a:endParaRPr lang="en-US" altLang="zh-CN" dirty="0" smtClean="0"/>
          </a:p>
        </p:txBody>
      </p:sp>
      <p:sp>
        <p:nvSpPr>
          <p:cNvPr id="94211"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94212"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baseline="0" dirty="0" smtClean="0">
                <a:solidFill>
                  <a:schemeClr val="tx1"/>
                </a:solidFill>
                <a:latin typeface="Times New Roman" charset="0"/>
                <a:ea typeface="宋体" charset="-122"/>
                <a:cs typeface="宋体" charset="-122"/>
              </a:rPr>
              <a:t>At the end of the sensing time T</a:t>
            </a:r>
            <a:r>
              <a:rPr kumimoji="1" lang="en-US" sz="1200" b="0" i="0" u="none" strike="noStrike" kern="1200" baseline="-25000" dirty="0" smtClean="0">
                <a:solidFill>
                  <a:schemeClr val="tx1"/>
                </a:solidFill>
                <a:latin typeface="Times New Roman" charset="0"/>
                <a:ea typeface="宋体" charset="-122"/>
                <a:cs typeface="宋体" charset="-122"/>
              </a:rPr>
              <a:t>s</a:t>
            </a:r>
            <a:r>
              <a:rPr kumimoji="1" lang="en-US" sz="1200" b="0" i="0" u="none" strike="noStrike" kern="1200" baseline="0" dirty="0" smtClean="0">
                <a:solidFill>
                  <a:schemeClr val="tx1"/>
                </a:solidFill>
                <a:latin typeface="Times New Roman" charset="0"/>
                <a:ea typeface="宋体" charset="-122"/>
                <a:cs typeface="宋体" charset="-122"/>
              </a:rPr>
              <a:t>, the CR user correctly decides to use the monitored spectrum band, since it does not detect any PU transmission during the sensing time. However, at time t_0 in T</a:t>
            </a:r>
            <a:r>
              <a:rPr kumimoji="1" lang="en-US" sz="1200" b="0" i="0" u="none" strike="noStrike" kern="1200" baseline="-25000" dirty="0" smtClean="0">
                <a:solidFill>
                  <a:schemeClr val="tx1"/>
                </a:solidFill>
                <a:latin typeface="Times New Roman" charset="0"/>
                <a:ea typeface="宋体" charset="-122"/>
                <a:cs typeface="宋体" charset="-122"/>
              </a:rPr>
              <a:t>Tx</a:t>
            </a:r>
            <a:r>
              <a:rPr kumimoji="1" lang="en-US" sz="1200" b="0" i="0" u="none" strike="noStrike" kern="1200" baseline="0" dirty="0" smtClean="0">
                <a:solidFill>
                  <a:schemeClr val="tx1"/>
                </a:solidFill>
                <a:latin typeface="Times New Roman" charset="0"/>
                <a:ea typeface="宋体" charset="-122"/>
                <a:cs typeface="宋体" charset="-122"/>
              </a:rPr>
              <a:t> a mobile PU enters in the CR range. As a consequence, if the PU is active, the CR user interferes the PU, despite the perfect sensing decision.</a:t>
            </a:r>
            <a:endParaRPr lang="en-US" dirty="0" smtClean="0"/>
          </a:p>
          <a:p>
            <a:endParaRPr lang="en-US" altLang="ko-K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489"/>
            <a:fld id="{3E3E90DD-FAB0-4BCE-8CB3-E8DCFC7EBC85}" type="slidenum">
              <a:rPr lang="en-US" altLang="zh-CN" smtClean="0"/>
              <a:pPr defTabSz="966489"/>
              <a:t>12</a:t>
            </a:fld>
            <a:endParaRPr lang="en-US" altLang="zh-CN" dirty="0" smtClean="0"/>
          </a:p>
        </p:txBody>
      </p:sp>
      <p:sp>
        <p:nvSpPr>
          <p:cNvPr id="94211"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94212"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66489"/>
            <a:fld id="{D97DBA9F-D621-4646-885B-0CA75DC18DB4}" type="slidenum">
              <a:rPr lang="en-US" altLang="zh-CN" smtClean="0"/>
              <a:pPr defTabSz="966489"/>
              <a:t>13</a:t>
            </a:fld>
            <a:endParaRPr lang="en-US" altLang="zh-CN" dirty="0"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66489"/>
            <a:fld id="{D97DBA9F-D621-4646-885B-0CA75DC18DB4}" type="slidenum">
              <a:rPr lang="en-US" altLang="zh-CN" smtClean="0"/>
              <a:pPr defTabSz="966489"/>
              <a:t>14</a:t>
            </a:fld>
            <a:endParaRPr lang="en-US" altLang="zh-CN" dirty="0"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1CC1655D-4AC8-49E3-9128-511BD9F46D35}" type="slidenum">
              <a:rPr lang="en-US" altLang="zh-CN" sz="1200" b="0">
                <a:latin typeface="Times New Roman" charset="0"/>
              </a:rPr>
              <a:pPr algn="r" defTabSz="966489" eaLnBrk="1" hangingPunct="1">
                <a:lnSpc>
                  <a:spcPct val="100000"/>
                </a:lnSpc>
                <a:spcBef>
                  <a:spcPct val="0"/>
                </a:spcBef>
                <a:buClrTx/>
                <a:buSzTx/>
                <a:buNone/>
              </a:pPr>
              <a:t>15</a:t>
            </a:fld>
            <a:endParaRPr lang="en-US" altLang="zh-CN" sz="1200" b="0" dirty="0">
              <a:latin typeface="Times New Roman" charset="0"/>
            </a:endParaRPr>
          </a:p>
        </p:txBody>
      </p:sp>
      <p:sp>
        <p:nvSpPr>
          <p:cNvPr id="10137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0138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1CC1655D-4AC8-49E3-9128-511BD9F46D35}" type="slidenum">
              <a:rPr lang="en-US" altLang="zh-CN" sz="1200" b="0">
                <a:latin typeface="Times New Roman" charset="0"/>
              </a:rPr>
              <a:pPr algn="r" defTabSz="966489" eaLnBrk="1" hangingPunct="1">
                <a:lnSpc>
                  <a:spcPct val="100000"/>
                </a:lnSpc>
                <a:spcBef>
                  <a:spcPct val="0"/>
                </a:spcBef>
                <a:buClrTx/>
                <a:buSzTx/>
                <a:buNone/>
              </a:pPr>
              <a:t>16</a:t>
            </a:fld>
            <a:endParaRPr lang="en-US" altLang="zh-CN" sz="1200" b="0" dirty="0">
              <a:latin typeface="Times New Roman" charset="0"/>
            </a:endParaRPr>
          </a:p>
        </p:txBody>
      </p:sp>
      <p:sp>
        <p:nvSpPr>
          <p:cNvPr id="10137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0138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539BE9D5-10FA-4054-9A93-BE813B8DA771}" type="slidenum">
              <a:rPr lang="en-US" altLang="zh-CN" sz="1200" b="0">
                <a:latin typeface="Times New Roman" charset="0"/>
              </a:rPr>
              <a:pPr algn="r" defTabSz="966489" eaLnBrk="1" hangingPunct="1">
                <a:lnSpc>
                  <a:spcPct val="100000"/>
                </a:lnSpc>
                <a:spcBef>
                  <a:spcPct val="0"/>
                </a:spcBef>
                <a:buClrTx/>
                <a:buSzTx/>
                <a:buNone/>
              </a:pPr>
              <a:t>17</a:t>
            </a:fld>
            <a:endParaRPr lang="en-US" altLang="zh-CN" sz="1200" b="0" dirty="0">
              <a:latin typeface="Times New Roman"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tLang="ko-K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18</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19</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66489"/>
            <a:fld id="{35F97885-32EC-4BAA-B431-F2717E035430}" type="slidenum">
              <a:rPr lang="en-US" altLang="zh-CN" smtClean="0"/>
              <a:pPr defTabSz="966489"/>
              <a:t>2</a:t>
            </a:fld>
            <a:endParaRPr lang="en-US" altLang="zh-CN" dirty="0" smtClean="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20</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lang="en-US" altLang="ko-KR" dirty="0" smtClean="0"/>
              <a:t>In the figure, a realization of the random variable L , i.e., L=</a:t>
            </a:r>
            <a:r>
              <a:rPr lang="en-US" altLang="ko-KR" baseline="0" dirty="0" smtClean="0"/>
              <a:t>l</a:t>
            </a:r>
            <a:r>
              <a:rPr lang="en-US" altLang="ko-KR" baseline="-25000" dirty="0" smtClean="0"/>
              <a:t>i</a:t>
            </a:r>
            <a:r>
              <a:rPr lang="en-US" altLang="ko-KR" baseline="0" dirty="0" smtClean="0"/>
              <a:t>, is</a:t>
            </a:r>
            <a:r>
              <a:rPr lang="en-US" altLang="ko-KR" dirty="0" smtClean="0"/>
              <a:t> shown along with a realization of the random variable D, i.e., D=d</a:t>
            </a:r>
            <a:r>
              <a:rPr lang="en-US" altLang="ko-KR" baseline="-25000" dirty="0" smtClean="0"/>
              <a:t>i</a:t>
            </a:r>
            <a:r>
              <a:rPr lang="en-US" altLang="ko-KR" baseline="0" dirty="0" smtClean="0"/>
              <a:t>. Specifically, x</a:t>
            </a:r>
            <a:r>
              <a:rPr lang="en-US" altLang="ko-KR" baseline="-25000" dirty="0" smtClean="0"/>
              <a:t>PU</a:t>
            </a:r>
            <a:r>
              <a:rPr lang="en-US" altLang="ko-KR" baseline="0" dirty="0" smtClean="0"/>
              <a:t>(t</a:t>
            </a:r>
            <a:r>
              <a:rPr lang="en-US" altLang="ko-KR" baseline="-25000" dirty="0" smtClean="0"/>
              <a:t>α</a:t>
            </a:r>
            <a:r>
              <a:rPr lang="en-US" altLang="ko-KR" baseline="0" dirty="0" smtClean="0"/>
              <a:t>) and x</a:t>
            </a:r>
            <a:r>
              <a:rPr lang="en-US" altLang="ko-KR" baseline="-25000" dirty="0" smtClean="0"/>
              <a:t>PU</a:t>
            </a:r>
            <a:r>
              <a:rPr lang="en-US" altLang="ko-KR" baseline="0" dirty="0" smtClean="0"/>
              <a:t>(t</a:t>
            </a:r>
            <a:r>
              <a:rPr lang="en-US" altLang="ko-KR" baseline="-25000" dirty="0" smtClean="0"/>
              <a:t>β</a:t>
            </a:r>
            <a:r>
              <a:rPr lang="en-US" altLang="ko-KR" baseline="0" dirty="0" smtClean="0"/>
              <a:t>) denote the PU locations at the time instant t</a:t>
            </a:r>
            <a:r>
              <a:rPr lang="en-US" altLang="ko-KR" baseline="-25000" dirty="0" smtClean="0"/>
              <a:t>α </a:t>
            </a:r>
            <a:r>
              <a:rPr lang="en-US" altLang="ko-KR" baseline="0" dirty="0" smtClean="0"/>
              <a:t>and t</a:t>
            </a:r>
            <a:r>
              <a:rPr lang="en-US" altLang="ko-KR" baseline="-25000" dirty="0" smtClean="0"/>
              <a:t>β</a:t>
            </a:r>
            <a:r>
              <a:rPr lang="en-US" altLang="ko-KR" baseline="0" dirty="0" smtClean="0"/>
              <a:t>,</a:t>
            </a:r>
            <a:r>
              <a:rPr lang="en-US" altLang="ko-KR" baseline="-25000" dirty="0" smtClean="0"/>
              <a:t> </a:t>
            </a:r>
            <a:r>
              <a:rPr lang="en-US" altLang="ko-KR" baseline="0" dirty="0" smtClean="0"/>
              <a:t>respectively. Hence the time the PU spends to complete the movement is D=d</a:t>
            </a:r>
            <a:r>
              <a:rPr lang="en-US" altLang="ko-KR" baseline="-25000" dirty="0" smtClean="0"/>
              <a:t>ii</a:t>
            </a:r>
            <a:r>
              <a:rPr lang="en-US" altLang="ko-KR" baseline="0" dirty="0" smtClean="0"/>
              <a:t>= t</a:t>
            </a:r>
            <a:r>
              <a:rPr lang="en-US" altLang="ko-KR" baseline="-25000" dirty="0" smtClean="0"/>
              <a:t>β </a:t>
            </a:r>
            <a:r>
              <a:rPr lang="en-US" altLang="ko-KR" baseline="0" dirty="0" smtClean="0"/>
              <a:t>– t</a:t>
            </a:r>
            <a:r>
              <a:rPr lang="en-US" altLang="ko-KR" baseline="-25000" dirty="0" smtClean="0"/>
              <a:t>α</a:t>
            </a:r>
            <a:r>
              <a:rPr lang="en-US" altLang="ko-KR" baseline="0" dirty="0" smtClean="0"/>
              <a:t>, and the Euclidean distance covered by the PU is L=l</a:t>
            </a:r>
            <a:r>
              <a:rPr lang="en-US" altLang="ko-KR" baseline="-25000" dirty="0" smtClean="0"/>
              <a:t>i</a:t>
            </a:r>
            <a:r>
              <a:rPr lang="en-US" altLang="ko-KR" baseline="0" dirty="0"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21</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lang="en-US" altLang="ko-KR" dirty="0" err="1" smtClean="0"/>
              <a:t>Infimum</a:t>
            </a:r>
            <a:r>
              <a:rPr lang="en-US" altLang="ko-KR" dirty="0" smtClean="0"/>
              <a:t> (partially ordered sets) (greatest lower bound)</a:t>
            </a:r>
          </a:p>
          <a:p>
            <a:pPr eaLnBrk="1" hangingPunct="1"/>
            <a:endParaRPr lang="en-US" altLang="ko-KR" dirty="0" smtClean="0"/>
          </a:p>
          <a:p>
            <a:pPr eaLnBrk="1" hangingPunct="1"/>
            <a:r>
              <a:rPr lang="en-US" dirty="0" smtClean="0"/>
              <a:t>The out time is the difference between the first time (t) the PU re-enters in the CR interference region and the last time (t1) the PU was in the CR interference region, with t1&lt;t</a:t>
            </a:r>
            <a:endParaRPr lang="en-US" altLang="ko-KR" dirty="0" smtClean="0"/>
          </a:p>
          <a:p>
            <a:pPr eaLnBrk="1" hangingPunct="1"/>
            <a:endParaRPr lang="en-US" altLang="ko-KR" dirty="0" smtClean="0"/>
          </a:p>
          <a:p>
            <a:r>
              <a:rPr kumimoji="1" lang="en-US" sz="1200" kern="1200" dirty="0" smtClean="0">
                <a:solidFill>
                  <a:schemeClr val="tx1"/>
                </a:solidFill>
                <a:latin typeface="Times New Roman" charset="0"/>
                <a:ea typeface="宋体" charset="-122"/>
                <a:cs typeface="宋体" charset="-122"/>
              </a:rPr>
              <a:t>t</a:t>
            </a:r>
            <a:r>
              <a:rPr kumimoji="1" lang="en-US" sz="1200" kern="1200" baseline="30000" dirty="0" smtClean="0">
                <a:solidFill>
                  <a:schemeClr val="tx1"/>
                </a:solidFill>
                <a:latin typeface="Times New Roman" charset="0"/>
                <a:ea typeface="宋体" charset="-122"/>
                <a:cs typeface="宋体" charset="-122"/>
              </a:rPr>
              <a:t>-</a:t>
            </a:r>
            <a:r>
              <a:rPr kumimoji="1" lang="en-US" sz="1200" kern="1200" baseline="-25000" dirty="0" smtClean="0">
                <a:solidFill>
                  <a:schemeClr val="tx1"/>
                </a:solidFill>
                <a:latin typeface="Times New Roman" charset="0"/>
                <a:ea typeface="宋体" charset="-122"/>
                <a:cs typeface="宋体" charset="-122"/>
              </a:rPr>
              <a:t>1</a:t>
            </a:r>
            <a:r>
              <a:rPr kumimoji="1" lang="en-US" sz="1200" kern="1200" dirty="0" smtClean="0">
                <a:solidFill>
                  <a:schemeClr val="tx1"/>
                </a:solidFill>
                <a:latin typeface="Times New Roman" charset="0"/>
                <a:ea typeface="宋体" charset="-122"/>
                <a:cs typeface="宋体" charset="-122"/>
              </a:rPr>
              <a:t> denotes the left limit, </a:t>
            </a:r>
            <a:r>
              <a:rPr kumimoji="1" lang="en-US" sz="1200" kern="1200" dirty="0" err="1" smtClean="0">
                <a:solidFill>
                  <a:schemeClr val="tx1"/>
                </a:solidFill>
                <a:latin typeface="Times New Roman" charset="0"/>
                <a:ea typeface="宋体" charset="-122"/>
                <a:cs typeface="宋体" charset="-122"/>
              </a:rPr>
              <a:t>i.e</a:t>
            </a:r>
            <a:r>
              <a:rPr kumimoji="1" lang="en-US" sz="1200" kern="1200" dirty="0" smtClean="0">
                <a:solidFill>
                  <a:schemeClr val="tx1"/>
                </a:solidFill>
                <a:latin typeface="Times New Roman" charset="0"/>
                <a:ea typeface="宋体" charset="-122"/>
                <a:cs typeface="宋体" charset="-122"/>
              </a:rPr>
              <a:t>, </a:t>
            </a:r>
            <a:r>
              <a:rPr kumimoji="1" lang="en-US" sz="1200" kern="1200" dirty="0" err="1" smtClean="0">
                <a:solidFill>
                  <a:schemeClr val="tx1"/>
                </a:solidFill>
                <a:latin typeface="Times New Roman" charset="0"/>
                <a:ea typeface="宋体" charset="-122"/>
                <a:cs typeface="宋体" charset="-122"/>
              </a:rPr>
              <a:t>lim</a:t>
            </a:r>
            <a:r>
              <a:rPr kumimoji="1" lang="en-US" sz="1200" kern="1200" dirty="0" smtClean="0">
                <a:solidFill>
                  <a:schemeClr val="tx1"/>
                </a:solidFill>
                <a:latin typeface="Times New Roman" charset="0"/>
                <a:ea typeface="宋体" charset="-122"/>
                <a:cs typeface="宋体" charset="-122"/>
              </a:rPr>
              <a:t>_(epsilon --&gt;0 ) (t1-epsilon), hence with the notation X</a:t>
            </a:r>
            <a:r>
              <a:rPr kumimoji="1" lang="en-US" sz="1200" kern="1200" baseline="-25000" dirty="0" smtClean="0">
                <a:solidFill>
                  <a:schemeClr val="tx1"/>
                </a:solidFill>
                <a:latin typeface="Times New Roman" charset="0"/>
                <a:ea typeface="宋体" charset="-122"/>
                <a:cs typeface="宋体" charset="-122"/>
              </a:rPr>
              <a:t>PU</a:t>
            </a:r>
            <a:r>
              <a:rPr kumimoji="1" lang="en-US" sz="1200" kern="1200" dirty="0" smtClean="0">
                <a:solidFill>
                  <a:schemeClr val="tx1"/>
                </a:solidFill>
                <a:latin typeface="Times New Roman" charset="0"/>
                <a:ea typeface="宋体" charset="-122"/>
                <a:cs typeface="宋体" charset="-122"/>
              </a:rPr>
              <a:t>(t1^-) we denote the evaluation of the PU location X</a:t>
            </a:r>
            <a:r>
              <a:rPr kumimoji="1" lang="en-US" sz="1200" kern="1200" baseline="-25000" dirty="0" smtClean="0">
                <a:solidFill>
                  <a:schemeClr val="tx1"/>
                </a:solidFill>
                <a:latin typeface="Times New Roman" charset="0"/>
                <a:ea typeface="宋体" charset="-122"/>
                <a:cs typeface="宋体" charset="-122"/>
              </a:rPr>
              <a:t>PU</a:t>
            </a:r>
            <a:r>
              <a:rPr kumimoji="1" lang="en-US" sz="1200" kern="1200" dirty="0" smtClean="0">
                <a:solidFill>
                  <a:schemeClr val="tx1"/>
                </a:solidFill>
                <a:latin typeface="Times New Roman" charset="0"/>
                <a:ea typeface="宋体" charset="-122"/>
                <a:cs typeface="宋体" charset="-122"/>
              </a:rPr>
              <a:t>(.) in a time instant that goes to t1 from the left side: X</a:t>
            </a:r>
            <a:r>
              <a:rPr kumimoji="1" lang="en-US" sz="1200" kern="1200" baseline="-25000" dirty="0" smtClean="0">
                <a:solidFill>
                  <a:schemeClr val="tx1"/>
                </a:solidFill>
                <a:latin typeface="Times New Roman" charset="0"/>
                <a:ea typeface="宋体" charset="-122"/>
                <a:cs typeface="宋体" charset="-122"/>
              </a:rPr>
              <a:t>PU</a:t>
            </a:r>
            <a:r>
              <a:rPr kumimoji="1" lang="en-US" sz="1200" kern="1200" dirty="0" smtClean="0">
                <a:solidFill>
                  <a:schemeClr val="tx1"/>
                </a:solidFill>
                <a:latin typeface="Times New Roman" charset="0"/>
                <a:ea typeface="宋体" charset="-122"/>
                <a:cs typeface="宋体" charset="-122"/>
              </a:rPr>
              <a:t>(t1^-)=</a:t>
            </a:r>
            <a:r>
              <a:rPr kumimoji="1" lang="en-US" sz="1200" kern="1200" dirty="0" err="1" smtClean="0">
                <a:solidFill>
                  <a:schemeClr val="tx1"/>
                </a:solidFill>
                <a:latin typeface="Times New Roman" charset="0"/>
                <a:ea typeface="宋体" charset="-122"/>
                <a:cs typeface="宋体" charset="-122"/>
              </a:rPr>
              <a:t>lim</a:t>
            </a:r>
            <a:r>
              <a:rPr kumimoji="1" lang="en-US" sz="1200" kern="1200" dirty="0" smtClean="0">
                <a:solidFill>
                  <a:schemeClr val="tx1"/>
                </a:solidFill>
                <a:latin typeface="Times New Roman" charset="0"/>
                <a:ea typeface="宋体" charset="-122"/>
                <a:cs typeface="宋体" charset="-122"/>
              </a:rPr>
              <a:t>_(epsilon -&gt;0) X</a:t>
            </a:r>
            <a:r>
              <a:rPr kumimoji="1" lang="en-US" sz="1200" kern="1200" baseline="-25000" dirty="0" smtClean="0">
                <a:solidFill>
                  <a:schemeClr val="tx1"/>
                </a:solidFill>
                <a:latin typeface="Times New Roman" charset="0"/>
                <a:ea typeface="宋体" charset="-122"/>
                <a:cs typeface="宋体" charset="-122"/>
              </a:rPr>
              <a:t>PU</a:t>
            </a:r>
            <a:r>
              <a:rPr kumimoji="1" lang="en-US" sz="1200" kern="1200" dirty="0" smtClean="0">
                <a:solidFill>
                  <a:schemeClr val="tx1"/>
                </a:solidFill>
                <a:latin typeface="Times New Roman" charset="0"/>
                <a:ea typeface="宋体" charset="-122"/>
                <a:cs typeface="宋体" charset="-122"/>
              </a:rPr>
              <a:t>(t1-epsilon)</a:t>
            </a:r>
          </a:p>
          <a:p>
            <a:endParaRPr kumimoji="1" lang="en-US" sz="1200" kern="1200" dirty="0" smtClean="0">
              <a:solidFill>
                <a:schemeClr val="tx1"/>
              </a:solidFill>
              <a:latin typeface="Times New Roman" charset="0"/>
              <a:ea typeface="宋体" charset="-122"/>
              <a:cs typeface="宋体" charset="-122"/>
            </a:endParaRPr>
          </a:p>
          <a:p>
            <a:r>
              <a:rPr kumimoji="1" lang="en-US" sz="1200" kern="1200" dirty="0" smtClean="0">
                <a:solidFill>
                  <a:schemeClr val="tx1"/>
                </a:solidFill>
                <a:latin typeface="Times New Roman" charset="0"/>
                <a:ea typeface="宋体" charset="-122"/>
                <a:cs typeface="宋体" charset="-122"/>
              </a:rPr>
              <a:t>t1^+ denotes the right limit, i.e., </a:t>
            </a:r>
            <a:r>
              <a:rPr kumimoji="1" lang="en-US" sz="1200" kern="1200" dirty="0" err="1" smtClean="0">
                <a:solidFill>
                  <a:schemeClr val="tx1"/>
                </a:solidFill>
                <a:latin typeface="Times New Roman" charset="0"/>
                <a:ea typeface="宋体" charset="-122"/>
                <a:cs typeface="宋体" charset="-122"/>
              </a:rPr>
              <a:t>lim</a:t>
            </a:r>
            <a:r>
              <a:rPr kumimoji="1" lang="en-US" sz="1200" kern="1200" dirty="0" smtClean="0">
                <a:solidFill>
                  <a:schemeClr val="tx1"/>
                </a:solidFill>
                <a:latin typeface="Times New Roman" charset="0"/>
                <a:ea typeface="宋体" charset="-122"/>
                <a:cs typeface="宋体" charset="-122"/>
              </a:rPr>
              <a:t>_(epsilon --&gt;0 ) (t1+epsilon), hence with the notation X</a:t>
            </a:r>
            <a:r>
              <a:rPr kumimoji="1" lang="en-US" sz="1200" kern="1200" baseline="-25000" dirty="0" smtClean="0">
                <a:solidFill>
                  <a:schemeClr val="tx1"/>
                </a:solidFill>
                <a:latin typeface="Times New Roman" charset="0"/>
                <a:ea typeface="宋体" charset="-122"/>
                <a:cs typeface="宋体" charset="-122"/>
              </a:rPr>
              <a:t>PU </a:t>
            </a:r>
            <a:r>
              <a:rPr kumimoji="1" lang="en-US" sz="1200" kern="1200" dirty="0" smtClean="0">
                <a:solidFill>
                  <a:schemeClr val="tx1"/>
                </a:solidFill>
                <a:latin typeface="Times New Roman" charset="0"/>
                <a:ea typeface="宋体" charset="-122"/>
                <a:cs typeface="宋体" charset="-122"/>
              </a:rPr>
              <a:t>(t1^+) we denote the evaluation of the PU location X</a:t>
            </a:r>
            <a:r>
              <a:rPr kumimoji="1" lang="en-US" sz="1200" kern="1200" baseline="-25000" dirty="0" smtClean="0">
                <a:solidFill>
                  <a:schemeClr val="tx1"/>
                </a:solidFill>
                <a:latin typeface="Times New Roman" charset="0"/>
                <a:ea typeface="宋体" charset="-122"/>
                <a:cs typeface="宋体" charset="-122"/>
              </a:rPr>
              <a:t>PU</a:t>
            </a:r>
            <a:r>
              <a:rPr kumimoji="1" lang="en-US" sz="1200" kern="1200" dirty="0" smtClean="0">
                <a:solidFill>
                  <a:schemeClr val="tx1"/>
                </a:solidFill>
                <a:latin typeface="Times New Roman" charset="0"/>
                <a:ea typeface="宋体" charset="-122"/>
                <a:cs typeface="宋体" charset="-122"/>
              </a:rPr>
              <a:t>(.) in a time instant that goes to t1 from the right side:</a:t>
            </a:r>
            <a:r>
              <a:rPr kumimoji="1" lang="en-US" sz="1200" kern="1200" baseline="0" dirty="0" smtClean="0">
                <a:solidFill>
                  <a:schemeClr val="tx1"/>
                </a:solidFill>
                <a:latin typeface="Times New Roman" charset="0"/>
                <a:ea typeface="宋体" charset="-122"/>
                <a:cs typeface="宋体" charset="-122"/>
              </a:rPr>
              <a:t> </a:t>
            </a:r>
            <a:r>
              <a:rPr kumimoji="1" lang="en-US" sz="1200" kern="1200" dirty="0" smtClean="0">
                <a:solidFill>
                  <a:schemeClr val="tx1"/>
                </a:solidFill>
                <a:latin typeface="Times New Roman" charset="0"/>
                <a:ea typeface="宋体" charset="-122"/>
                <a:cs typeface="宋体" charset="-122"/>
              </a:rPr>
              <a:t>X</a:t>
            </a:r>
            <a:r>
              <a:rPr kumimoji="1" lang="en-US" sz="1200" kern="1200" baseline="-25000" dirty="0" smtClean="0">
                <a:solidFill>
                  <a:schemeClr val="tx1"/>
                </a:solidFill>
                <a:latin typeface="Times New Roman" charset="0"/>
                <a:ea typeface="宋体" charset="-122"/>
                <a:cs typeface="宋体" charset="-122"/>
              </a:rPr>
              <a:t>PU </a:t>
            </a:r>
            <a:r>
              <a:rPr kumimoji="1" lang="en-US" sz="1200" kern="1200" dirty="0" smtClean="0">
                <a:solidFill>
                  <a:schemeClr val="tx1"/>
                </a:solidFill>
                <a:latin typeface="Times New Roman" charset="0"/>
                <a:ea typeface="宋体" charset="-122"/>
                <a:cs typeface="宋体" charset="-122"/>
              </a:rPr>
              <a:t>(t1^+)=</a:t>
            </a:r>
            <a:r>
              <a:rPr kumimoji="1" lang="en-US" sz="1200" kern="1200" dirty="0" err="1" smtClean="0">
                <a:solidFill>
                  <a:schemeClr val="tx1"/>
                </a:solidFill>
                <a:latin typeface="Times New Roman" charset="0"/>
                <a:ea typeface="宋体" charset="-122"/>
                <a:cs typeface="宋体" charset="-122"/>
              </a:rPr>
              <a:t>lim</a:t>
            </a:r>
            <a:r>
              <a:rPr kumimoji="1" lang="en-US" sz="1200" kern="1200" dirty="0" smtClean="0">
                <a:solidFill>
                  <a:schemeClr val="tx1"/>
                </a:solidFill>
                <a:latin typeface="Times New Roman" charset="0"/>
                <a:ea typeface="宋体" charset="-122"/>
                <a:cs typeface="宋体" charset="-122"/>
              </a:rPr>
              <a:t>_(epsilon -&gt;0) X</a:t>
            </a:r>
            <a:r>
              <a:rPr kumimoji="1" lang="en-US" sz="1200" kern="1200" baseline="-25000" dirty="0" smtClean="0">
                <a:solidFill>
                  <a:schemeClr val="tx1"/>
                </a:solidFill>
                <a:latin typeface="Times New Roman" charset="0"/>
                <a:ea typeface="宋体" charset="-122"/>
                <a:cs typeface="宋体" charset="-122"/>
              </a:rPr>
              <a:t>PU</a:t>
            </a:r>
            <a:r>
              <a:rPr kumimoji="1" lang="en-US" sz="1200" kern="1200" dirty="0" smtClean="0">
                <a:solidFill>
                  <a:schemeClr val="tx1"/>
                </a:solidFill>
                <a:latin typeface="Times New Roman" charset="0"/>
                <a:ea typeface="宋体" charset="-122"/>
                <a:cs typeface="宋体" charset="-122"/>
              </a:rPr>
              <a:t>(t1+epsilon).</a:t>
            </a:r>
          </a:p>
          <a:p>
            <a:endParaRPr kumimoji="1" lang="en-US" sz="1200" kern="1200" dirty="0" smtClean="0">
              <a:solidFill>
                <a:schemeClr val="tx1"/>
              </a:solidFill>
              <a:latin typeface="Times New Roman" charset="0"/>
              <a:ea typeface="宋体" charset="-122"/>
              <a:cs typeface="宋体" charset="-122"/>
            </a:endParaRPr>
          </a:p>
          <a:p>
            <a:r>
              <a:rPr kumimoji="1" lang="en-US" sz="1200" kern="1200" dirty="0" smtClean="0">
                <a:solidFill>
                  <a:schemeClr val="tx1"/>
                </a:solidFill>
                <a:latin typeface="Times New Roman" charset="0"/>
                <a:ea typeface="宋体" charset="-122"/>
                <a:cs typeface="宋体" charset="-122"/>
              </a:rPr>
              <a:t>Hence, with the theta formula, we are saying that the out time is the time interval the PU spends out of the CR interference region such that at time t1^- the PU is still inside the CR interference region and at time t1^+ the PU is out</a:t>
            </a:r>
          </a:p>
          <a:p>
            <a:pPr eaLnBrk="1" hangingPunct="1"/>
            <a:endParaRPr lang="en-US" altLang="ko-KR" dirty="0" smtClean="0"/>
          </a:p>
          <a:p>
            <a:pPr eaLnBrk="1" hangingPunct="1"/>
            <a:endParaRPr lang="en-US" altLang="ko-KR" dirty="0" smtClean="0"/>
          </a:p>
          <a:p>
            <a:pPr eaLnBrk="1" hangingPunct="1"/>
            <a:endParaRPr lang="en-US" altLang="ko-K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22</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r>
              <a:rPr kumimoji="1" lang="en-US" sz="1200" kern="1200" dirty="0" smtClean="0">
                <a:solidFill>
                  <a:schemeClr val="tx1"/>
                </a:solidFill>
                <a:latin typeface="Times New Roman" charset="0"/>
                <a:ea typeface="宋体" charset="-122"/>
                <a:cs typeface="宋体" charset="-122"/>
              </a:rPr>
              <a:t>-</a:t>
            </a:r>
            <a:r>
              <a:rPr kumimoji="1" lang="en-US" sz="1200" kern="1200" baseline="0" dirty="0" smtClean="0">
                <a:solidFill>
                  <a:schemeClr val="tx1"/>
                </a:solidFill>
                <a:latin typeface="Times New Roman" charset="0"/>
                <a:ea typeface="宋体" charset="-122"/>
                <a:cs typeface="宋体" charset="-122"/>
              </a:rPr>
              <a:t> </a:t>
            </a:r>
            <a:r>
              <a:rPr kumimoji="1" lang="en-US" sz="1200" kern="1200" dirty="0" smtClean="0">
                <a:solidFill>
                  <a:schemeClr val="tx1"/>
                </a:solidFill>
                <a:latin typeface="Times New Roman" charset="0"/>
                <a:ea typeface="宋体" charset="-122"/>
                <a:cs typeface="宋体" charset="-122"/>
              </a:rPr>
              <a:t>At time t1^- the PU is still inside the CR interference region C(X</a:t>
            </a:r>
            <a:r>
              <a:rPr kumimoji="1" lang="en-US" sz="1200" kern="1200" baseline="-25000" dirty="0" smtClean="0">
                <a:solidFill>
                  <a:schemeClr val="tx1"/>
                </a:solidFill>
                <a:latin typeface="Times New Roman" charset="0"/>
                <a:ea typeface="宋体" charset="-122"/>
                <a:cs typeface="宋体" charset="-122"/>
              </a:rPr>
              <a:t>CR</a:t>
            </a:r>
            <a:r>
              <a:rPr kumimoji="1" lang="en-US" sz="1200" kern="1200" dirty="0" smtClean="0">
                <a:solidFill>
                  <a:schemeClr val="tx1"/>
                </a:solidFill>
                <a:latin typeface="Times New Roman" charset="0"/>
                <a:ea typeface="宋体" charset="-122"/>
                <a:cs typeface="宋体" charset="-122"/>
              </a:rPr>
              <a:t>) (the Euclidean distance between the PU location and the CR location is smaller than R),</a:t>
            </a:r>
            <a:r>
              <a:rPr kumimoji="1" lang="en-US" sz="1200" kern="1200" baseline="0" dirty="0" smtClean="0">
                <a:solidFill>
                  <a:schemeClr val="tx1"/>
                </a:solidFill>
                <a:latin typeface="Times New Roman" charset="0"/>
                <a:ea typeface="宋体" charset="-122"/>
                <a:cs typeface="宋体" charset="-122"/>
              </a:rPr>
              <a:t> </a:t>
            </a:r>
          </a:p>
          <a:p>
            <a:pPr marL="171450" indent="-171450">
              <a:buFontTx/>
              <a:buChar char="-"/>
            </a:pPr>
            <a:r>
              <a:rPr kumimoji="1" lang="en-US" sz="1200" kern="1200" dirty="0" smtClean="0">
                <a:solidFill>
                  <a:schemeClr val="tx1"/>
                </a:solidFill>
                <a:latin typeface="Times New Roman" charset="0"/>
                <a:ea typeface="宋体" charset="-122"/>
                <a:cs typeface="宋体" charset="-122"/>
              </a:rPr>
              <a:t>At time t1^+ the PU is out of the CR interference region</a:t>
            </a:r>
          </a:p>
          <a:p>
            <a:pPr marL="171450" indent="-171450">
              <a:buFontTx/>
              <a:buChar char="-"/>
            </a:pPr>
            <a:r>
              <a:rPr kumimoji="1" lang="en-US" sz="1200" kern="1200" dirty="0" smtClean="0">
                <a:solidFill>
                  <a:schemeClr val="tx1"/>
                </a:solidFill>
                <a:latin typeface="Times New Roman" charset="0"/>
                <a:ea typeface="宋体" charset="-122"/>
                <a:cs typeface="宋体" charset="-122"/>
              </a:rPr>
              <a:t>Time</a:t>
            </a:r>
            <a:r>
              <a:rPr kumimoji="1" lang="en-US" sz="1200" kern="1200" baseline="0" dirty="0" smtClean="0">
                <a:solidFill>
                  <a:schemeClr val="tx1"/>
                </a:solidFill>
                <a:latin typeface="Times New Roman" charset="0"/>
                <a:ea typeface="宋体" charset="-122"/>
                <a:cs typeface="宋体" charset="-122"/>
              </a:rPr>
              <a:t> t is the first (</a:t>
            </a:r>
            <a:r>
              <a:rPr kumimoji="1" lang="en-US" sz="1200" kern="1200" baseline="0" dirty="0" err="1" smtClean="0">
                <a:solidFill>
                  <a:schemeClr val="tx1"/>
                </a:solidFill>
                <a:latin typeface="Times New Roman" charset="0"/>
                <a:ea typeface="宋体" charset="-122"/>
                <a:cs typeface="宋体" charset="-122"/>
              </a:rPr>
              <a:t>inf</a:t>
            </a:r>
            <a:r>
              <a:rPr kumimoji="1" lang="en-US" sz="1200" kern="1200" baseline="0" dirty="0" smtClean="0">
                <a:solidFill>
                  <a:schemeClr val="tx1"/>
                </a:solidFill>
                <a:latin typeface="Times New Roman" charset="0"/>
                <a:ea typeface="宋体" charset="-122"/>
                <a:cs typeface="宋体" charset="-122"/>
              </a:rPr>
              <a:t>_{t &gt;t</a:t>
            </a:r>
            <a:r>
              <a:rPr kumimoji="1" lang="en-US" sz="1200" kern="1200" baseline="-25000" dirty="0" smtClean="0">
                <a:solidFill>
                  <a:schemeClr val="tx1"/>
                </a:solidFill>
                <a:latin typeface="Times New Roman" charset="0"/>
                <a:ea typeface="宋体" charset="-122"/>
                <a:cs typeface="宋体" charset="-122"/>
              </a:rPr>
              <a:t>1</a:t>
            </a:r>
            <a:r>
              <a:rPr kumimoji="1" lang="en-US" sz="1200" kern="1200" baseline="0" dirty="0" smtClean="0">
                <a:solidFill>
                  <a:schemeClr val="tx1"/>
                </a:solidFill>
                <a:latin typeface="Times New Roman" charset="0"/>
                <a:ea typeface="宋体" charset="-122"/>
                <a:cs typeface="宋体" charset="-122"/>
              </a:rPr>
              <a:t> }) time instant in which the PU re-enters in the CR interference region </a:t>
            </a:r>
            <a:r>
              <a:rPr kumimoji="1" lang="en-US" sz="1200" kern="1200" dirty="0" smtClean="0">
                <a:solidFill>
                  <a:schemeClr val="tx1"/>
                </a:solidFill>
                <a:latin typeface="Times New Roman" charset="0"/>
                <a:ea typeface="宋体" charset="-122"/>
                <a:cs typeface="宋体" charset="-122"/>
              </a:rPr>
              <a:t>(the Euclidean distance between the PU location and the CR location is smaller than R)</a:t>
            </a:r>
          </a:p>
          <a:p>
            <a:pPr eaLnBrk="1" hangingPunct="1"/>
            <a:endParaRPr lang="en-US" altLang="ko-KR" dirty="0" smtClean="0"/>
          </a:p>
          <a:p>
            <a:pPr eaLnBrk="1" hangingPunct="1"/>
            <a:endParaRPr lang="en-US" altLang="ko-KR" dirty="0" smtClean="0"/>
          </a:p>
          <a:p>
            <a:pPr eaLnBrk="1" hangingPunct="1"/>
            <a:endParaRPr lang="en-US" altLang="ko-K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23</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r>
              <a:rPr kumimoji="1" lang="en-US" sz="1200" kern="1200" dirty="0" smtClean="0">
                <a:solidFill>
                  <a:schemeClr val="tx1"/>
                </a:solidFill>
                <a:latin typeface="Times New Roman" charset="0"/>
                <a:ea typeface="宋体" charset="-122"/>
                <a:cs typeface="宋体" charset="-122"/>
              </a:rPr>
              <a:t>-</a:t>
            </a:r>
            <a:r>
              <a:rPr kumimoji="1" lang="en-US" sz="1200" kern="1200" baseline="0" dirty="0" smtClean="0">
                <a:solidFill>
                  <a:schemeClr val="tx1"/>
                </a:solidFill>
                <a:latin typeface="Times New Roman" charset="0"/>
                <a:ea typeface="宋体" charset="-122"/>
                <a:cs typeface="宋体" charset="-122"/>
              </a:rPr>
              <a:t> </a:t>
            </a:r>
            <a:r>
              <a:rPr kumimoji="1" lang="en-US" sz="1200" kern="1200" dirty="0" smtClean="0">
                <a:solidFill>
                  <a:schemeClr val="tx1"/>
                </a:solidFill>
                <a:latin typeface="Times New Roman" charset="0"/>
                <a:ea typeface="宋体" charset="-122"/>
                <a:cs typeface="宋体" charset="-122"/>
              </a:rPr>
              <a:t>At time t1^-= 3</a:t>
            </a:r>
            <a:r>
              <a:rPr kumimoji="1" lang="en-US" sz="1200" kern="1200" baseline="30000" dirty="0" smtClean="0">
                <a:solidFill>
                  <a:schemeClr val="tx1"/>
                </a:solidFill>
                <a:latin typeface="Times New Roman" charset="0"/>
                <a:ea typeface="宋体" charset="-122"/>
                <a:cs typeface="宋体" charset="-122"/>
              </a:rPr>
              <a:t>-</a:t>
            </a:r>
            <a:r>
              <a:rPr kumimoji="1" lang="en-US" sz="1200" kern="1200" baseline="0" dirty="0" smtClean="0">
                <a:solidFill>
                  <a:schemeClr val="tx1"/>
                </a:solidFill>
                <a:latin typeface="Times New Roman" charset="0"/>
                <a:ea typeface="宋体" charset="-122"/>
                <a:cs typeface="宋体" charset="-122"/>
              </a:rPr>
              <a:t>,</a:t>
            </a:r>
            <a:r>
              <a:rPr kumimoji="1" lang="en-US" sz="1200" kern="1200" dirty="0" smtClean="0">
                <a:solidFill>
                  <a:schemeClr val="tx1"/>
                </a:solidFill>
                <a:latin typeface="Times New Roman" charset="0"/>
                <a:ea typeface="宋体" charset="-122"/>
                <a:cs typeface="宋体" charset="-122"/>
              </a:rPr>
              <a:t> the PU is still inside the CR interference region C(X</a:t>
            </a:r>
            <a:r>
              <a:rPr kumimoji="1" lang="en-US" sz="1200" kern="1200" baseline="-25000" dirty="0" smtClean="0">
                <a:solidFill>
                  <a:schemeClr val="tx1"/>
                </a:solidFill>
                <a:latin typeface="Times New Roman" charset="0"/>
                <a:ea typeface="宋体" charset="-122"/>
                <a:cs typeface="宋体" charset="-122"/>
              </a:rPr>
              <a:t>CR</a:t>
            </a:r>
            <a:r>
              <a:rPr kumimoji="1" lang="en-US" sz="1200" kern="1200" dirty="0" smtClean="0">
                <a:solidFill>
                  <a:schemeClr val="tx1"/>
                </a:solidFill>
                <a:latin typeface="Times New Roman" charset="0"/>
                <a:ea typeface="宋体" charset="-122"/>
                <a:cs typeface="宋体" charset="-122"/>
              </a:rPr>
              <a:t>) (the Euclidean distance between the PU location and the CR location is smaller than R=30m),</a:t>
            </a:r>
            <a:r>
              <a:rPr kumimoji="1" lang="en-US" sz="1200" kern="1200" baseline="0" dirty="0" smtClean="0">
                <a:solidFill>
                  <a:schemeClr val="tx1"/>
                </a:solidFill>
                <a:latin typeface="Times New Roman" charset="0"/>
                <a:ea typeface="宋体" charset="-122"/>
                <a:cs typeface="宋体" charset="-122"/>
              </a:rPr>
              <a:t> </a:t>
            </a:r>
          </a:p>
          <a:p>
            <a:pPr marL="171450" indent="-171450">
              <a:buFontTx/>
              <a:buChar char="-"/>
            </a:pPr>
            <a:r>
              <a:rPr kumimoji="1" lang="en-US" sz="1200" kern="1200" dirty="0" smtClean="0">
                <a:solidFill>
                  <a:schemeClr val="tx1"/>
                </a:solidFill>
                <a:latin typeface="Times New Roman" charset="0"/>
                <a:ea typeface="宋体" charset="-122"/>
                <a:cs typeface="宋体" charset="-122"/>
              </a:rPr>
              <a:t>At time t1^+ the PU is out of the CR interference region (the Euclidean distance between the PU location and the CR location is greater than R=30m),</a:t>
            </a:r>
          </a:p>
          <a:p>
            <a:pPr marL="171450" indent="-171450">
              <a:buFontTx/>
              <a:buChar char="-"/>
            </a:pPr>
            <a:r>
              <a:rPr kumimoji="1" lang="en-US" sz="1200" kern="1200" dirty="0" smtClean="0">
                <a:solidFill>
                  <a:schemeClr val="tx1"/>
                </a:solidFill>
                <a:latin typeface="Times New Roman" charset="0"/>
                <a:ea typeface="宋体" charset="-122"/>
                <a:cs typeface="宋体" charset="-122"/>
              </a:rPr>
              <a:t>Time</a:t>
            </a:r>
            <a:r>
              <a:rPr kumimoji="1" lang="en-US" sz="1200" kern="1200" baseline="0" dirty="0" smtClean="0">
                <a:solidFill>
                  <a:schemeClr val="tx1"/>
                </a:solidFill>
                <a:latin typeface="Times New Roman" charset="0"/>
                <a:ea typeface="宋体" charset="-122"/>
                <a:cs typeface="宋体" charset="-122"/>
              </a:rPr>
              <a:t> t is the first (</a:t>
            </a:r>
            <a:r>
              <a:rPr kumimoji="1" lang="en-US" sz="1200" kern="1200" baseline="0" dirty="0" err="1" smtClean="0">
                <a:solidFill>
                  <a:schemeClr val="tx1"/>
                </a:solidFill>
                <a:latin typeface="Times New Roman" charset="0"/>
                <a:ea typeface="宋体" charset="-122"/>
                <a:cs typeface="宋体" charset="-122"/>
              </a:rPr>
              <a:t>inf</a:t>
            </a:r>
            <a:r>
              <a:rPr kumimoji="1" lang="en-US" sz="1200" kern="1200" baseline="0" dirty="0" smtClean="0">
                <a:solidFill>
                  <a:schemeClr val="tx1"/>
                </a:solidFill>
                <a:latin typeface="Times New Roman" charset="0"/>
                <a:ea typeface="宋体" charset="-122"/>
                <a:cs typeface="宋体" charset="-122"/>
              </a:rPr>
              <a:t>_{t &gt;t</a:t>
            </a:r>
            <a:r>
              <a:rPr kumimoji="1" lang="en-US" sz="1200" kern="1200" baseline="-25000" dirty="0" smtClean="0">
                <a:solidFill>
                  <a:schemeClr val="tx1"/>
                </a:solidFill>
                <a:latin typeface="Times New Roman" charset="0"/>
                <a:ea typeface="宋体" charset="-122"/>
                <a:cs typeface="宋体" charset="-122"/>
              </a:rPr>
              <a:t>1</a:t>
            </a:r>
            <a:r>
              <a:rPr kumimoji="1" lang="en-US" sz="1200" kern="1200" baseline="0" dirty="0" smtClean="0">
                <a:solidFill>
                  <a:schemeClr val="tx1"/>
                </a:solidFill>
                <a:latin typeface="Times New Roman" charset="0"/>
                <a:ea typeface="宋体" charset="-122"/>
                <a:cs typeface="宋体" charset="-122"/>
              </a:rPr>
              <a:t> }) time instant in which the PU re-enters in the CR interference region </a:t>
            </a:r>
            <a:r>
              <a:rPr kumimoji="1" lang="en-US" sz="1200" kern="1200" dirty="0" smtClean="0">
                <a:solidFill>
                  <a:schemeClr val="tx1"/>
                </a:solidFill>
                <a:latin typeface="Times New Roman" charset="0"/>
                <a:ea typeface="宋体" charset="-122"/>
                <a:cs typeface="宋体" charset="-122"/>
              </a:rPr>
              <a:t>(the Euclidean distance between the PU location and the CR location is smaller than R=30m)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With these values,</a:t>
            </a:r>
            <a:r>
              <a:rPr lang="en-US" baseline="0" dirty="0" smtClean="0"/>
              <a:t> the out time, i.e., the difference </a:t>
            </a:r>
            <a:r>
              <a:rPr lang="en-US" dirty="0" smtClean="0"/>
              <a:t>between the first time (t) the PU re-enters in the CR interference region and the last time (t1) the PU was in the CR interference region, with t1&lt;t, is equal to 4sec.</a:t>
            </a:r>
            <a:endParaRPr lang="en-US" altLang="ko-KR" dirty="0" smtClean="0"/>
          </a:p>
          <a:p>
            <a:pPr eaLnBrk="1" hangingPunct="1"/>
            <a:endParaRPr lang="en-US" altLang="ko-K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24</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kumimoji="1" lang="en-US" sz="1200" kern="1200" dirty="0" smtClean="0">
                <a:solidFill>
                  <a:schemeClr val="tx1"/>
                </a:solidFill>
                <a:latin typeface="Times New Roman" charset="0"/>
                <a:ea typeface="宋体" charset="-122"/>
                <a:cs typeface="宋体" charset="-122"/>
              </a:rPr>
              <a:t>Hence, with the S formula, we are saying that the sojourn time is the time interval the PU spends inside the CR interference region such that at time t0^- the PU is out of the CR interference region and at time t0^+ the PU is inside. To evaluate the sojourn time, we need to consider the greatest t</a:t>
            </a:r>
            <a:r>
              <a:rPr kumimoji="1" lang="en-US" sz="1200" kern="1200" baseline="0" dirty="0" smtClean="0">
                <a:solidFill>
                  <a:schemeClr val="tx1"/>
                </a:solidFill>
                <a:latin typeface="Times New Roman" charset="0"/>
                <a:ea typeface="宋体" charset="-122"/>
                <a:cs typeface="宋体" charset="-122"/>
              </a:rPr>
              <a:t> (sup_(t &gt;t</a:t>
            </a:r>
            <a:r>
              <a:rPr kumimoji="1" lang="en-US" sz="1200" kern="1200" baseline="-25000" dirty="0" smtClean="0">
                <a:solidFill>
                  <a:schemeClr val="tx1"/>
                </a:solidFill>
                <a:latin typeface="Times New Roman" charset="0"/>
                <a:ea typeface="宋体" charset="-122"/>
                <a:cs typeface="宋体" charset="-122"/>
              </a:rPr>
              <a:t>0</a:t>
            </a:r>
            <a:r>
              <a:rPr kumimoji="1" lang="en-US" sz="1200" kern="1200" baseline="0" dirty="0" smtClean="0">
                <a:solidFill>
                  <a:schemeClr val="tx1"/>
                </a:solidFill>
                <a:latin typeface="Times New Roman" charset="0"/>
                <a:ea typeface="宋体" charset="-122"/>
                <a:cs typeface="宋体" charset="-122"/>
              </a:rPr>
              <a:t>) ) such that at time t the PU is still inside the CR interference region.</a:t>
            </a:r>
            <a:endParaRPr lang="en-US" altLang="ko-KR" dirty="0" smtClean="0"/>
          </a:p>
          <a:p>
            <a:pPr eaLnBrk="1" hangingPunct="1"/>
            <a:endParaRPr lang="en-US" altLang="ko-KR" dirty="0" smtClean="0"/>
          </a:p>
          <a:p>
            <a:pPr eaLnBrk="1" hangingPunct="1"/>
            <a:endParaRPr lang="en-US" altLang="ko-K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25</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r>
              <a:rPr kumimoji="1" lang="en-US" sz="1200" kern="1200" dirty="0" smtClean="0">
                <a:solidFill>
                  <a:schemeClr val="tx1"/>
                </a:solidFill>
                <a:latin typeface="Times New Roman" charset="0"/>
                <a:ea typeface="宋体" charset="-122"/>
                <a:cs typeface="宋体" charset="-122"/>
              </a:rPr>
              <a:t>-</a:t>
            </a:r>
            <a:r>
              <a:rPr kumimoji="1" lang="en-US" sz="1200" kern="1200" baseline="0" dirty="0" smtClean="0">
                <a:solidFill>
                  <a:schemeClr val="tx1"/>
                </a:solidFill>
                <a:latin typeface="Times New Roman" charset="0"/>
                <a:ea typeface="宋体" charset="-122"/>
                <a:cs typeface="宋体" charset="-122"/>
              </a:rPr>
              <a:t> </a:t>
            </a:r>
            <a:r>
              <a:rPr kumimoji="1" lang="en-US" sz="1200" kern="1200" dirty="0" smtClean="0">
                <a:solidFill>
                  <a:schemeClr val="tx1"/>
                </a:solidFill>
                <a:latin typeface="Times New Roman" charset="0"/>
                <a:ea typeface="宋体" charset="-122"/>
                <a:cs typeface="宋体" charset="-122"/>
              </a:rPr>
              <a:t>At time t</a:t>
            </a:r>
            <a:r>
              <a:rPr kumimoji="1" lang="en-US" sz="1200" kern="1200" baseline="-25000" dirty="0" smtClean="0">
                <a:solidFill>
                  <a:schemeClr val="tx1"/>
                </a:solidFill>
                <a:latin typeface="Times New Roman" charset="0"/>
                <a:ea typeface="宋体" charset="-122"/>
                <a:cs typeface="宋体" charset="-122"/>
              </a:rPr>
              <a:t>0</a:t>
            </a:r>
            <a:r>
              <a:rPr kumimoji="1" lang="en-US" sz="1200" kern="1200" dirty="0" smtClean="0">
                <a:solidFill>
                  <a:schemeClr val="tx1"/>
                </a:solidFill>
                <a:latin typeface="Times New Roman" charset="0"/>
                <a:ea typeface="宋体" charset="-122"/>
                <a:cs typeface="宋体" charset="-122"/>
              </a:rPr>
              <a:t>^- the PU is out of the CR interference region C(X</a:t>
            </a:r>
            <a:r>
              <a:rPr kumimoji="1" lang="en-US" sz="1200" kern="1200" baseline="-25000" dirty="0" smtClean="0">
                <a:solidFill>
                  <a:schemeClr val="tx1"/>
                </a:solidFill>
                <a:latin typeface="Times New Roman" charset="0"/>
                <a:ea typeface="宋体" charset="-122"/>
                <a:cs typeface="宋体" charset="-122"/>
              </a:rPr>
              <a:t>CR</a:t>
            </a:r>
            <a:r>
              <a:rPr kumimoji="1" lang="en-US" sz="1200" kern="1200" dirty="0" smtClean="0">
                <a:solidFill>
                  <a:schemeClr val="tx1"/>
                </a:solidFill>
                <a:latin typeface="Times New Roman" charset="0"/>
                <a:ea typeface="宋体" charset="-122"/>
                <a:cs typeface="宋体" charset="-122"/>
              </a:rPr>
              <a:t>) (the Euclidean distance between the PU location and the CR location is greater than R),</a:t>
            </a:r>
            <a:r>
              <a:rPr kumimoji="1" lang="en-US" sz="1200" kern="1200" baseline="0" dirty="0" smtClean="0">
                <a:solidFill>
                  <a:schemeClr val="tx1"/>
                </a:solidFill>
                <a:latin typeface="Times New Roman" charset="0"/>
                <a:ea typeface="宋体" charset="-122"/>
                <a:cs typeface="宋体" charset="-122"/>
              </a:rPr>
              <a:t> </a:t>
            </a:r>
          </a:p>
          <a:p>
            <a:pPr marL="171450" indent="-171450">
              <a:buFontTx/>
              <a:buChar char="-"/>
            </a:pPr>
            <a:r>
              <a:rPr kumimoji="1" lang="en-US" sz="1200" kern="1200" dirty="0" smtClean="0">
                <a:solidFill>
                  <a:schemeClr val="tx1"/>
                </a:solidFill>
                <a:latin typeface="Times New Roman" charset="0"/>
                <a:ea typeface="宋体" charset="-122"/>
                <a:cs typeface="宋体" charset="-122"/>
              </a:rPr>
              <a:t>At time t</a:t>
            </a:r>
            <a:r>
              <a:rPr kumimoji="1" lang="en-US" sz="1200" kern="1200" baseline="-25000" dirty="0" smtClean="0">
                <a:solidFill>
                  <a:schemeClr val="tx1"/>
                </a:solidFill>
                <a:latin typeface="Times New Roman" charset="0"/>
                <a:ea typeface="宋体" charset="-122"/>
                <a:cs typeface="宋体" charset="-122"/>
              </a:rPr>
              <a:t>0</a:t>
            </a:r>
            <a:r>
              <a:rPr kumimoji="1" lang="en-US" sz="1200" kern="1200" dirty="0" smtClean="0">
                <a:solidFill>
                  <a:schemeClr val="tx1"/>
                </a:solidFill>
                <a:latin typeface="Times New Roman" charset="0"/>
                <a:ea typeface="宋体" charset="-122"/>
                <a:cs typeface="宋体" charset="-122"/>
              </a:rPr>
              <a:t>^+ the PU is inside the CR interference region</a:t>
            </a:r>
          </a:p>
          <a:p>
            <a:pPr marL="171450" indent="-171450">
              <a:buFontTx/>
              <a:buChar char="-"/>
            </a:pPr>
            <a:r>
              <a:rPr kumimoji="1" lang="en-US" sz="1200" kern="1200" dirty="0" smtClean="0">
                <a:solidFill>
                  <a:schemeClr val="tx1"/>
                </a:solidFill>
                <a:latin typeface="Times New Roman" charset="0"/>
                <a:ea typeface="宋体" charset="-122"/>
                <a:cs typeface="宋体" charset="-122"/>
              </a:rPr>
              <a:t>Time</a:t>
            </a:r>
            <a:r>
              <a:rPr kumimoji="1" lang="en-US" sz="1200" kern="1200" baseline="0" dirty="0" smtClean="0">
                <a:solidFill>
                  <a:schemeClr val="tx1"/>
                </a:solidFill>
                <a:latin typeface="Times New Roman" charset="0"/>
                <a:ea typeface="宋体" charset="-122"/>
                <a:cs typeface="宋体" charset="-122"/>
              </a:rPr>
              <a:t> t is the last (sup_{t &gt;t</a:t>
            </a:r>
            <a:r>
              <a:rPr kumimoji="1" lang="en-US" sz="1200" kern="1200" baseline="-25000" dirty="0" smtClean="0">
                <a:solidFill>
                  <a:schemeClr val="tx1"/>
                </a:solidFill>
                <a:latin typeface="Times New Roman" charset="0"/>
                <a:ea typeface="宋体" charset="-122"/>
                <a:cs typeface="宋体" charset="-122"/>
              </a:rPr>
              <a:t>0</a:t>
            </a:r>
            <a:r>
              <a:rPr kumimoji="1" lang="en-US" sz="1200" kern="1200" baseline="0" dirty="0" smtClean="0">
                <a:solidFill>
                  <a:schemeClr val="tx1"/>
                </a:solidFill>
                <a:latin typeface="Times New Roman" charset="0"/>
                <a:ea typeface="宋体" charset="-122"/>
                <a:cs typeface="宋体" charset="-122"/>
              </a:rPr>
              <a:t> }) time instant in which the PU is inside the CR interference region </a:t>
            </a:r>
            <a:r>
              <a:rPr kumimoji="1" lang="en-US" sz="1200" kern="1200" dirty="0" smtClean="0">
                <a:solidFill>
                  <a:schemeClr val="tx1"/>
                </a:solidFill>
                <a:latin typeface="Times New Roman" charset="0"/>
                <a:ea typeface="宋体" charset="-122"/>
                <a:cs typeface="宋体" charset="-122"/>
              </a:rPr>
              <a:t>(the Euclidean distance between the PU location and the CR location is smaller than R)</a:t>
            </a:r>
          </a:p>
          <a:p>
            <a:pPr eaLnBrk="1" hangingPunct="1"/>
            <a:endParaRPr lang="en-US" altLang="ko-KR" dirty="0" smtClean="0"/>
          </a:p>
          <a:p>
            <a:pPr eaLnBrk="1" hangingPunct="1"/>
            <a:endParaRPr lang="en-US" altLang="ko-KR" dirty="0" smtClean="0"/>
          </a:p>
          <a:p>
            <a:pPr eaLnBrk="1" hangingPunct="1"/>
            <a:endParaRPr lang="en-US" altLang="ko-K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26</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r>
              <a:rPr kumimoji="1" lang="en-US" sz="1200" kern="1200" dirty="0" smtClean="0">
                <a:solidFill>
                  <a:schemeClr val="tx1"/>
                </a:solidFill>
                <a:latin typeface="Times New Roman" charset="0"/>
                <a:ea typeface="宋体" charset="-122"/>
                <a:cs typeface="宋体" charset="-122"/>
              </a:rPr>
              <a:t>-</a:t>
            </a:r>
            <a:r>
              <a:rPr kumimoji="1" lang="en-US" sz="1200" kern="1200" baseline="0" dirty="0" smtClean="0">
                <a:solidFill>
                  <a:schemeClr val="tx1"/>
                </a:solidFill>
                <a:latin typeface="Times New Roman" charset="0"/>
                <a:ea typeface="宋体" charset="-122"/>
                <a:cs typeface="宋体" charset="-122"/>
              </a:rPr>
              <a:t> </a:t>
            </a:r>
            <a:r>
              <a:rPr kumimoji="1" lang="en-US" sz="1200" kern="1200" dirty="0" smtClean="0">
                <a:solidFill>
                  <a:schemeClr val="tx1"/>
                </a:solidFill>
                <a:latin typeface="Times New Roman" charset="0"/>
                <a:ea typeface="宋体" charset="-122"/>
                <a:cs typeface="宋体" charset="-122"/>
              </a:rPr>
              <a:t>At time t</a:t>
            </a:r>
            <a:r>
              <a:rPr kumimoji="1" lang="en-US" sz="1200" kern="1200" baseline="-25000" dirty="0" smtClean="0">
                <a:solidFill>
                  <a:schemeClr val="tx1"/>
                </a:solidFill>
                <a:latin typeface="Times New Roman" charset="0"/>
                <a:ea typeface="宋体" charset="-122"/>
                <a:cs typeface="宋体" charset="-122"/>
              </a:rPr>
              <a:t>0</a:t>
            </a:r>
            <a:r>
              <a:rPr kumimoji="1" lang="en-US" sz="1200" kern="1200" dirty="0" smtClean="0">
                <a:solidFill>
                  <a:schemeClr val="tx1"/>
                </a:solidFill>
                <a:latin typeface="Times New Roman" charset="0"/>
                <a:ea typeface="宋体" charset="-122"/>
                <a:cs typeface="宋体" charset="-122"/>
              </a:rPr>
              <a:t>^-=</a:t>
            </a:r>
            <a:r>
              <a:rPr kumimoji="1" lang="en-US" sz="1200" kern="1200" baseline="0" dirty="0" smtClean="0">
                <a:solidFill>
                  <a:schemeClr val="tx1"/>
                </a:solidFill>
                <a:latin typeface="Times New Roman" charset="0"/>
                <a:ea typeface="宋体" charset="-122"/>
                <a:cs typeface="宋体" charset="-122"/>
              </a:rPr>
              <a:t>10</a:t>
            </a:r>
            <a:r>
              <a:rPr kumimoji="1" lang="en-US" sz="1200" kern="1200" baseline="30000" dirty="0" smtClean="0">
                <a:solidFill>
                  <a:schemeClr val="tx1"/>
                </a:solidFill>
                <a:latin typeface="Times New Roman" charset="0"/>
                <a:ea typeface="宋体" charset="-122"/>
                <a:cs typeface="宋体" charset="-122"/>
              </a:rPr>
              <a:t>-</a:t>
            </a:r>
            <a:r>
              <a:rPr kumimoji="1" lang="en-US" sz="1200" kern="1200" baseline="0" dirty="0" smtClean="0">
                <a:solidFill>
                  <a:schemeClr val="tx1"/>
                </a:solidFill>
                <a:latin typeface="Times New Roman" charset="0"/>
                <a:ea typeface="宋体" charset="-122"/>
                <a:cs typeface="宋体" charset="-122"/>
              </a:rPr>
              <a:t> sec</a:t>
            </a:r>
            <a:r>
              <a:rPr kumimoji="1" lang="en-US" sz="1200" kern="1200" dirty="0" smtClean="0">
                <a:solidFill>
                  <a:schemeClr val="tx1"/>
                </a:solidFill>
                <a:latin typeface="Times New Roman" charset="0"/>
                <a:ea typeface="宋体" charset="-122"/>
                <a:cs typeface="宋体" charset="-122"/>
              </a:rPr>
              <a:t> the PU is out of the CR interference region C(X</a:t>
            </a:r>
            <a:r>
              <a:rPr kumimoji="1" lang="en-US" sz="1200" kern="1200" baseline="-25000" dirty="0" smtClean="0">
                <a:solidFill>
                  <a:schemeClr val="tx1"/>
                </a:solidFill>
                <a:latin typeface="Times New Roman" charset="0"/>
                <a:ea typeface="宋体" charset="-122"/>
                <a:cs typeface="宋体" charset="-122"/>
              </a:rPr>
              <a:t>CR</a:t>
            </a:r>
            <a:r>
              <a:rPr kumimoji="1" lang="en-US" sz="1200" kern="1200" dirty="0" smtClean="0">
                <a:solidFill>
                  <a:schemeClr val="tx1"/>
                </a:solidFill>
                <a:latin typeface="Times New Roman" charset="0"/>
                <a:ea typeface="宋体" charset="-122"/>
                <a:cs typeface="宋体" charset="-122"/>
              </a:rPr>
              <a:t>) (the Euclidean distance between the PU location and the CR location is greater than R=30),</a:t>
            </a:r>
            <a:r>
              <a:rPr kumimoji="1" lang="en-US" sz="1200" kern="1200" baseline="0" dirty="0" smtClean="0">
                <a:solidFill>
                  <a:schemeClr val="tx1"/>
                </a:solidFill>
                <a:latin typeface="Times New Roman" charset="0"/>
                <a:ea typeface="宋体" charset="-122"/>
                <a:cs typeface="宋体" charset="-122"/>
              </a:rPr>
              <a:t> </a:t>
            </a:r>
          </a:p>
          <a:p>
            <a:pPr marL="171450" indent="-171450">
              <a:buFontTx/>
              <a:buChar char="-"/>
            </a:pPr>
            <a:r>
              <a:rPr kumimoji="1" lang="en-US" sz="1200" kern="1200" dirty="0" smtClean="0">
                <a:solidFill>
                  <a:schemeClr val="tx1"/>
                </a:solidFill>
                <a:latin typeface="Times New Roman" charset="0"/>
                <a:ea typeface="宋体" charset="-122"/>
                <a:cs typeface="宋体" charset="-122"/>
              </a:rPr>
              <a:t>At time t</a:t>
            </a:r>
            <a:r>
              <a:rPr kumimoji="1" lang="en-US" sz="1200" kern="1200" baseline="-25000" dirty="0" smtClean="0">
                <a:solidFill>
                  <a:schemeClr val="tx1"/>
                </a:solidFill>
                <a:latin typeface="Times New Roman" charset="0"/>
                <a:ea typeface="宋体" charset="-122"/>
                <a:cs typeface="宋体" charset="-122"/>
              </a:rPr>
              <a:t>0</a:t>
            </a:r>
            <a:r>
              <a:rPr kumimoji="1" lang="en-US" sz="1200" kern="1200" dirty="0" smtClean="0">
                <a:solidFill>
                  <a:schemeClr val="tx1"/>
                </a:solidFill>
                <a:latin typeface="Times New Roman" charset="0"/>
                <a:ea typeface="宋体" charset="-122"/>
                <a:cs typeface="宋体" charset="-122"/>
              </a:rPr>
              <a:t>^+= 10</a:t>
            </a:r>
            <a:r>
              <a:rPr kumimoji="1" lang="en-US" sz="1200" kern="1200" baseline="30000" dirty="0" smtClean="0">
                <a:solidFill>
                  <a:schemeClr val="tx1"/>
                </a:solidFill>
                <a:latin typeface="Times New Roman" charset="0"/>
                <a:ea typeface="宋体" charset="-122"/>
                <a:cs typeface="宋体" charset="-122"/>
              </a:rPr>
              <a:t>+</a:t>
            </a:r>
            <a:r>
              <a:rPr kumimoji="1" lang="en-US" sz="1200" kern="1200" dirty="0" smtClean="0">
                <a:solidFill>
                  <a:schemeClr val="tx1"/>
                </a:solidFill>
                <a:latin typeface="Times New Roman" charset="0"/>
                <a:ea typeface="宋体" charset="-122"/>
                <a:cs typeface="宋体" charset="-122"/>
              </a:rPr>
              <a:t>  the PU is inside the CR interference region</a:t>
            </a:r>
          </a:p>
          <a:p>
            <a:pPr marL="171450" indent="-171450">
              <a:buFontTx/>
              <a:buChar char="-"/>
            </a:pPr>
            <a:r>
              <a:rPr kumimoji="1" lang="en-US" sz="1200" kern="1200" dirty="0" smtClean="0">
                <a:solidFill>
                  <a:schemeClr val="tx1"/>
                </a:solidFill>
                <a:latin typeface="Times New Roman" charset="0"/>
                <a:ea typeface="宋体" charset="-122"/>
                <a:cs typeface="宋体" charset="-122"/>
              </a:rPr>
              <a:t>Time</a:t>
            </a:r>
            <a:r>
              <a:rPr kumimoji="1" lang="en-US" sz="1200" kern="1200" baseline="0" dirty="0" smtClean="0">
                <a:solidFill>
                  <a:schemeClr val="tx1"/>
                </a:solidFill>
                <a:latin typeface="Times New Roman" charset="0"/>
                <a:ea typeface="宋体" charset="-122"/>
                <a:cs typeface="宋体" charset="-122"/>
              </a:rPr>
              <a:t> t=11 is the last (sup_{t &gt;t</a:t>
            </a:r>
            <a:r>
              <a:rPr kumimoji="1" lang="en-US" sz="1200" kern="1200" baseline="-25000" dirty="0" smtClean="0">
                <a:solidFill>
                  <a:schemeClr val="tx1"/>
                </a:solidFill>
                <a:latin typeface="Times New Roman" charset="0"/>
                <a:ea typeface="宋体" charset="-122"/>
                <a:cs typeface="宋体" charset="-122"/>
              </a:rPr>
              <a:t>0</a:t>
            </a:r>
            <a:r>
              <a:rPr kumimoji="1" lang="en-US" sz="1200" kern="1200" baseline="0" dirty="0" smtClean="0">
                <a:solidFill>
                  <a:schemeClr val="tx1"/>
                </a:solidFill>
                <a:latin typeface="Times New Roman" charset="0"/>
                <a:ea typeface="宋体" charset="-122"/>
                <a:cs typeface="宋体" charset="-122"/>
              </a:rPr>
              <a:t> }) time instant in which the PU is inside the CR interference region </a:t>
            </a:r>
            <a:r>
              <a:rPr kumimoji="1" lang="en-US" sz="1200" kern="1200" dirty="0" smtClean="0">
                <a:solidFill>
                  <a:schemeClr val="tx1"/>
                </a:solidFill>
                <a:latin typeface="Times New Roman" charset="0"/>
                <a:ea typeface="宋体" charset="-122"/>
                <a:cs typeface="宋体" charset="-122"/>
              </a:rPr>
              <a:t>(the Euclidean distance between the PU location and the CR location is smaller than R=30m)</a:t>
            </a:r>
          </a:p>
          <a:p>
            <a:pPr eaLnBrk="1" hangingPunct="1"/>
            <a:endParaRPr lang="en-US" altLang="ko-KR"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With these values,</a:t>
            </a:r>
            <a:r>
              <a:rPr lang="en-US" baseline="0" dirty="0" smtClean="0"/>
              <a:t> the sojourn time, i.e., the difference </a:t>
            </a:r>
            <a:r>
              <a:rPr lang="en-US" dirty="0" smtClean="0"/>
              <a:t>between the last time (t) the PU is in the CR interference region and the first time (t0) the PU was in the CR interference region, with t0&lt;t, is equal to 1sec.</a:t>
            </a:r>
            <a:endParaRPr lang="en-US" altLang="ko-KR" dirty="0" smtClean="0"/>
          </a:p>
          <a:p>
            <a:pPr eaLnBrk="1" hangingPunct="1"/>
            <a:endParaRPr lang="en-US" altLang="ko-KR" dirty="0" smtClean="0"/>
          </a:p>
          <a:p>
            <a:pPr eaLnBrk="1" hangingPunct="1"/>
            <a:endParaRPr lang="en-US" altLang="ko-K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27</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6489"/>
            <a:fld id="{2D0E45A3-7672-4143-A7B0-6601F71239E2}" type="slidenum">
              <a:rPr lang="en-US" altLang="zh-CN" smtClean="0"/>
              <a:pPr defTabSz="966489"/>
              <a:t>28</a:t>
            </a:fld>
            <a:endParaRPr lang="en-US" altLang="zh-CN" dirty="0" smtClean="0"/>
          </a:p>
        </p:txBody>
      </p:sp>
      <p:sp>
        <p:nvSpPr>
          <p:cNvPr id="118787"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18788"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539BE9D5-10FA-4054-9A93-BE813B8DA771}" type="slidenum">
              <a:rPr lang="en-US" altLang="zh-CN" sz="1200" b="0">
                <a:latin typeface="Times New Roman" charset="0"/>
              </a:rPr>
              <a:pPr algn="r" defTabSz="966489" eaLnBrk="1" hangingPunct="1">
                <a:lnSpc>
                  <a:spcPct val="100000"/>
                </a:lnSpc>
                <a:spcBef>
                  <a:spcPct val="0"/>
                </a:spcBef>
                <a:buClrTx/>
                <a:buSzTx/>
                <a:buNone/>
              </a:pPr>
              <a:t>29</a:t>
            </a:fld>
            <a:endParaRPr lang="en-US" altLang="zh-CN" sz="1200" b="0" dirty="0">
              <a:latin typeface="Times New Roman"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tLang="ko-K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489"/>
            <a:fld id="{3E3E90DD-FAB0-4BCE-8CB3-E8DCFC7EBC85}" type="slidenum">
              <a:rPr lang="en-US" altLang="zh-CN" smtClean="0"/>
              <a:pPr defTabSz="966489"/>
              <a:t>3</a:t>
            </a:fld>
            <a:endParaRPr lang="en-US" altLang="zh-CN" dirty="0" smtClean="0"/>
          </a:p>
        </p:txBody>
      </p:sp>
      <p:sp>
        <p:nvSpPr>
          <p:cNvPr id="94211"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94212"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30</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r>
              <a:rPr lang="en-US" altLang="ko-KR" sz="1200" dirty="0" smtClean="0">
                <a:ea typeface="宋体" charset="-122"/>
              </a:rPr>
              <a:t>Through slides 30-32, we describe the First Part of the paper, i.e.,</a:t>
            </a:r>
            <a:r>
              <a:rPr lang="en-US" altLang="ko-KR" sz="1200" baseline="0" dirty="0" smtClean="0">
                <a:ea typeface="宋体" charset="-122"/>
              </a:rPr>
              <a:t> </a:t>
            </a:r>
            <a:r>
              <a:rPr lang="en-US" altLang="ko-KR" sz="1200" dirty="0" smtClean="0">
                <a:ea typeface="宋体" charset="-122"/>
              </a:rPr>
              <a:t>we</a:t>
            </a:r>
            <a:r>
              <a:rPr lang="en-US" altLang="ko-KR" sz="1200" baseline="0" dirty="0" smtClean="0">
                <a:solidFill>
                  <a:srgbClr val="66FF66"/>
                </a:solidFill>
                <a:ea typeface="宋体" charset="-122"/>
              </a:rPr>
              <a:t> c</a:t>
            </a:r>
            <a:r>
              <a:rPr lang="en-US" altLang="ko-KR" sz="1200" dirty="0" smtClean="0">
                <a:solidFill>
                  <a:srgbClr val="66FF66"/>
                </a:solidFill>
                <a:ea typeface="宋体" charset="-122"/>
              </a:rPr>
              <a:t>haracterize</a:t>
            </a:r>
            <a:r>
              <a:rPr lang="en-US" altLang="ko-KR" sz="1200" baseline="0" dirty="0" smtClean="0">
                <a:solidFill>
                  <a:srgbClr val="66FF66"/>
                </a:solidFill>
                <a:ea typeface="宋体" charset="-122"/>
              </a:rPr>
              <a:t> </a:t>
            </a:r>
            <a:r>
              <a:rPr lang="en-US" altLang="ko-KR" sz="1200" dirty="0" smtClean="0">
                <a:solidFill>
                  <a:srgbClr val="66FF66"/>
                </a:solidFill>
                <a:ea typeface="宋体" charset="-122"/>
              </a:rPr>
              <a:t>the PU inter-arrival time T (defined in slide 27) for a general mobility model, </a:t>
            </a:r>
            <a:r>
              <a:rPr kumimoji="1" lang="en-US" sz="1200" b="0" i="0" u="none" strike="noStrike" kern="1200" baseline="0" dirty="0" smtClean="0">
                <a:solidFill>
                  <a:schemeClr val="tx1"/>
                </a:solidFill>
                <a:latin typeface="Times New Roman" charset="0"/>
                <a:ea typeface="宋体" charset="-122"/>
                <a:cs typeface="宋体" charset="-122"/>
              </a:rPr>
              <a:t>by deriving closed-form expressions for both its average value E[T](Theorem 1, slide 30) and its Cumulative Distribution Function (CDF) (Theorem 2, slide 33). These results will be used to set the optimal mobility-aware sensing time parameters, i.e., the sensing time and the transmission time (second part of the paper, slide 35-51).</a:t>
            </a:r>
          </a:p>
          <a:p>
            <a:endParaRPr kumimoji="1" lang="en-US" altLang="ko-KR" sz="1200" b="0" i="0" u="none" strike="noStrike" kern="1200" baseline="0" dirty="0" smtClean="0">
              <a:solidFill>
                <a:schemeClr val="tx1"/>
              </a:solidFill>
              <a:latin typeface="Times New Roman" charset="0"/>
              <a:ea typeface="宋体" charset="-122"/>
              <a:cs typeface="宋体" charset="-122"/>
            </a:endParaRPr>
          </a:p>
          <a:p>
            <a:r>
              <a:rPr kumimoji="1" lang="en-US" altLang="ko-KR" sz="1200" b="0" i="0" u="none" strike="noStrike" kern="1200" baseline="0" dirty="0" smtClean="0">
                <a:solidFill>
                  <a:schemeClr val="tx1"/>
                </a:solidFill>
                <a:latin typeface="Times New Roman" charset="0"/>
                <a:ea typeface="宋体" charset="-122"/>
                <a:cs typeface="宋体" charset="-122"/>
              </a:rPr>
              <a:t>A general mobility model is any mobility model satisfying Assumption 1 (slide 15). RWM and RWMP are examples of mobility models satisfying Assumption 1 (slide 15). In the third part of the paper we specialize the results derived with reference to a general mobility model for the RWM and the RWPM.</a:t>
            </a:r>
            <a:endParaRPr lang="en-US" altLang="ko-KR" sz="1200" dirty="0" smtClean="0">
              <a:solidFill>
                <a:srgbClr val="66FF66"/>
              </a:solidFill>
              <a:ea typeface="宋体" charset="-122"/>
            </a:endParaRPr>
          </a:p>
          <a:p>
            <a:pPr eaLnBrk="1" hangingPunct="1"/>
            <a:endParaRPr lang="en-US" altLang="ko-K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31</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32</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r>
              <a:rPr lang="en-US" altLang="ko-KR" sz="1200" dirty="0" smtClean="0"/>
              <a:t>When we will specialize the results for the RWM and the RWPM (third part of this presentation), we will understand how the mobile PU parameters, e.g., the average PU velocity, the PU protection range etc., affect the calculation of these quantities (Theta, T etc.)(see examples reported</a:t>
            </a:r>
            <a:r>
              <a:rPr lang="en-US" altLang="ko-KR" sz="1200" baseline="0" dirty="0" smtClean="0"/>
              <a:t> in the third part of this presentation)</a:t>
            </a:r>
            <a:endParaRPr lang="en-US" altLang="ko-K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33</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charset="0"/>
                <a:ea typeface="宋体" charset="-122"/>
                <a:cs typeface="宋体" charset="-122"/>
              </a:rPr>
              <a:t>Theorem 2 is saying that the probability that the inter-arrival time assumes values smaller than t, i.e., its CDF, is bounded by an exponential low dominated by the parameter</a:t>
            </a:r>
            <a:r>
              <a:rPr kumimoji="1" lang="en-US" sz="1200" kern="1200" baseline="0" dirty="0" smtClean="0">
                <a:solidFill>
                  <a:schemeClr val="tx1"/>
                </a:solidFill>
                <a:latin typeface="Times New Roman" charset="0"/>
                <a:ea typeface="宋体" charset="-122"/>
                <a:cs typeface="宋体" charset="-122"/>
              </a:rPr>
              <a:t> </a:t>
            </a:r>
            <a:r>
              <a:rPr kumimoji="1" lang="en-US" sz="1200" kern="1200" dirty="0" smtClean="0">
                <a:solidFill>
                  <a:schemeClr val="tx1"/>
                </a:solidFill>
                <a:latin typeface="Times New Roman" charset="0"/>
                <a:ea typeface="宋体" charset="-122"/>
                <a:cs typeface="宋体" charset="-122"/>
              </a:rPr>
              <a:t>P</a:t>
            </a:r>
            <a:r>
              <a:rPr kumimoji="1" lang="en-US" sz="1200" kern="1200" baseline="-25000" dirty="0" smtClean="0">
                <a:solidFill>
                  <a:schemeClr val="tx1"/>
                </a:solidFill>
                <a:latin typeface="Times New Roman" charset="0"/>
                <a:ea typeface="宋体" charset="-122"/>
                <a:cs typeface="宋体" charset="-122"/>
              </a:rPr>
              <a:t>g</a:t>
            </a:r>
            <a:r>
              <a:rPr kumimoji="1" lang="en-US" sz="1200" kern="1200" dirty="0" smtClean="0">
                <a:solidFill>
                  <a:schemeClr val="tx1"/>
                </a:solidFill>
                <a:latin typeface="Times New Roman" charset="0"/>
                <a:ea typeface="宋体" charset="-122"/>
                <a:cs typeface="宋体" charset="-122"/>
              </a:rPr>
              <a:t>(x</a:t>
            </a:r>
            <a:r>
              <a:rPr kumimoji="1" lang="en-US" sz="1200" kern="1200" baseline="-25000" dirty="0" smtClean="0">
                <a:solidFill>
                  <a:schemeClr val="tx1"/>
                </a:solidFill>
                <a:latin typeface="Times New Roman" charset="0"/>
                <a:ea typeface="宋体" charset="-122"/>
                <a:cs typeface="宋体" charset="-122"/>
              </a:rPr>
              <a:t>CR</a:t>
            </a:r>
            <a:r>
              <a:rPr kumimoji="1" lang="en-US" sz="1200" kern="1200" dirty="0" smtClean="0">
                <a:solidFill>
                  <a:schemeClr val="tx1"/>
                </a:solidFill>
                <a:latin typeface="Times New Roman" charset="0"/>
                <a:ea typeface="宋体" charset="-122"/>
                <a:cs typeface="宋体" charset="-122"/>
              </a:rPr>
              <a:t>). </a:t>
            </a:r>
          </a:p>
          <a:p>
            <a:endParaRPr kumimoji="1" lang="en-US" sz="1200" kern="1200" dirty="0" smtClean="0">
              <a:solidFill>
                <a:schemeClr val="tx1"/>
              </a:solidFill>
              <a:latin typeface="Times New Roman" charset="0"/>
              <a:ea typeface="宋体" charset="-122"/>
              <a:cs typeface="宋体" charset="-122"/>
            </a:endParaRPr>
          </a:p>
          <a:p>
            <a:r>
              <a:rPr kumimoji="1" lang="en-US" sz="1200" kern="1200" dirty="0" smtClean="0">
                <a:solidFill>
                  <a:schemeClr val="tx1"/>
                </a:solidFill>
                <a:latin typeface="Times New Roman" charset="0"/>
                <a:ea typeface="宋体" charset="-122"/>
                <a:cs typeface="宋体" charset="-122"/>
              </a:rPr>
              <a:t>P</a:t>
            </a:r>
            <a:r>
              <a:rPr kumimoji="1" lang="en-US" sz="1200" kern="1200" baseline="-25000" dirty="0" smtClean="0">
                <a:solidFill>
                  <a:schemeClr val="tx1"/>
                </a:solidFill>
                <a:latin typeface="Times New Roman" charset="0"/>
                <a:ea typeface="宋体" charset="-122"/>
                <a:cs typeface="宋体" charset="-122"/>
              </a:rPr>
              <a:t>g</a:t>
            </a:r>
            <a:r>
              <a:rPr kumimoji="1" lang="en-US" sz="1200" kern="1200" dirty="0" smtClean="0">
                <a:solidFill>
                  <a:schemeClr val="tx1"/>
                </a:solidFill>
                <a:latin typeface="Times New Roman" charset="0"/>
                <a:ea typeface="宋体" charset="-122"/>
                <a:cs typeface="宋体" charset="-122"/>
              </a:rPr>
              <a:t>(x</a:t>
            </a:r>
            <a:r>
              <a:rPr kumimoji="1" lang="en-US" sz="1200" kern="1200" baseline="-25000" dirty="0" smtClean="0">
                <a:solidFill>
                  <a:schemeClr val="tx1"/>
                </a:solidFill>
                <a:latin typeface="Times New Roman" charset="0"/>
                <a:ea typeface="宋体" charset="-122"/>
                <a:cs typeface="宋体" charset="-122"/>
              </a:rPr>
              <a:t>CR</a:t>
            </a:r>
            <a:r>
              <a:rPr kumimoji="1" lang="en-US" sz="1200" kern="1200" dirty="0" smtClean="0">
                <a:solidFill>
                  <a:schemeClr val="tx1"/>
                </a:solidFill>
                <a:latin typeface="Times New Roman" charset="0"/>
                <a:ea typeface="宋体" charset="-122"/>
                <a:cs typeface="宋体" charset="-122"/>
              </a:rPr>
              <a:t>) represents the probability that a mobile PU meets the CR user (whose location is x</a:t>
            </a:r>
            <a:r>
              <a:rPr kumimoji="1" lang="en-US" sz="1200" kern="1200" baseline="-25000" dirty="0" smtClean="0">
                <a:solidFill>
                  <a:schemeClr val="tx1"/>
                </a:solidFill>
                <a:latin typeface="Times New Roman" charset="0"/>
                <a:ea typeface="宋体" charset="-122"/>
                <a:cs typeface="宋体" charset="-122"/>
              </a:rPr>
              <a:t>CR</a:t>
            </a:r>
            <a:r>
              <a:rPr kumimoji="1" lang="en-US" sz="1200" kern="1200" dirty="0" smtClean="0">
                <a:solidFill>
                  <a:schemeClr val="tx1"/>
                </a:solidFill>
                <a:latin typeface="Times New Roman" charset="0"/>
                <a:ea typeface="宋体" charset="-122"/>
                <a:cs typeface="宋体" charset="-122"/>
              </a:rPr>
              <a:t>) during a PU movement.</a:t>
            </a:r>
          </a:p>
          <a:p>
            <a:r>
              <a:rPr kumimoji="1" lang="en-US" sz="1200" kern="1200" dirty="0" smtClean="0">
                <a:solidFill>
                  <a:schemeClr val="tx1"/>
                </a:solidFill>
                <a:latin typeface="Times New Roman" charset="0"/>
                <a:ea typeface="宋体" charset="-122"/>
                <a:cs typeface="宋体" charset="-122"/>
              </a:rPr>
              <a:t>It is composed by two integral since:</a:t>
            </a:r>
          </a:p>
          <a:p>
            <a:pPr marL="171450" indent="-171450">
              <a:buFontTx/>
              <a:buChar char="-"/>
            </a:pPr>
            <a:r>
              <a:rPr kumimoji="1" lang="en-US" sz="1200" kern="1200" dirty="0" smtClean="0">
                <a:solidFill>
                  <a:schemeClr val="tx1"/>
                </a:solidFill>
                <a:latin typeface="Times New Roman" charset="0"/>
                <a:ea typeface="宋体" charset="-122"/>
                <a:cs typeface="宋体" charset="-122"/>
              </a:rPr>
              <a:t>the first integral (</a:t>
            </a:r>
            <a:r>
              <a:rPr kumimoji="1" lang="en-US" sz="1200" kern="1200" dirty="0" err="1" smtClean="0">
                <a:solidFill>
                  <a:schemeClr val="tx1"/>
                </a:solidFill>
                <a:latin typeface="Times New Roman" charset="0"/>
                <a:ea typeface="宋体" charset="-122"/>
                <a:cs typeface="宋体" charset="-122"/>
              </a:rPr>
              <a:t>int_C</a:t>
            </a:r>
            <a:r>
              <a:rPr kumimoji="1" lang="en-US" sz="1200" kern="1200" dirty="0" smtClean="0">
                <a:solidFill>
                  <a:schemeClr val="tx1"/>
                </a:solidFill>
                <a:latin typeface="Times New Roman" charset="0"/>
                <a:ea typeface="宋体" charset="-122"/>
                <a:cs typeface="宋体" charset="-122"/>
              </a:rPr>
              <a:t>(X</a:t>
            </a:r>
            <a:r>
              <a:rPr kumimoji="1" lang="en-US" sz="1200" kern="1200" baseline="-25000" dirty="0" smtClean="0">
                <a:solidFill>
                  <a:schemeClr val="tx1"/>
                </a:solidFill>
                <a:latin typeface="Times New Roman" charset="0"/>
                <a:ea typeface="宋体" charset="-122"/>
                <a:cs typeface="宋体" charset="-122"/>
              </a:rPr>
              <a:t>CR</a:t>
            </a:r>
            <a:r>
              <a:rPr kumimoji="1" lang="en-US" sz="1200" kern="1200" dirty="0" smtClean="0">
                <a:solidFill>
                  <a:schemeClr val="tx1"/>
                </a:solidFill>
                <a:latin typeface="Times New Roman" charset="0"/>
                <a:ea typeface="宋体" charset="-122"/>
                <a:cs typeface="宋体" charset="-122"/>
              </a:rPr>
              <a:t>,</a:t>
            </a:r>
            <a:r>
              <a:rPr kumimoji="1" lang="en-US" sz="1200" kern="1200" baseline="0" dirty="0" smtClean="0">
                <a:solidFill>
                  <a:schemeClr val="tx1"/>
                </a:solidFill>
                <a:latin typeface="Times New Roman" charset="0"/>
                <a:ea typeface="宋体" charset="-122"/>
                <a:cs typeface="宋体" charset="-122"/>
              </a:rPr>
              <a:t> l </a:t>
            </a:r>
            <a:r>
              <a:rPr kumimoji="1" lang="en-US" sz="1200" kern="1200" dirty="0" smtClean="0">
                <a:solidFill>
                  <a:schemeClr val="tx1"/>
                </a:solidFill>
                <a:latin typeface="Times New Roman" charset="0"/>
                <a:ea typeface="宋体" charset="-122"/>
                <a:cs typeface="宋体" charset="-122"/>
              </a:rPr>
              <a:t>)) represents the probability that a mobile PU meets the CR user (whose location is X</a:t>
            </a:r>
            <a:r>
              <a:rPr kumimoji="1" lang="en-US" sz="1200" kern="1200" baseline="-25000" dirty="0" smtClean="0">
                <a:solidFill>
                  <a:schemeClr val="tx1"/>
                </a:solidFill>
                <a:latin typeface="Times New Roman" charset="0"/>
                <a:ea typeface="宋体" charset="-122"/>
                <a:cs typeface="宋体" charset="-122"/>
              </a:rPr>
              <a:t>CR</a:t>
            </a:r>
            <a:r>
              <a:rPr kumimoji="1" lang="en-US" sz="1200" kern="1200" dirty="0" smtClean="0">
                <a:solidFill>
                  <a:schemeClr val="tx1"/>
                </a:solidFill>
                <a:latin typeface="Times New Roman" charset="0"/>
                <a:ea typeface="宋体" charset="-122"/>
                <a:cs typeface="宋体" charset="-122"/>
              </a:rPr>
              <a:t>) during a PU movement of length L=l</a:t>
            </a:r>
            <a:r>
              <a:rPr kumimoji="1" lang="en-US" sz="1200" kern="1200" baseline="-25000" dirty="0" smtClean="0">
                <a:solidFill>
                  <a:schemeClr val="tx1"/>
                </a:solidFill>
                <a:latin typeface="Times New Roman" charset="0"/>
                <a:ea typeface="宋体" charset="-122"/>
                <a:cs typeface="宋体" charset="-122"/>
              </a:rPr>
              <a:t>i </a:t>
            </a:r>
            <a:r>
              <a:rPr kumimoji="1" lang="en-US" sz="1200" kern="1200" baseline="0" dirty="0" smtClean="0">
                <a:solidFill>
                  <a:schemeClr val="tx1"/>
                </a:solidFill>
                <a:latin typeface="Times New Roman" charset="0"/>
                <a:ea typeface="宋体" charset="-122"/>
                <a:cs typeface="宋体" charset="-122"/>
              </a:rPr>
              <a:t>(the </a:t>
            </a:r>
            <a:r>
              <a:rPr kumimoji="1" lang="en-US" sz="1200" kern="1200" baseline="0" dirty="0" err="1" smtClean="0">
                <a:solidFill>
                  <a:schemeClr val="tx1"/>
                </a:solidFill>
                <a:latin typeface="Times New Roman" charset="0"/>
                <a:ea typeface="宋体" charset="-122"/>
                <a:cs typeface="宋体" charset="-122"/>
              </a:rPr>
              <a:t>r.v</a:t>
            </a:r>
            <a:r>
              <a:rPr kumimoji="1" lang="en-US" sz="1200" kern="1200" baseline="0" dirty="0" smtClean="0">
                <a:solidFill>
                  <a:schemeClr val="tx1"/>
                </a:solidFill>
                <a:latin typeface="Times New Roman" charset="0"/>
                <a:ea typeface="宋体" charset="-122"/>
                <a:cs typeface="宋体" charset="-122"/>
              </a:rPr>
              <a:t>. L is defined in slide 20)</a:t>
            </a:r>
          </a:p>
          <a:p>
            <a:pPr marL="171450" indent="-171450">
              <a:buFontTx/>
              <a:buChar char="-"/>
            </a:pPr>
            <a:r>
              <a:rPr kumimoji="1" lang="en-US" sz="1200" kern="1200" dirty="0" smtClean="0">
                <a:solidFill>
                  <a:schemeClr val="tx1"/>
                </a:solidFill>
                <a:latin typeface="Times New Roman" charset="0"/>
                <a:ea typeface="宋体" charset="-122"/>
                <a:cs typeface="宋体" charset="-122"/>
              </a:rPr>
              <a:t>the second integral (</a:t>
            </a:r>
            <a:r>
              <a:rPr kumimoji="1" lang="en-US" sz="1200" kern="1200" dirty="0" err="1" smtClean="0">
                <a:solidFill>
                  <a:schemeClr val="tx1"/>
                </a:solidFill>
                <a:latin typeface="Times New Roman" charset="0"/>
                <a:ea typeface="宋体" charset="-122"/>
                <a:cs typeface="宋体" charset="-122"/>
              </a:rPr>
              <a:t>int_L</a:t>
            </a:r>
            <a:r>
              <a:rPr kumimoji="1" lang="en-US" sz="1200" kern="1200" dirty="0" smtClean="0">
                <a:solidFill>
                  <a:schemeClr val="tx1"/>
                </a:solidFill>
                <a:latin typeface="Times New Roman" charset="0"/>
                <a:ea typeface="宋体" charset="-122"/>
                <a:cs typeface="宋体" charset="-122"/>
              </a:rPr>
              <a:t>) is necessary to remove the conditioning with respect to L=l</a:t>
            </a:r>
            <a:r>
              <a:rPr kumimoji="1" lang="en-US" sz="1200" kern="1200" baseline="-25000" dirty="0" smtClean="0">
                <a:solidFill>
                  <a:schemeClr val="tx1"/>
                </a:solidFill>
                <a:latin typeface="Times New Roman" charset="0"/>
                <a:ea typeface="宋体" charset="-122"/>
                <a:cs typeface="宋体" charset="-122"/>
              </a:rPr>
              <a:t>i</a:t>
            </a:r>
            <a:r>
              <a:rPr kumimoji="1" lang="en-US" sz="1200" kern="1200" dirty="0" smtClean="0">
                <a:solidFill>
                  <a:schemeClr val="tx1"/>
                </a:solidFill>
                <a:latin typeface="Times New Roman" charset="0"/>
                <a:ea typeface="宋体" charset="-122"/>
                <a:cs typeface="宋体" charset="-122"/>
              </a:rPr>
              <a:t>.</a:t>
            </a:r>
          </a:p>
          <a:p>
            <a:pPr marL="171450" indent="-171450">
              <a:buFontTx/>
              <a:buChar char="-"/>
            </a:pPr>
            <a:endParaRPr kumimoji="1" lang="en-US" sz="1200" kern="1200" dirty="0" smtClean="0">
              <a:solidFill>
                <a:schemeClr val="tx1"/>
              </a:solidFill>
              <a:latin typeface="Times New Roman" charset="0"/>
              <a:ea typeface="宋体" charset="-122"/>
              <a:cs typeface="宋体" charset="-122"/>
            </a:endParaRPr>
          </a:p>
          <a:p>
            <a:pPr eaLnBrk="1" hangingPunct="1"/>
            <a:endParaRPr lang="en-US" altLang="ko-KR"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34</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539BE9D5-10FA-4054-9A93-BE813B8DA771}" type="slidenum">
              <a:rPr lang="en-US" altLang="zh-CN" sz="1200" b="0">
                <a:latin typeface="Times New Roman" charset="0"/>
              </a:rPr>
              <a:pPr algn="r" defTabSz="966489" eaLnBrk="1" hangingPunct="1">
                <a:lnSpc>
                  <a:spcPct val="100000"/>
                </a:lnSpc>
                <a:spcBef>
                  <a:spcPct val="0"/>
                </a:spcBef>
                <a:buClrTx/>
                <a:buSzTx/>
                <a:buNone/>
              </a:pPr>
              <a:t>35</a:t>
            </a:fld>
            <a:endParaRPr lang="en-US" altLang="zh-CN" sz="1200" b="0" dirty="0">
              <a:latin typeface="Times New Roman"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tLang="ko-K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36</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lvl="1" eaLnBrk="1" hangingPunct="1">
              <a:lnSpc>
                <a:spcPct val="90000"/>
              </a:lnSpc>
              <a:defRPr/>
            </a:pPr>
            <a:r>
              <a:rPr lang="en-US" altLang="ko-KR" dirty="0" smtClean="0"/>
              <a:t>Here by exploring the characterization</a:t>
            </a:r>
            <a:r>
              <a:rPr lang="en-US" altLang="ko-KR" baseline="0" dirty="0" smtClean="0"/>
              <a:t> of the inter-arrival time (derived in the previous slides), we address the </a:t>
            </a:r>
            <a:r>
              <a:rPr lang="en-US" altLang="ko-KR" sz="2400" baseline="0" dirty="0" smtClean="0">
                <a:solidFill>
                  <a:srgbClr val="66FF33"/>
                </a:solidFill>
              </a:rPr>
              <a:t>p</a:t>
            </a:r>
            <a:r>
              <a:rPr lang="en-US" altLang="ko-KR" sz="2400" dirty="0" smtClean="0">
                <a:solidFill>
                  <a:srgbClr val="66FF33"/>
                </a:solidFill>
              </a:rPr>
              <a:t>roper selection of the sensing parameters. This is crucial for the performance of CR networks since </a:t>
            </a:r>
            <a:r>
              <a:rPr lang="en-US" altLang="ko-KR" sz="2400" baseline="0" dirty="0" smtClean="0"/>
              <a:t> the </a:t>
            </a:r>
            <a:r>
              <a:rPr lang="en-US" altLang="ko-KR" sz="2400" baseline="0" dirty="0" smtClean="0">
                <a:ea typeface="굴림" charset="-127"/>
              </a:rPr>
              <a:t>s</a:t>
            </a:r>
            <a:r>
              <a:rPr lang="en-US" altLang="ko-KR" sz="2400" dirty="0" smtClean="0">
                <a:ea typeface="굴림" charset="-127"/>
              </a:rPr>
              <a:t>ensing </a:t>
            </a:r>
            <a:r>
              <a:rPr lang="en-US" altLang="ko-KR" sz="2400" dirty="0" smtClean="0"/>
              <a:t>time</a:t>
            </a:r>
            <a:r>
              <a:rPr lang="en-US" altLang="ko-KR" sz="2400" dirty="0" smtClean="0">
                <a:ea typeface="굴림" charset="-127"/>
              </a:rPr>
              <a:t> </a:t>
            </a:r>
            <a:r>
              <a:rPr lang="en-US" altLang="ko-KR" sz="2400" dirty="0" smtClean="0"/>
              <a:t>and the transmission time influence both the spectrum efficiency and interference avoidance.             </a:t>
            </a:r>
          </a:p>
          <a:p>
            <a:pPr eaLnBrk="1" hangingPunct="1"/>
            <a:endParaRPr lang="en-US" altLang="ko-KR"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37</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38</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kumimoji="1" lang="en-US" altLang="ko-KR" sz="1200" b="0" i="0" u="none" strike="noStrike" kern="1200" baseline="0" dirty="0" smtClean="0">
                <a:solidFill>
                  <a:schemeClr val="tx1"/>
                </a:solidFill>
                <a:latin typeface="Times New Roman" charset="0"/>
                <a:ea typeface="宋体" charset="-122"/>
                <a:cs typeface="宋体" charset="-122"/>
              </a:rPr>
              <a:t>A general mobility model is any mobility model satisfying Assumption 1 (slide 15).</a:t>
            </a:r>
            <a:endParaRPr lang="en-US" altLang="ko-KR"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defTabSz="966489"/>
            <a:fld id="{A2C6B35F-733E-4337-BA92-595B55D44913}" type="slidenum">
              <a:rPr lang="en-US" altLang="zh-CN" smtClean="0"/>
              <a:pPr defTabSz="966489"/>
              <a:t>39</a:t>
            </a:fld>
            <a:endParaRPr lang="en-US" altLang="zh-CN" dirty="0" smtClean="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ko-KR" dirty="0" smtClean="0"/>
              <a:t>When the</a:t>
            </a:r>
            <a:r>
              <a:rPr lang="en-US" altLang="ko-KR" baseline="0" dirty="0" smtClean="0"/>
              <a:t> inter-arrival time (temporal distance between two consecutive arrivals of the PU in the CR interference region) is lower then the transmission time, then the CR user can interferes with the active PU, since the PU arrives during the transmission time.</a:t>
            </a:r>
          </a:p>
          <a:p>
            <a:pPr eaLnBrk="1" hangingPunct="1"/>
            <a:endParaRPr lang="en-US" altLang="ko-KR" baseline="0" dirty="0" smtClean="0"/>
          </a:p>
          <a:p>
            <a:pPr eaLnBrk="1" hangingPunct="1"/>
            <a:r>
              <a:rPr lang="en-US" altLang="ko-KR" baseline="0" dirty="0" smtClean="0"/>
              <a:t>Hence, we want that the probability of a PU I) being active (</a:t>
            </a:r>
            <a:r>
              <a:rPr lang="en-US" altLang="ko-KR" baseline="0" dirty="0" err="1" smtClean="0"/>
              <a:t>P_on</a:t>
            </a:r>
            <a:r>
              <a:rPr lang="en-US" altLang="ko-KR" baseline="0" dirty="0" smtClean="0"/>
              <a:t>) and ii) arriving during the CU transmission time ( P(T&lt;= </a:t>
            </a:r>
            <a:r>
              <a:rPr lang="en-US" altLang="ko-KR" baseline="0" dirty="0" err="1" smtClean="0"/>
              <a:t>T_Tx</a:t>
            </a:r>
            <a:r>
              <a:rPr lang="en-US" altLang="ko-KR" baseline="0" dirty="0" smtClean="0"/>
              <a:t>) is lower then the PU interference constraint (</a:t>
            </a:r>
            <a:r>
              <a:rPr lang="en-US" altLang="ko-KR" baseline="0" dirty="0" err="1" smtClean="0"/>
              <a:t>P_int</a:t>
            </a:r>
            <a:r>
              <a:rPr lang="en-US" altLang="ko-KR" baseline="0" dirty="0"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489"/>
            <a:fld id="{3E3E90DD-FAB0-4BCE-8CB3-E8DCFC7EBC85}" type="slidenum">
              <a:rPr lang="en-US" altLang="zh-CN" smtClean="0"/>
              <a:pPr defTabSz="966489"/>
              <a:t>4</a:t>
            </a:fld>
            <a:endParaRPr lang="en-US" altLang="zh-CN" dirty="0" smtClean="0"/>
          </a:p>
        </p:txBody>
      </p:sp>
      <p:sp>
        <p:nvSpPr>
          <p:cNvPr id="94211"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94212"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40</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41</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42</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r>
              <a:rPr lang="en-US" altLang="ko-KR" dirty="0" smtClean="0"/>
              <a:t>Theorem 4 is saying that observing the band for a time longer than the average sojourn time does not increase the sensing accuracy. </a:t>
            </a:r>
          </a:p>
          <a:p>
            <a:r>
              <a:rPr lang="en-US" altLang="ko-KR" sz="2200" dirty="0" smtClean="0"/>
              <a:t>This agrees with the intuition:</a:t>
            </a:r>
            <a:r>
              <a:rPr lang="en-US" altLang="ko-KR" sz="2200" dirty="0" smtClean="0">
                <a:solidFill>
                  <a:srgbClr val="66FF66"/>
                </a:solidFill>
              </a:rPr>
              <a:t> </a:t>
            </a:r>
            <a:r>
              <a:rPr lang="en-US" altLang="ko-KR" sz="2200" dirty="0" smtClean="0">
                <a:solidFill>
                  <a:srgbClr val="FFFFFF"/>
                </a:solidFill>
              </a:rPr>
              <a:t>if the event O occurs, i.e.,</a:t>
            </a:r>
            <a:r>
              <a:rPr lang="en-US" altLang="ko-KR" sz="2200" baseline="0" dirty="0" smtClean="0">
                <a:solidFill>
                  <a:srgbClr val="FFFFFF"/>
                </a:solidFill>
              </a:rPr>
              <a:t> if the PU is not in the CR interference region</a:t>
            </a:r>
            <a:r>
              <a:rPr lang="en-US" altLang="ko-KR" sz="2200" dirty="0" smtClean="0">
                <a:solidFill>
                  <a:srgbClr val="FFFFFF"/>
                </a:solidFill>
              </a:rPr>
              <a:t>, the CR user can use the band without interfering the PU,</a:t>
            </a:r>
            <a:r>
              <a:rPr lang="en-US" altLang="ko-KR" sz="2200" baseline="0" dirty="0" smtClean="0">
                <a:solidFill>
                  <a:srgbClr val="FFFFFF"/>
                </a:solidFill>
              </a:rPr>
              <a:t> hence </a:t>
            </a:r>
            <a:r>
              <a:rPr lang="en-US" altLang="ko-KR" sz="2000" dirty="0" smtClean="0">
                <a:solidFill>
                  <a:srgbClr val="66FF66"/>
                </a:solidFill>
              </a:rPr>
              <a:t>it is useless to waste time by sensing a free band.</a:t>
            </a:r>
          </a:p>
          <a:p>
            <a:pPr eaLnBrk="1" hangingPunct="1"/>
            <a:r>
              <a:rPr lang="en-US" altLang="ko-KR" dirty="0" smtClean="0"/>
              <a:t>Slides</a:t>
            </a:r>
            <a:r>
              <a:rPr lang="en-US" altLang="ko-KR" baseline="0" dirty="0" smtClean="0"/>
              <a:t> 45-47 provides a formal proof for Theorem 4.</a:t>
            </a:r>
            <a:endParaRPr lang="en-US" altLang="ko-KR"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43</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endParaRPr lang="en-US" altLang="ko-KR"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44</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endParaRPr lang="en-US" altLang="ko-KR"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45</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46</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47</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48</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lang="en-US" altLang="ko-KR" dirty="0" smtClean="0"/>
              <a:t>Corollary 1</a:t>
            </a:r>
            <a:r>
              <a:rPr lang="en-US" altLang="ko-KR" baseline="0" dirty="0" smtClean="0"/>
              <a:t> is saying that the sensing time cannot exceed the average sojourn time, since we have proved (Theorem 4, slide 42) that observing the band for a time longer than the average sojourn time can decrease the sensing accuracy</a:t>
            </a:r>
            <a:endParaRPr lang="en-US" altLang="ko-KR"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49</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endParaRPr lang="en-US" altLang="ko-K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489"/>
            <a:fld id="{3E3E90DD-FAB0-4BCE-8CB3-E8DCFC7EBC85}" type="slidenum">
              <a:rPr lang="en-US" altLang="zh-CN" smtClean="0"/>
              <a:pPr defTabSz="966489"/>
              <a:t>5</a:t>
            </a:fld>
            <a:endParaRPr lang="en-US" altLang="zh-CN" dirty="0" smtClean="0"/>
          </a:p>
        </p:txBody>
      </p:sp>
      <p:sp>
        <p:nvSpPr>
          <p:cNvPr id="94211"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94212"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50</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rtl="0"/>
            <a:r>
              <a:rPr kumimoji="1" lang="en-US" sz="1200" kern="1200" dirty="0" smtClean="0">
                <a:solidFill>
                  <a:schemeClr val="tx1"/>
                </a:solidFill>
                <a:effectLst/>
                <a:latin typeface="Times New Roman" charset="0"/>
                <a:ea typeface="宋体" charset="-122"/>
                <a:cs typeface="宋体" charset="-122"/>
              </a:rPr>
              <a:t>This provides a practical rule for setting</a:t>
            </a:r>
            <a:r>
              <a:rPr kumimoji="1" lang="en-US" sz="1200" kern="1200" baseline="0" dirty="0" smtClean="0">
                <a:solidFill>
                  <a:schemeClr val="tx1"/>
                </a:solidFill>
                <a:effectLst/>
                <a:latin typeface="Times New Roman" charset="0"/>
                <a:ea typeface="宋体" charset="-122"/>
                <a:cs typeface="宋体" charset="-122"/>
              </a:rPr>
              <a:t> </a:t>
            </a:r>
            <a:r>
              <a:rPr kumimoji="1" lang="en-US" sz="1200" kern="1200" dirty="0" err="1" smtClean="0">
                <a:solidFill>
                  <a:schemeClr val="tx1"/>
                </a:solidFill>
                <a:effectLst/>
                <a:latin typeface="Times New Roman" charset="0"/>
                <a:ea typeface="宋体" charset="-122"/>
                <a:cs typeface="宋体" charset="-122"/>
              </a:rPr>
              <a:t>Ts</a:t>
            </a:r>
            <a:r>
              <a:rPr kumimoji="1" lang="en-US" sz="1200" kern="1200" baseline="0" dirty="0" smtClean="0">
                <a:solidFill>
                  <a:schemeClr val="tx1"/>
                </a:solidFill>
                <a:effectLst/>
                <a:latin typeface="Times New Roman" charset="0"/>
                <a:ea typeface="宋体" charset="-122"/>
                <a:cs typeface="宋体" charset="-122"/>
              </a:rPr>
              <a:t> </a:t>
            </a:r>
            <a:r>
              <a:rPr kumimoji="1" lang="en-US" sz="1200" kern="1200" dirty="0" smtClean="0">
                <a:solidFill>
                  <a:schemeClr val="tx1"/>
                </a:solidFill>
                <a:effectLst/>
                <a:latin typeface="Times New Roman" charset="0"/>
                <a:ea typeface="宋体" charset="-122"/>
                <a:cs typeface="宋体" charset="-122"/>
              </a:rPr>
              <a:t>according to the mobile PU dynamics</a:t>
            </a:r>
          </a:p>
          <a:p>
            <a:pPr rtl="0"/>
            <a:endParaRPr kumimoji="1" lang="en-US" sz="1200" kern="1200" dirty="0" smtClean="0">
              <a:solidFill>
                <a:schemeClr val="tx1"/>
              </a:solidFill>
              <a:effectLst/>
              <a:latin typeface="Times New Roman" charset="0"/>
              <a:ea typeface="宋体" charset="-122"/>
              <a:cs typeface="宋体" charset="-122"/>
            </a:endParaRPr>
          </a:p>
          <a:p>
            <a:pPr rtl="0"/>
            <a:r>
              <a:rPr kumimoji="1" lang="en-US" sz="1200" kern="1200" dirty="0" smtClean="0">
                <a:solidFill>
                  <a:schemeClr val="tx1"/>
                </a:solidFill>
                <a:effectLst/>
                <a:latin typeface="Times New Roman" charset="0"/>
                <a:ea typeface="宋体" charset="-122"/>
                <a:cs typeface="宋体" charset="-122"/>
              </a:rPr>
              <a:t>T^</a:t>
            </a:r>
            <a:r>
              <a:rPr kumimoji="1" lang="en-US" sz="1200" kern="1200" baseline="0" dirty="0" smtClean="0">
                <a:solidFill>
                  <a:schemeClr val="tx1"/>
                </a:solidFill>
                <a:effectLst/>
                <a:latin typeface="Times New Roman" charset="0"/>
                <a:ea typeface="宋体" charset="-122"/>
                <a:cs typeface="宋体" charset="-122"/>
              </a:rPr>
              <a:t> is the average inter-arrival time of a PU roaming within a network region A derive din Theorem 1 (slide 30)</a:t>
            </a:r>
          </a:p>
          <a:p>
            <a:pPr rtl="0"/>
            <a:endParaRPr kumimoji="1" lang="en-US" sz="1200" kern="1200" baseline="0" dirty="0" smtClean="0">
              <a:solidFill>
                <a:schemeClr val="tx1"/>
              </a:solidFill>
              <a:effectLst/>
              <a:latin typeface="Times New Roman" charset="0"/>
              <a:ea typeface="宋体" charset="-122"/>
              <a:cs typeface="宋体" charset="-122"/>
            </a:endParaRPr>
          </a:p>
          <a:p>
            <a:pPr rtl="0"/>
            <a:r>
              <a:rPr kumimoji="1" lang="en-US" sz="1200" kern="1200" baseline="0" dirty="0" smtClean="0">
                <a:solidFill>
                  <a:schemeClr val="tx1"/>
                </a:solidFill>
                <a:effectLst/>
                <a:latin typeface="Times New Roman" charset="0"/>
                <a:ea typeface="宋体" charset="-122"/>
                <a:cs typeface="宋体" charset="-122"/>
              </a:rPr>
              <a:t>P(I) denotes the percentage of time that the CR user is located within the PU region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51</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539BE9D5-10FA-4054-9A93-BE813B8DA771}" type="slidenum">
              <a:rPr lang="en-US" altLang="zh-CN" sz="1200" b="0">
                <a:latin typeface="Times New Roman" charset="0"/>
              </a:rPr>
              <a:pPr algn="r" defTabSz="966489" eaLnBrk="1" hangingPunct="1">
                <a:lnSpc>
                  <a:spcPct val="100000"/>
                </a:lnSpc>
                <a:spcBef>
                  <a:spcPct val="0"/>
                </a:spcBef>
                <a:buClrTx/>
                <a:buSzTx/>
                <a:buNone/>
              </a:pPr>
              <a:t>52</a:t>
            </a:fld>
            <a:endParaRPr lang="en-US" altLang="zh-CN" sz="1200" b="0" dirty="0">
              <a:latin typeface="Times New Roman"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ko-KR" sz="1200" b="0" i="0" u="none" strike="noStrike" kern="1200" baseline="0" dirty="0" smtClean="0">
                <a:solidFill>
                  <a:schemeClr val="tx1"/>
                </a:solidFill>
                <a:latin typeface="Times New Roman" charset="0"/>
                <a:ea typeface="宋体" charset="-122"/>
                <a:cs typeface="宋体" charset="-122"/>
              </a:rPr>
              <a:t>RWM and RWMP are examples of mobility models satisfying Assumption 1 (slide 15). In the third part of the paper we specialize the derived results for the RWM and the RWPM.</a:t>
            </a:r>
            <a:endParaRPr lang="en-US" altLang="ko-KR" sz="1200" dirty="0" smtClean="0">
              <a:solidFill>
                <a:srgbClr val="66FF66"/>
              </a:solidFill>
              <a:ea typeface="宋体" charset="-122"/>
            </a:endParaRPr>
          </a:p>
          <a:p>
            <a:endParaRPr lang="en-US" altLang="ko-KR"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53</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54</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55</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lang="en-US" altLang="ko-KR" dirty="0" smtClean="0"/>
              <a:t>This slide provides the specialization of Theorem 1 in slide 30 for the RWM</a:t>
            </a:r>
          </a:p>
          <a:p>
            <a:pPr eaLnBrk="1" hangingPunct="1"/>
            <a:r>
              <a:rPr lang="en-US" altLang="ko-KR" dirty="0" smtClean="0"/>
              <a:t>The expressions of </a:t>
            </a:r>
            <a:r>
              <a:rPr lang="en-US" altLang="ko-KR" sz="1200" dirty="0" smtClean="0"/>
              <a:t>P</a:t>
            </a:r>
            <a:r>
              <a:rPr lang="en-US" altLang="ko-KR" sz="1200" baseline="-25000" dirty="0" smtClean="0"/>
              <a:t>1D-RWM </a:t>
            </a:r>
            <a:r>
              <a:rPr lang="en-US" altLang="ko-KR" sz="1200" dirty="0" smtClean="0"/>
              <a:t>(I) and P</a:t>
            </a:r>
            <a:r>
              <a:rPr lang="en-US" altLang="ko-KR" sz="1200" baseline="-25000" dirty="0" smtClean="0"/>
              <a:t>2D-RWM </a:t>
            </a:r>
            <a:r>
              <a:rPr lang="en-US" altLang="ko-KR" sz="1200" dirty="0" smtClean="0"/>
              <a:t>(I) are not reported since are complicate</a:t>
            </a:r>
            <a:r>
              <a:rPr lang="en-US" altLang="ko-KR" sz="1200" baseline="0" dirty="0" smtClean="0"/>
              <a:t> but these expression depend only on the normalized protection radius R/a. A reader interested in their expressions can find them in the paper</a:t>
            </a:r>
            <a:endParaRPr lang="en-US" altLang="ko-KR"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56</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57</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58</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lang="en-US" altLang="ko-KR" dirty="0" smtClean="0"/>
              <a:t>This slide provides the specialization of Theorem 2 in slide 33 for the RWM.</a:t>
            </a:r>
          </a:p>
          <a:p>
            <a:pPr eaLnBrk="1" hangingPunct="1"/>
            <a:endParaRPr lang="en-US" altLang="ko-KR" dirty="0" smtClean="0"/>
          </a:p>
          <a:p>
            <a:pPr eaLnBrk="1" hangingPunct="1"/>
            <a:r>
              <a:rPr lang="en-US" altLang="ko-KR" dirty="0" smtClean="0"/>
              <a:t>Here we are saying that </a:t>
            </a:r>
            <a:r>
              <a:rPr kumimoji="1" lang="en-US" sz="1200" kern="1200" dirty="0" smtClean="0">
                <a:solidFill>
                  <a:schemeClr val="tx1"/>
                </a:solidFill>
                <a:latin typeface="Times New Roman" charset="0"/>
                <a:ea typeface="宋体" charset="-122"/>
                <a:cs typeface="宋体" charset="-122"/>
              </a:rPr>
              <a:t>the probability that the inter-arrival time assumes values smaller than t, i.e., its CDF, is bounded by an exponential distribution of parameter</a:t>
            </a:r>
            <a:r>
              <a:rPr kumimoji="1" lang="en-US" sz="1200" kern="1200" baseline="0" dirty="0" smtClean="0">
                <a:solidFill>
                  <a:schemeClr val="tx1"/>
                </a:solidFill>
                <a:latin typeface="Times New Roman" charset="0"/>
                <a:ea typeface="宋体" charset="-122"/>
                <a:cs typeface="宋体" charset="-122"/>
              </a:rPr>
              <a:t> Ω</a:t>
            </a:r>
            <a:r>
              <a:rPr kumimoji="1" lang="en-US" sz="1200" kern="1200" baseline="-25000" dirty="0" smtClean="0">
                <a:solidFill>
                  <a:schemeClr val="tx1"/>
                </a:solidFill>
                <a:latin typeface="Times New Roman" charset="0"/>
                <a:ea typeface="宋体" charset="-122"/>
                <a:cs typeface="宋体" charset="-122"/>
              </a:rPr>
              <a:t>RWM</a:t>
            </a:r>
            <a:endParaRPr lang="en-US" altLang="ko-KR"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59</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489"/>
            <a:fld id="{3E3E90DD-FAB0-4BCE-8CB3-E8DCFC7EBC85}" type="slidenum">
              <a:rPr lang="en-US" altLang="zh-CN" smtClean="0"/>
              <a:pPr defTabSz="966489"/>
              <a:t>6</a:t>
            </a:fld>
            <a:endParaRPr lang="en-US" altLang="zh-CN" dirty="0" smtClean="0"/>
          </a:p>
        </p:txBody>
      </p:sp>
      <p:sp>
        <p:nvSpPr>
          <p:cNvPr id="94211"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94212"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60</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lang="en-US" altLang="ko-KR" dirty="0" smtClean="0"/>
              <a:t>Theorem 3 in slide 38 provides the rule for setting the optimal mobility-aware transmission</a:t>
            </a:r>
            <a:r>
              <a:rPr lang="en-US" altLang="ko-KR" baseline="0" dirty="0" smtClean="0"/>
              <a:t> time.</a:t>
            </a:r>
          </a:p>
          <a:p>
            <a:pPr eaLnBrk="1" hangingPunct="1"/>
            <a:r>
              <a:rPr lang="en-US" altLang="ko-KR" baseline="0" dirty="0" smtClean="0"/>
              <a:t>Here we are saying that by exploiting the bound derived for the RWM CDF we are able to set the </a:t>
            </a:r>
            <a:r>
              <a:rPr lang="en-US" altLang="ko-KR" dirty="0" smtClean="0"/>
              <a:t>optimal mobility-aware transmission</a:t>
            </a:r>
            <a:r>
              <a:rPr lang="en-US" altLang="ko-KR" baseline="0" dirty="0" smtClean="0"/>
              <a:t> time for this mobility model</a:t>
            </a:r>
            <a:endParaRPr lang="en-US" altLang="ko-KR"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61</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489"/>
            <a:fld id="{7AEF78B1-4202-4B4C-8F65-8381F8F83DA1}" type="slidenum">
              <a:rPr lang="en-US" altLang="zh-CN" smtClean="0"/>
              <a:pPr defTabSz="966489"/>
              <a:t>62</a:t>
            </a:fld>
            <a:endParaRPr lang="en-US" altLang="zh-CN" dirty="0" smtClean="0"/>
          </a:p>
        </p:txBody>
      </p:sp>
      <p:sp>
        <p:nvSpPr>
          <p:cNvPr id="120835"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0836"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lang="en-US" altLang="ko-KR" dirty="0" smtClean="0"/>
              <a:t>Here we considered</a:t>
            </a:r>
            <a:r>
              <a:rPr lang="en-US" altLang="ko-KR" baseline="0" dirty="0" smtClean="0"/>
              <a:t> a different simulation setting (e.g. R/a=0.005 instead of 0.01) to show to the students how the different mobile parameters affect the sensing time parameters</a:t>
            </a:r>
            <a:endParaRPr lang="en-US" altLang="ko-KR"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63</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lang="en-US" altLang="ko-KR" dirty="0" smtClean="0"/>
              <a:t>Corollary</a:t>
            </a:r>
            <a:r>
              <a:rPr lang="en-US" altLang="ko-KR" baseline="0" dirty="0" smtClean="0"/>
              <a:t> 1</a:t>
            </a:r>
            <a:r>
              <a:rPr lang="en-US" altLang="ko-KR" dirty="0" smtClean="0"/>
              <a:t> in slide 48 provides the rule for setting the optimal mobility-aware sensing </a:t>
            </a:r>
            <a:r>
              <a:rPr lang="en-US" altLang="ko-KR" baseline="0" dirty="0" smtClean="0"/>
              <a:t>time.</a:t>
            </a:r>
          </a:p>
          <a:p>
            <a:pPr eaLnBrk="1" hangingPunct="1"/>
            <a:r>
              <a:rPr lang="en-US" altLang="ko-KR" baseline="0" dirty="0" smtClean="0"/>
              <a:t>Here we are saying that by exploiting the average sojourn time derived for the RWM we are able to set the </a:t>
            </a:r>
            <a:r>
              <a:rPr lang="en-US" altLang="ko-KR" dirty="0" smtClean="0"/>
              <a:t>optimal mobility-aware sensing </a:t>
            </a:r>
            <a:r>
              <a:rPr lang="en-US" altLang="ko-KR" baseline="0" dirty="0" smtClean="0"/>
              <a:t>time for this mobility model</a:t>
            </a:r>
          </a:p>
          <a:p>
            <a:pPr marL="342900" indent="-342900">
              <a:lnSpc>
                <a:spcPct val="120000"/>
              </a:lnSpc>
              <a:buSzPct val="100000"/>
              <a:buFont typeface="Wingdings" charset="2"/>
              <a:buChar char="ü"/>
            </a:pPr>
            <a:r>
              <a:rPr lang="en-US" altLang="ko-KR" sz="2000" dirty="0" smtClean="0"/>
              <a:t>P</a:t>
            </a:r>
            <a:r>
              <a:rPr lang="en-US" altLang="ko-KR" sz="2000" baseline="-25000" dirty="0" smtClean="0"/>
              <a:t>1D-RWM </a:t>
            </a:r>
            <a:r>
              <a:rPr lang="en-US" altLang="ko-KR" sz="2000" dirty="0" smtClean="0"/>
              <a:t>(I) and P</a:t>
            </a:r>
            <a:r>
              <a:rPr lang="en-US" altLang="ko-KR" sz="2000" baseline="-25000" dirty="0" smtClean="0"/>
              <a:t>2D-RWM </a:t>
            </a:r>
            <a:r>
              <a:rPr lang="en-US" altLang="ko-KR" sz="2000" dirty="0" smtClean="0"/>
              <a:t>(I) (slide 55):</a:t>
            </a:r>
          </a:p>
          <a:p>
            <a:pPr marL="800100" lvl="1" indent="-342900">
              <a:lnSpc>
                <a:spcPct val="120000"/>
              </a:lnSpc>
              <a:buSzPct val="100000"/>
              <a:buFont typeface="Wingdings" charset="2"/>
              <a:buChar char="ü"/>
            </a:pPr>
            <a:r>
              <a:rPr lang="en-US" altLang="ko-KR" sz="1600" dirty="0" smtClean="0"/>
              <a:t>the probabilities of the event I (CR inside PU protection range) for one-dimensional and bi-dimensional network region</a:t>
            </a:r>
          </a:p>
          <a:p>
            <a:pPr marL="800100" lvl="1" indent="-342900">
              <a:lnSpc>
                <a:spcPct val="120000"/>
              </a:lnSpc>
              <a:buSzPct val="100000"/>
              <a:buFont typeface="Wingdings" charset="2"/>
              <a:buChar char="ü"/>
            </a:pPr>
            <a:r>
              <a:rPr lang="en-US" altLang="ko-KR" sz="1600" dirty="0" smtClean="0"/>
              <a:t>their expressions depend only on the normalized protection radius R/a</a:t>
            </a:r>
          </a:p>
          <a:p>
            <a:pPr marL="800100" lvl="1" indent="-342900">
              <a:lnSpc>
                <a:spcPct val="120000"/>
              </a:lnSpc>
              <a:buSzPct val="100000"/>
              <a:buFont typeface="Wingdings" charset="2"/>
              <a:buChar char="ü"/>
            </a:pPr>
            <a:r>
              <a:rPr lang="en-US" altLang="ko-KR" sz="1600" dirty="0" smtClean="0"/>
              <a:t>Their expressions are not reported since are complicate but a reader interested</a:t>
            </a:r>
            <a:r>
              <a:rPr lang="en-US" altLang="ko-KR" sz="1600" baseline="0" dirty="0" smtClean="0"/>
              <a:t> in their expressions can find them in the paper</a:t>
            </a:r>
            <a:endParaRPr lang="en-US" altLang="ko-KR" sz="1600" dirty="0" smtClean="0"/>
          </a:p>
          <a:p>
            <a:pPr eaLnBrk="1" hangingPunct="1"/>
            <a:endParaRPr lang="en-US" altLang="ko-KR" dirty="0" smtClean="0"/>
          </a:p>
          <a:p>
            <a:pPr eaLnBrk="1" hangingPunct="1"/>
            <a:endParaRPr lang="en-US" altLang="ko-KR"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64</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65</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66</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ko-KR" dirty="0" smtClean="0"/>
              <a:t>In slides 12-13 (Contributions) we have underlined that the sensing accuracy </a:t>
            </a:r>
            <a:r>
              <a:rPr lang="en-US" altLang="ko-KR" sz="1200" dirty="0" smtClean="0">
                <a:sym typeface="Wingdings" charset="2"/>
              </a:rPr>
              <a:t>can increase in presence of Mobile PUs.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ko-KR" sz="1200" dirty="0" smtClean="0">
                <a:solidFill>
                  <a:srgbClr val="FF0000"/>
                </a:solidFill>
                <a:ea typeface="굴림" charset="-127"/>
                <a:sym typeface="Wingdings" charset="2"/>
              </a:rPr>
              <a:t>In this slide we show this statement.</a:t>
            </a:r>
            <a:endParaRPr lang="en-US" altLang="ko-KR" sz="1200" dirty="0" smtClean="0">
              <a:solidFill>
                <a:srgbClr val="FF0000"/>
              </a:solidFill>
              <a:ea typeface="굴림" charset="-127"/>
            </a:endParaRPr>
          </a:p>
          <a:p>
            <a:pPr eaLnBrk="1" hangingPunct="1"/>
            <a:endParaRPr lang="en-US" altLang="ko-KR"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29" y="9120439"/>
            <a:ext cx="3171371" cy="480762"/>
          </a:xfrm>
          <a:prstGeom prst="rect">
            <a:avLst/>
          </a:prstGeom>
          <a:noFill/>
          <a:ln w="9525">
            <a:noFill/>
            <a:miter lim="800000"/>
            <a:headEnd/>
            <a:tailEnd/>
          </a:ln>
        </p:spPr>
        <p:txBody>
          <a:bodyPr lIns="96655" tIns="48328" rIns="96655" bIns="48328" anchor="b"/>
          <a:lstStyle/>
          <a:p>
            <a:pPr algn="r" defTabSz="966489" eaLnBrk="1" hangingPunct="1">
              <a:lnSpc>
                <a:spcPct val="100000"/>
              </a:lnSpc>
              <a:spcBef>
                <a:spcPct val="0"/>
              </a:spcBef>
              <a:buClrTx/>
              <a:buSzTx/>
              <a:buNone/>
            </a:pPr>
            <a:fld id="{C5857F82-0D0C-4675-911B-B2920FFE3633}" type="slidenum">
              <a:rPr lang="en-US" altLang="zh-CN" sz="1200" b="0">
                <a:latin typeface="Times New Roman" charset="0"/>
              </a:rPr>
              <a:pPr algn="r" defTabSz="966489" eaLnBrk="1" hangingPunct="1">
                <a:lnSpc>
                  <a:spcPct val="100000"/>
                </a:lnSpc>
                <a:spcBef>
                  <a:spcPct val="0"/>
                </a:spcBef>
                <a:buClrTx/>
                <a:buSzTx/>
                <a:buNone/>
              </a:pPr>
              <a:t>67</a:t>
            </a:fld>
            <a:endParaRPr lang="en-US" altLang="zh-CN" sz="1200" b="0" dirty="0">
              <a:latin typeface="Times New Roman" charset="0"/>
            </a:endParaRPr>
          </a:p>
        </p:txBody>
      </p:sp>
      <p:sp>
        <p:nvSpPr>
          <p:cNvPr id="121859"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121860"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r>
              <a:rPr lang="en-US" altLang="ko-KR" dirty="0" smtClean="0"/>
              <a:t>To</a:t>
            </a:r>
            <a:r>
              <a:rPr lang="en-US" altLang="ko-KR" baseline="0" dirty="0" smtClean="0"/>
              <a:t> derive this formula, we have substituted in the definition of the sensing efficiency the derived bound for the optimal transmission time</a:t>
            </a:r>
            <a:endParaRPr lang="en-US" altLang="ko-KR"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defTabSz="966489"/>
            <a:fld id="{82212D8C-B7C7-4978-AE54-3329D3BAE657}" type="slidenum">
              <a:rPr lang="en-US" altLang="zh-CN" smtClean="0"/>
              <a:pPr defTabSz="966489"/>
              <a:t>68</a:t>
            </a:fld>
            <a:endParaRPr lang="en-US" altLang="zh-CN"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altLang="ko-K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defTabSz="966489"/>
            <a:fld id="{82212D8C-B7C7-4978-AE54-3329D3BAE657}" type="slidenum">
              <a:rPr lang="en-US" altLang="zh-CN" smtClean="0"/>
              <a:pPr defTabSz="966489"/>
              <a:t>69</a:t>
            </a:fld>
            <a:endParaRPr lang="en-US" altLang="zh-CN"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altLang="ko-K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489"/>
            <a:fld id="{3E3E90DD-FAB0-4BCE-8CB3-E8DCFC7EBC85}" type="slidenum">
              <a:rPr lang="en-US" altLang="zh-CN" smtClean="0"/>
              <a:pPr defTabSz="966489"/>
              <a:t>7</a:t>
            </a:fld>
            <a:endParaRPr lang="en-US" altLang="zh-CN" dirty="0" smtClean="0"/>
          </a:p>
        </p:txBody>
      </p:sp>
      <p:sp>
        <p:nvSpPr>
          <p:cNvPr id="94211"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94212"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defTabSz="966489"/>
            <a:fld id="{82212D8C-B7C7-4978-AE54-3329D3BAE657}" type="slidenum">
              <a:rPr lang="en-US" altLang="zh-CN" smtClean="0"/>
              <a:pPr defTabSz="966489"/>
              <a:t>70</a:t>
            </a:fld>
            <a:endParaRPr lang="en-US" altLang="zh-CN"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altLang="ko-K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defTabSz="966489"/>
            <a:fld id="{82212D8C-B7C7-4978-AE54-3329D3BAE657}" type="slidenum">
              <a:rPr lang="en-US" altLang="zh-CN" smtClean="0"/>
              <a:pPr defTabSz="966489"/>
              <a:t>71</a:t>
            </a:fld>
            <a:endParaRPr lang="en-US" altLang="zh-CN"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altLang="ko-K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pPr defTabSz="966489"/>
            <a:fld id="{88420014-72AA-4516-A6F6-A6C9F7BF27A9}" type="slidenum">
              <a:rPr lang="en-US" altLang="zh-CN" smtClean="0"/>
              <a:pPr defTabSz="966489"/>
              <a:t>72</a:t>
            </a:fld>
            <a:endParaRPr lang="en-US" altLang="zh-CN" dirty="0"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endParaRPr lang="en-US" altLang="ko-K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pPr defTabSz="966489"/>
            <a:fld id="{88420014-72AA-4516-A6F6-A6C9F7BF27A9}" type="slidenum">
              <a:rPr lang="en-US" altLang="zh-CN" smtClean="0"/>
              <a:pPr defTabSz="966489"/>
              <a:t>73</a:t>
            </a:fld>
            <a:endParaRPr lang="en-US" altLang="zh-CN" dirty="0"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endParaRPr lang="en-US" altLang="ko-K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489"/>
            <a:fld id="{3E3E90DD-FAB0-4BCE-8CB3-E8DCFC7EBC85}" type="slidenum">
              <a:rPr lang="en-US" altLang="zh-CN" smtClean="0"/>
              <a:pPr defTabSz="966489"/>
              <a:t>8</a:t>
            </a:fld>
            <a:endParaRPr lang="en-US" altLang="zh-CN" dirty="0" smtClean="0"/>
          </a:p>
        </p:txBody>
      </p:sp>
      <p:sp>
        <p:nvSpPr>
          <p:cNvPr id="94211"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94212"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489"/>
            <a:fld id="{3E3E90DD-FAB0-4BCE-8CB3-E8DCFC7EBC85}" type="slidenum">
              <a:rPr lang="en-US" altLang="zh-CN" smtClean="0"/>
              <a:pPr defTabSz="966489"/>
              <a:t>9</a:t>
            </a:fld>
            <a:endParaRPr lang="en-US" altLang="zh-CN" dirty="0" smtClean="0"/>
          </a:p>
        </p:txBody>
      </p:sp>
      <p:sp>
        <p:nvSpPr>
          <p:cNvPr id="94211" name="Rectangle 2"/>
          <p:cNvSpPr>
            <a:spLocks noGrp="1" noRot="1" noChangeAspect="1" noChangeArrowheads="1" noTextEdit="1"/>
          </p:cNvSpPr>
          <p:nvPr>
            <p:ph type="sldImg"/>
          </p:nvPr>
        </p:nvSpPr>
        <p:spPr>
          <a:xfrm>
            <a:off x="657225" y="720725"/>
            <a:ext cx="5999163" cy="3598863"/>
          </a:xfrm>
          <a:solidFill>
            <a:srgbClr val="FFFFFF"/>
          </a:solidFill>
          <a:ln/>
        </p:spPr>
      </p:sp>
      <p:sp>
        <p:nvSpPr>
          <p:cNvPr id="94212" name="Rectangle 3"/>
          <p:cNvSpPr>
            <a:spLocks noGrp="1" noChangeArrowheads="1"/>
          </p:cNvSpPr>
          <p:nvPr>
            <p:ph type="body" idx="1"/>
          </p:nvPr>
        </p:nvSpPr>
        <p:spPr>
          <a:xfrm>
            <a:off x="976086" y="4561974"/>
            <a:ext cx="5363029" cy="4318084"/>
          </a:xfrm>
          <a:solidFill>
            <a:srgbClr val="FFFFFF"/>
          </a:solidFill>
          <a:ln>
            <a:solidFill>
              <a:srgbClr val="000000"/>
            </a:solidFill>
          </a:ln>
        </p:spPr>
        <p:txBody>
          <a:bodyPr/>
          <a:lstStyle/>
          <a:p>
            <a:pPr eaLnBrk="1" hangingPunct="1"/>
            <a:endParaRPr lang="en-US"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287338" y="188913"/>
            <a:ext cx="10858500" cy="6477000"/>
          </a:xfrm>
          <a:prstGeom prst="rect">
            <a:avLst/>
          </a:prstGeom>
          <a:noFill/>
          <a:ln w="57150" cap="sq" cmpd="thinThick">
            <a:solidFill>
              <a:srgbClr val="000099"/>
            </a:solidFill>
            <a:miter lim="800000"/>
            <a:headEnd type="none" w="sm" len="sm"/>
            <a:tailEnd type="none" w="sm" len="sm"/>
          </a:ln>
          <a:effectLst/>
        </p:spPr>
        <p:txBody>
          <a:bodyPr wrap="none" anchor="ctr"/>
          <a:lstStyle/>
          <a:p>
            <a:pPr algn="ctr">
              <a:lnSpc>
                <a:spcPct val="100000"/>
              </a:lnSpc>
              <a:spcBef>
                <a:spcPct val="0"/>
              </a:spcBef>
              <a:buClrTx/>
              <a:buSzTx/>
              <a:buFontTx/>
              <a:buNone/>
              <a:defRPr/>
            </a:pPr>
            <a:endParaRPr kumimoji="0" lang="en-US" altLang="ko-KR" sz="2400" b="0">
              <a:latin typeface="Arial" charset="0"/>
            </a:endParaRPr>
          </a:p>
        </p:txBody>
      </p:sp>
      <p:sp>
        <p:nvSpPr>
          <p:cNvPr id="3" name="Rectangle 3"/>
          <p:cNvSpPr>
            <a:spLocks noChangeArrowheads="1"/>
          </p:cNvSpPr>
          <p:nvPr userDrawn="1"/>
        </p:nvSpPr>
        <p:spPr bwMode="auto">
          <a:xfrm>
            <a:off x="287338" y="188913"/>
            <a:ext cx="10858500" cy="6477000"/>
          </a:xfrm>
          <a:prstGeom prst="rect">
            <a:avLst/>
          </a:prstGeom>
          <a:noFill/>
          <a:ln w="57150" cap="sq" cmpd="thinThick">
            <a:solidFill>
              <a:srgbClr val="000099"/>
            </a:solidFill>
            <a:miter lim="800000"/>
            <a:headEnd type="none" w="sm" len="sm"/>
            <a:tailEnd type="none" w="sm" len="sm"/>
          </a:ln>
          <a:effectLst/>
        </p:spPr>
        <p:txBody>
          <a:bodyPr wrap="none" anchor="ctr"/>
          <a:lstStyle/>
          <a:p>
            <a:pPr algn="ctr">
              <a:lnSpc>
                <a:spcPct val="100000"/>
              </a:lnSpc>
              <a:spcBef>
                <a:spcPct val="0"/>
              </a:spcBef>
              <a:buClrTx/>
              <a:buSzTx/>
              <a:buFontTx/>
              <a:buNone/>
              <a:defRPr/>
            </a:pPr>
            <a:endParaRPr kumimoji="0" lang="en-US" altLang="ko-KR" sz="2400" b="0">
              <a:latin typeface="Arial" charset="0"/>
            </a:endParaRPr>
          </a:p>
        </p:txBody>
      </p:sp>
      <p:sp>
        <p:nvSpPr>
          <p:cNvPr id="4" name="Text Box 4"/>
          <p:cNvSpPr txBox="1">
            <a:spLocks noChangeArrowheads="1"/>
          </p:cNvSpPr>
          <p:nvPr userDrawn="1"/>
        </p:nvSpPr>
        <p:spPr bwMode="auto">
          <a:xfrm>
            <a:off x="1143000" y="1143000"/>
            <a:ext cx="9747250" cy="5378450"/>
          </a:xfrm>
          <a:prstGeom prst="rect">
            <a:avLst/>
          </a:prstGeom>
          <a:noFill/>
          <a:ln w="12700" cap="sq">
            <a:noFill/>
            <a:miter lim="800000"/>
            <a:headEnd type="none" w="sm" len="sm"/>
            <a:tailEnd type="none" w="sm" len="sm"/>
          </a:ln>
          <a:effectLst/>
        </p:spPr>
        <p:txBody>
          <a:bodyPr>
            <a:spAutoFit/>
          </a:bodyPr>
          <a:lstStyle/>
          <a:p>
            <a:pPr algn="ctr">
              <a:lnSpc>
                <a:spcPct val="100000"/>
              </a:lnSpc>
              <a:spcBef>
                <a:spcPct val="50000"/>
              </a:spcBef>
              <a:buClrTx/>
              <a:buSzTx/>
              <a:buFontTx/>
              <a:buNone/>
              <a:defRPr/>
            </a:pPr>
            <a:endParaRPr kumimoji="0" lang="en-US" altLang="ko-KR" sz="3200">
              <a:solidFill>
                <a:srgbClr val="FFFF00"/>
              </a:solidFill>
              <a:effectLst>
                <a:outerShdw blurRad="38100" dist="38100" dir="2700000" algn="tl">
                  <a:srgbClr val="000000"/>
                </a:outerShdw>
              </a:effectLst>
              <a:ea typeface="굴림" charset="-127"/>
            </a:endParaRPr>
          </a:p>
          <a:p>
            <a:pPr algn="ctr">
              <a:lnSpc>
                <a:spcPct val="100000"/>
              </a:lnSpc>
              <a:spcBef>
                <a:spcPct val="50000"/>
              </a:spcBef>
              <a:buClrTx/>
              <a:buSzTx/>
              <a:buFontTx/>
              <a:buNone/>
              <a:defRPr/>
            </a:pPr>
            <a:r>
              <a:rPr kumimoji="0" lang="en-US" altLang="ko-KR" sz="3200">
                <a:solidFill>
                  <a:srgbClr val="FFFF00"/>
                </a:solidFill>
                <a:effectLst>
                  <a:outerShdw blurRad="38100" dist="38100" dir="2700000" algn="tl">
                    <a:srgbClr val="000000"/>
                  </a:outerShdw>
                </a:effectLst>
                <a:ea typeface="굴림" charset="-127"/>
              </a:rPr>
              <a:t>COGNITIVE RADIO NETWORKS</a:t>
            </a:r>
          </a:p>
          <a:p>
            <a:pPr algn="ctr">
              <a:lnSpc>
                <a:spcPct val="100000"/>
              </a:lnSpc>
              <a:spcBef>
                <a:spcPct val="50000"/>
              </a:spcBef>
              <a:buClrTx/>
              <a:buSzTx/>
              <a:buFontTx/>
              <a:buNone/>
              <a:defRPr/>
            </a:pPr>
            <a:endParaRPr lang="en-US" altLang="ko-KR" sz="2400">
              <a:solidFill>
                <a:srgbClr val="FFFF00"/>
              </a:solidFill>
              <a:effectLst>
                <a:outerShdw blurRad="38100" dist="38100" dir="2700000" algn="tl">
                  <a:srgbClr val="000000"/>
                </a:outerShdw>
              </a:effectLst>
              <a:ea typeface="굴림" charset="-127"/>
            </a:endParaRPr>
          </a:p>
          <a:p>
            <a:pPr algn="ctr">
              <a:lnSpc>
                <a:spcPct val="100000"/>
              </a:lnSpc>
              <a:spcBef>
                <a:spcPct val="50000"/>
              </a:spcBef>
              <a:buClrTx/>
              <a:buSzTx/>
              <a:buFontTx/>
              <a:buNone/>
              <a:defRPr/>
            </a:pPr>
            <a:r>
              <a:rPr lang="en-US" altLang="ko-KR" sz="2400">
                <a:solidFill>
                  <a:srgbClr val="FFFF00"/>
                </a:solidFill>
                <a:effectLst>
                  <a:outerShdw blurRad="38100" dist="38100" dir="2700000" algn="tl">
                    <a:srgbClr val="000000"/>
                  </a:outerShdw>
                </a:effectLst>
                <a:ea typeface="굴림" charset="-127"/>
              </a:rPr>
              <a:t>IAN F. AKYILDIZ</a:t>
            </a:r>
          </a:p>
          <a:p>
            <a:pPr algn="ctr">
              <a:lnSpc>
                <a:spcPct val="100000"/>
              </a:lnSpc>
              <a:spcBef>
                <a:spcPct val="50000"/>
              </a:spcBef>
              <a:buClrTx/>
              <a:buSzTx/>
              <a:buFontTx/>
              <a:buNone/>
              <a:defRPr/>
            </a:pPr>
            <a:endParaRPr lang="en-US" altLang="ko-KR" sz="1800">
              <a:solidFill>
                <a:srgbClr val="FFFF00"/>
              </a:solidFill>
              <a:effectLst>
                <a:outerShdw blurRad="38100" dist="38100" dir="2700000" algn="tl">
                  <a:srgbClr val="000000"/>
                </a:outerShdw>
              </a:effectLst>
            </a:endParaRPr>
          </a:p>
          <a:p>
            <a:pPr algn="ctr">
              <a:lnSpc>
                <a:spcPct val="100000"/>
              </a:lnSpc>
              <a:spcBef>
                <a:spcPct val="50000"/>
              </a:spcBef>
              <a:buClrTx/>
              <a:buSzTx/>
              <a:buFontTx/>
              <a:buNone/>
              <a:defRPr/>
            </a:pPr>
            <a:r>
              <a:rPr lang="en-US" altLang="ko-KR" sz="1800">
                <a:solidFill>
                  <a:srgbClr val="FFFF00"/>
                </a:solidFill>
                <a:effectLst>
                  <a:outerShdw blurRad="38100" dist="38100" dir="2700000" algn="tl">
                    <a:srgbClr val="000000"/>
                  </a:outerShdw>
                </a:effectLst>
              </a:rPr>
              <a:t>Broadband Wireless Networking Laboratory</a:t>
            </a:r>
          </a:p>
          <a:p>
            <a:pPr algn="ctr">
              <a:lnSpc>
                <a:spcPct val="100000"/>
              </a:lnSpc>
              <a:buSzTx/>
              <a:buFont typeface="Wingdings" charset="2"/>
              <a:buNone/>
              <a:defRPr/>
            </a:pPr>
            <a:r>
              <a:rPr lang="en-US" altLang="ko-KR" sz="1800">
                <a:solidFill>
                  <a:srgbClr val="FFFF00"/>
                </a:solidFill>
                <a:effectLst>
                  <a:outerShdw blurRad="38100" dist="38100" dir="2700000" algn="tl">
                    <a:srgbClr val="000000"/>
                  </a:outerShdw>
                </a:effectLst>
              </a:rPr>
              <a:t>School of Electrical and Computer Engineering</a:t>
            </a:r>
          </a:p>
          <a:p>
            <a:pPr algn="ctr">
              <a:lnSpc>
                <a:spcPct val="100000"/>
              </a:lnSpc>
              <a:buSzTx/>
              <a:buFont typeface="Wingdings" charset="2"/>
              <a:buNone/>
              <a:defRPr/>
            </a:pPr>
            <a:r>
              <a:rPr lang="en-US" altLang="ko-KR" sz="1800">
                <a:solidFill>
                  <a:srgbClr val="FFFF00"/>
                </a:solidFill>
                <a:effectLst>
                  <a:outerShdw blurRad="38100" dist="38100" dir="2700000" algn="tl">
                    <a:srgbClr val="000000"/>
                  </a:outerShdw>
                </a:effectLst>
              </a:rPr>
              <a:t>Georgia Institute of Technology</a:t>
            </a:r>
          </a:p>
          <a:p>
            <a:pPr algn="ctr">
              <a:lnSpc>
                <a:spcPct val="100000"/>
              </a:lnSpc>
              <a:buSzTx/>
              <a:buFont typeface="Wingdings" charset="2"/>
              <a:buNone/>
              <a:defRPr/>
            </a:pPr>
            <a:r>
              <a:rPr lang="en-US" altLang="ko-KR" sz="1800">
                <a:solidFill>
                  <a:srgbClr val="FFFF00"/>
                </a:solidFill>
                <a:effectLst>
                  <a:outerShdw blurRad="38100" dist="38100" dir="2700000" algn="tl">
                    <a:srgbClr val="000000"/>
                  </a:outerShdw>
                </a:effectLst>
              </a:rPr>
              <a:t>Atlanta, GA 30332, USA</a:t>
            </a:r>
            <a:br>
              <a:rPr lang="en-US" altLang="ko-KR" sz="1800">
                <a:solidFill>
                  <a:srgbClr val="FFFF00"/>
                </a:solidFill>
                <a:effectLst>
                  <a:outerShdw blurRad="38100" dist="38100" dir="2700000" algn="tl">
                    <a:srgbClr val="000000"/>
                  </a:outerShdw>
                </a:effectLst>
              </a:rPr>
            </a:br>
            <a:endParaRPr lang="en-US" altLang="ko-KR" sz="1800">
              <a:solidFill>
                <a:srgbClr val="FFFF00"/>
              </a:solidFill>
              <a:effectLst>
                <a:outerShdw blurRad="38100" dist="38100" dir="2700000" algn="tl">
                  <a:srgbClr val="000000"/>
                </a:outerShdw>
              </a:effectLst>
            </a:endParaRPr>
          </a:p>
          <a:p>
            <a:pPr algn="ctr">
              <a:lnSpc>
                <a:spcPct val="100000"/>
              </a:lnSpc>
              <a:buSzTx/>
              <a:buFont typeface="Wingdings" charset="2"/>
              <a:buNone/>
              <a:defRPr/>
            </a:pPr>
            <a:r>
              <a:rPr lang="en-US" altLang="ko-KR" sz="1600">
                <a:solidFill>
                  <a:srgbClr val="FFFF00"/>
                </a:solidFill>
                <a:effectLst>
                  <a:outerShdw blurRad="38100" dist="38100" dir="2700000" algn="tl">
                    <a:srgbClr val="000000"/>
                  </a:outerShdw>
                </a:effectLst>
              </a:rPr>
              <a:t>Tel: 404-8940-5141; Fax: 404-894-7883;</a:t>
            </a:r>
          </a:p>
          <a:p>
            <a:pPr algn="ctr">
              <a:lnSpc>
                <a:spcPct val="100000"/>
              </a:lnSpc>
              <a:buSzTx/>
              <a:buFont typeface="Wingdings" charset="2"/>
              <a:buNone/>
              <a:defRPr/>
            </a:pPr>
            <a:r>
              <a:rPr lang="en-US" altLang="ko-KR" sz="1600">
                <a:solidFill>
                  <a:srgbClr val="FFFF00"/>
                </a:solidFill>
                <a:effectLst>
                  <a:outerShdw blurRad="38100" dist="38100" dir="2700000" algn="tl">
                    <a:srgbClr val="000000"/>
                  </a:outerShdw>
                </a:effectLst>
              </a:rPr>
              <a:t> E_mail: ian@ece.gatech.edu</a:t>
            </a:r>
          </a:p>
          <a:p>
            <a:pPr algn="ctr">
              <a:lnSpc>
                <a:spcPct val="100000"/>
              </a:lnSpc>
              <a:buSzTx/>
              <a:buFont typeface="Wingdings" charset="2"/>
              <a:buNone/>
              <a:defRPr/>
            </a:pPr>
            <a:r>
              <a:rPr lang="en-US" altLang="ko-KR" sz="1600">
                <a:solidFill>
                  <a:srgbClr val="FFFF00"/>
                </a:solidFill>
                <a:effectLst>
                  <a:outerShdw blurRad="38100" dist="38100" dir="2700000" algn="tl">
                    <a:srgbClr val="000000"/>
                  </a:outerShdw>
                </a:effectLst>
              </a:rPr>
              <a:t>http://www.ece.gatech.edu/research/labs/bwn</a:t>
            </a:r>
          </a:p>
        </p:txBody>
      </p:sp>
      <p:pic>
        <p:nvPicPr>
          <p:cNvPr id="5" name="Picture 9" descr="logo1"/>
          <p:cNvPicPr>
            <a:picLocks noChangeAspect="1" noChangeArrowheads="1"/>
          </p:cNvPicPr>
          <p:nvPr userDrawn="1"/>
        </p:nvPicPr>
        <p:blipFill>
          <a:blip r:embed="rId3"/>
          <a:srcRect/>
          <a:stretch>
            <a:fillRect/>
          </a:stretch>
        </p:blipFill>
        <p:spPr bwMode="auto">
          <a:xfrm>
            <a:off x="304800" y="187325"/>
            <a:ext cx="1262063" cy="1260475"/>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DB5998A4-F151-46E7-92E4-4294FF61A25E}"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6938" y="381000"/>
            <a:ext cx="2532062"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381000"/>
            <a:ext cx="744696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C6C44A8-222C-4528-A8E8-763F2B3914BA}"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81000"/>
            <a:ext cx="9017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7575" y="1905000"/>
            <a:ext cx="47815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51525" y="1905000"/>
            <a:ext cx="47815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1323C575-5994-40C5-B4F5-BE328994F763}"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32000" y="381000"/>
            <a:ext cx="90170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7575" y="1905000"/>
            <a:ext cx="47815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851525" y="1905000"/>
            <a:ext cx="47815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7575" y="4038600"/>
            <a:ext cx="47815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851525" y="4038600"/>
            <a:ext cx="47815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F884BCB9-BD06-4129-AE72-5AF9C71FF94B}"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81000"/>
            <a:ext cx="9017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7575" y="1905000"/>
            <a:ext cx="47815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851525" y="1905000"/>
            <a:ext cx="47815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851525" y="4038600"/>
            <a:ext cx="47815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a:lvl1pPr>
          </a:lstStyle>
          <a:p>
            <a:pPr>
              <a:defRPr/>
            </a:pPr>
            <a:fld id="{346E1E75-EE7A-4FD6-8CF3-DDFFE04FE35A}"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81000"/>
            <a:ext cx="90170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905000"/>
            <a:ext cx="47815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851525" y="1905000"/>
            <a:ext cx="47815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851525" y="4038600"/>
            <a:ext cx="47815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a:lvl1pPr>
          </a:lstStyle>
          <a:p>
            <a:pPr>
              <a:defRPr/>
            </a:pPr>
            <a:fld id="{C181CD0A-CBDE-440F-9089-B0235B75D141}"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DCE777B9-57D8-4CB8-91BD-ED611616CD84}"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3288" y="4406900"/>
            <a:ext cx="97155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03288" y="2906713"/>
            <a:ext cx="97155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B3F902D2-A29D-418F-AC89-0E28A863113A}"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905000"/>
            <a:ext cx="47815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51525" y="1905000"/>
            <a:ext cx="47815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B2F6E7BA-B194-4BBA-9CCA-B91616B77B29}"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71500" y="1535113"/>
            <a:ext cx="50498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174875"/>
            <a:ext cx="50498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07075" y="1535113"/>
            <a:ext cx="50514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7075" y="2174875"/>
            <a:ext cx="50514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4EDDF173-8C9A-4BA6-A141-17CF4979274A}"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35169059-7275-4460-A248-1E2D2703A912}"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79F730ED-286C-438A-A2DF-6657B7D4E090}"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3050"/>
            <a:ext cx="376078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468813" y="273050"/>
            <a:ext cx="638968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1500" y="1435100"/>
            <a:ext cx="376078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72E7B8C9-C070-4AC5-BACC-BE69B87A7058}" type="slidenum">
              <a:rPr lang="en-GB" altLang="ko-KR"/>
              <a:pPr>
                <a:defRPr/>
              </a:pPr>
              <a:t>‹#›</a:t>
            </a:fld>
            <a:endParaRPr lang="en-GB" altLang="ko-K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963" y="4800600"/>
            <a:ext cx="6858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39963" y="612775"/>
            <a:ext cx="6858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39963" y="5367338"/>
            <a:ext cx="6858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19C8603-BE62-494E-9695-DDF4E12B27FC}" type="slidenum">
              <a:rPr lang="en-GB" altLang="ko-KR"/>
              <a:pPr>
                <a:defRPr/>
              </a:pPr>
              <a:t>‹#›</a:t>
            </a:fld>
            <a:endParaRPr lang="en-GB" altLang="ko-K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60130" name="Rectangle 2"/>
          <p:cNvSpPr>
            <a:spLocks noGrp="1" noChangeArrowheads="1"/>
          </p:cNvSpPr>
          <p:nvPr>
            <p:ph type="title"/>
          </p:nvPr>
        </p:nvSpPr>
        <p:spPr bwMode="auto">
          <a:xfrm>
            <a:off x="2032000" y="381000"/>
            <a:ext cx="9017000" cy="83820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lvl="0"/>
            <a:r>
              <a:rPr lang="en-US"/>
              <a:t>Click to edit Master title style</a:t>
            </a:r>
          </a:p>
        </p:txBody>
      </p:sp>
      <p:sp>
        <p:nvSpPr>
          <p:cNvPr id="3760131" name="Rectangle 3"/>
          <p:cNvSpPr>
            <a:spLocks noGrp="1" noChangeArrowheads="1"/>
          </p:cNvSpPr>
          <p:nvPr>
            <p:ph type="body" idx="1"/>
          </p:nvPr>
        </p:nvSpPr>
        <p:spPr bwMode="auto">
          <a:xfrm>
            <a:off x="917575" y="1905000"/>
            <a:ext cx="97155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60135" name="Rectangle 7"/>
          <p:cNvSpPr>
            <a:spLocks noGrp="1" noChangeArrowheads="1"/>
          </p:cNvSpPr>
          <p:nvPr>
            <p:ph type="sldNum" sz="quarter" idx="4"/>
          </p:nvPr>
        </p:nvSpPr>
        <p:spPr bwMode="auto">
          <a:xfrm>
            <a:off x="10287000" y="6477000"/>
            <a:ext cx="76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kumimoji="0" sz="1600">
                <a:latin typeface="Arial" charset="0"/>
              </a:defRPr>
            </a:lvl1pPr>
          </a:lstStyle>
          <a:p>
            <a:pPr>
              <a:defRPr/>
            </a:pPr>
            <a:fld id="{37318910-D62E-4EA3-89E8-0911F49B6907}" type="slidenum">
              <a:rPr lang="en-GB" altLang="ko-KR"/>
              <a:pPr>
                <a:defRPr/>
              </a:pPr>
              <a:t>‹#›</a:t>
            </a:fld>
            <a:endParaRPr lang="en-GB" altLang="ko-KR"/>
          </a:p>
        </p:txBody>
      </p:sp>
      <p:sp>
        <p:nvSpPr>
          <p:cNvPr id="3760136" name="Text Box 8"/>
          <p:cNvSpPr txBox="1">
            <a:spLocks noChangeArrowheads="1"/>
          </p:cNvSpPr>
          <p:nvPr userDrawn="1"/>
        </p:nvSpPr>
        <p:spPr bwMode="auto">
          <a:xfrm>
            <a:off x="274799" y="6402388"/>
            <a:ext cx="1352228" cy="374461"/>
          </a:xfrm>
          <a:prstGeom prst="rect">
            <a:avLst/>
          </a:prstGeom>
          <a:noFill/>
          <a:ln w="9525">
            <a:noFill/>
            <a:miter lim="800000"/>
            <a:headEnd/>
            <a:tailEnd/>
          </a:ln>
          <a:effectLst/>
        </p:spPr>
        <p:txBody>
          <a:bodyPr wrap="none">
            <a:spAutoFit/>
          </a:bodyPr>
          <a:lstStyle/>
          <a:p>
            <a:pPr marL="342900" indent="-342900" algn="ctr">
              <a:buFont typeface="Monotype Sorts" charset="2"/>
              <a:buNone/>
              <a:defRPr/>
            </a:pPr>
            <a:r>
              <a:rPr lang="en-US" altLang="ko-KR" sz="2000" dirty="0">
                <a:solidFill>
                  <a:srgbClr val="FFFF00"/>
                </a:solidFill>
                <a:ea typeface="굴림" charset="-127"/>
              </a:rPr>
              <a:t>IFA’</a:t>
            </a:r>
            <a:r>
              <a:rPr lang="en-US" altLang="ko-KR" sz="2000" dirty="0" smtClean="0">
                <a:solidFill>
                  <a:srgbClr val="FFFF00"/>
                </a:solidFill>
                <a:ea typeface="굴림" charset="-127"/>
              </a:rPr>
              <a:t>2015</a:t>
            </a:r>
            <a:endParaRPr lang="en-US" altLang="ko-KR" sz="2000" dirty="0">
              <a:solidFill>
                <a:srgbClr val="FFFF00"/>
              </a:solidFill>
              <a:ea typeface="굴림" charset="-127"/>
            </a:endParaRPr>
          </a:p>
        </p:txBody>
      </p:sp>
      <p:sp>
        <p:nvSpPr>
          <p:cNvPr id="3760137" name="Text Box 9"/>
          <p:cNvSpPr txBox="1">
            <a:spLocks noChangeArrowheads="1"/>
          </p:cNvSpPr>
          <p:nvPr userDrawn="1"/>
        </p:nvSpPr>
        <p:spPr bwMode="auto">
          <a:xfrm>
            <a:off x="4896239" y="6400800"/>
            <a:ext cx="1289861" cy="374461"/>
          </a:xfrm>
          <a:prstGeom prst="rect">
            <a:avLst/>
          </a:prstGeom>
          <a:noFill/>
          <a:ln w="9525">
            <a:noFill/>
            <a:miter lim="800000"/>
            <a:headEnd/>
            <a:tailEnd/>
          </a:ln>
          <a:effectLst/>
        </p:spPr>
        <p:txBody>
          <a:bodyPr wrap="none">
            <a:spAutoFit/>
          </a:bodyPr>
          <a:lstStyle/>
          <a:p>
            <a:pPr marL="342900" indent="-342900" algn="ctr">
              <a:buFont typeface="Monotype Sorts" charset="2"/>
              <a:buNone/>
              <a:defRPr/>
            </a:pPr>
            <a:r>
              <a:rPr lang="en-US" sz="2000" dirty="0" smtClean="0">
                <a:solidFill>
                  <a:srgbClr val="FFFF00"/>
                </a:solidFill>
                <a:ea typeface="굴림" charset="-127"/>
                <a:cs typeface="굴림" charset="-127"/>
              </a:rPr>
              <a:t>ECE6616</a:t>
            </a:r>
            <a:endParaRPr lang="en-US" sz="2000" dirty="0">
              <a:solidFill>
                <a:srgbClr val="FFFF00"/>
              </a:solidFill>
              <a:ea typeface="굴림" charset="-127"/>
              <a:cs typeface="굴림" charset="-127"/>
            </a:endParaRPr>
          </a:p>
        </p:txBody>
      </p:sp>
      <p:pic>
        <p:nvPicPr>
          <p:cNvPr id="30727" name="Picture 8" descr="logo1"/>
          <p:cNvPicPr>
            <a:picLocks noChangeAspect="1" noChangeArrowheads="1"/>
          </p:cNvPicPr>
          <p:nvPr userDrawn="1"/>
        </p:nvPicPr>
        <p:blipFill>
          <a:blip r:embed="rId17"/>
          <a:srcRect/>
          <a:stretch>
            <a:fillRect/>
          </a:stretch>
        </p:blipFill>
        <p:spPr bwMode="auto">
          <a:xfrm>
            <a:off x="0" y="0"/>
            <a:ext cx="1262063" cy="12604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595"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 id="2147484591" r:id="rId12"/>
    <p:sldLayoutId id="2147484592" r:id="rId13"/>
    <p:sldLayoutId id="2147484593" r:id="rId14"/>
    <p:sldLayoutId id="2147484594" r:id="rId15"/>
  </p:sldLayoutIdLst>
  <p:transition xmlns:p14="http://schemas.microsoft.com/office/powerpoint/2010/main"/>
  <p:hf hdr="0" ftr="0" dt="0"/>
  <p:txStyles>
    <p:titleStyle>
      <a:lvl1pPr algn="l" rtl="0" eaLnBrk="0" fontAlgn="base" hangingPunct="0">
        <a:spcBef>
          <a:spcPct val="0"/>
        </a:spcBef>
        <a:spcAft>
          <a:spcPct val="0"/>
        </a:spcAft>
        <a:defRPr kumimoji="1" sz="3200" b="1">
          <a:solidFill>
            <a:srgbClr val="FFFF00"/>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kumimoji="1" sz="3200" b="1">
          <a:solidFill>
            <a:srgbClr val="FFFF00"/>
          </a:solidFill>
          <a:effectLst>
            <a:outerShdw blurRad="38100" dist="38100" dir="2700000" algn="tl">
              <a:srgbClr val="000000"/>
            </a:outerShdw>
          </a:effectLst>
          <a:latin typeface="Comic Sans MS" charset="0"/>
          <a:ea typeface="ＭＳ Ｐゴシック" charset="-128"/>
          <a:cs typeface="ＭＳ Ｐゴシック" charset="-128"/>
        </a:defRPr>
      </a:lvl2pPr>
      <a:lvl3pPr algn="l" rtl="0" eaLnBrk="0" fontAlgn="base" hangingPunct="0">
        <a:spcBef>
          <a:spcPct val="0"/>
        </a:spcBef>
        <a:spcAft>
          <a:spcPct val="0"/>
        </a:spcAft>
        <a:defRPr kumimoji="1" sz="3200" b="1">
          <a:solidFill>
            <a:srgbClr val="FFFF00"/>
          </a:solidFill>
          <a:effectLst>
            <a:outerShdw blurRad="38100" dist="38100" dir="2700000" algn="tl">
              <a:srgbClr val="000000"/>
            </a:outerShdw>
          </a:effectLst>
          <a:latin typeface="Comic Sans MS" charset="0"/>
          <a:ea typeface="ＭＳ Ｐゴシック" charset="-128"/>
          <a:cs typeface="ＭＳ Ｐゴシック" charset="-128"/>
        </a:defRPr>
      </a:lvl3pPr>
      <a:lvl4pPr algn="l" rtl="0" eaLnBrk="0" fontAlgn="base" hangingPunct="0">
        <a:spcBef>
          <a:spcPct val="0"/>
        </a:spcBef>
        <a:spcAft>
          <a:spcPct val="0"/>
        </a:spcAft>
        <a:defRPr kumimoji="1" sz="3200" b="1">
          <a:solidFill>
            <a:srgbClr val="FFFF00"/>
          </a:solidFill>
          <a:effectLst>
            <a:outerShdw blurRad="38100" dist="38100" dir="2700000" algn="tl">
              <a:srgbClr val="000000"/>
            </a:outerShdw>
          </a:effectLst>
          <a:latin typeface="Comic Sans MS" charset="0"/>
          <a:ea typeface="ＭＳ Ｐゴシック" charset="-128"/>
          <a:cs typeface="ＭＳ Ｐゴシック" charset="-128"/>
        </a:defRPr>
      </a:lvl4pPr>
      <a:lvl5pPr algn="l" rtl="0" eaLnBrk="0" fontAlgn="base" hangingPunct="0">
        <a:spcBef>
          <a:spcPct val="0"/>
        </a:spcBef>
        <a:spcAft>
          <a:spcPct val="0"/>
        </a:spcAft>
        <a:defRPr kumimoji="1" sz="3200" b="1">
          <a:solidFill>
            <a:srgbClr val="FFFF00"/>
          </a:solidFill>
          <a:effectLst>
            <a:outerShdw blurRad="38100" dist="38100" dir="2700000" algn="tl">
              <a:srgbClr val="000000"/>
            </a:outerShdw>
          </a:effectLst>
          <a:latin typeface="Comic Sans MS" charset="0"/>
          <a:ea typeface="ＭＳ Ｐゴシック" charset="-128"/>
          <a:cs typeface="ＭＳ Ｐゴシック" charset="-128"/>
        </a:defRPr>
      </a:lvl5pPr>
      <a:lvl6pPr marL="457200" algn="l" rtl="0" fontAlgn="base">
        <a:spcBef>
          <a:spcPct val="0"/>
        </a:spcBef>
        <a:spcAft>
          <a:spcPct val="0"/>
        </a:spcAft>
        <a:defRPr kumimoji="1" sz="3200" b="1">
          <a:solidFill>
            <a:srgbClr val="FFFF00"/>
          </a:solidFill>
          <a:effectLst>
            <a:outerShdw blurRad="38100" dist="38100" dir="2700000" algn="tl">
              <a:srgbClr val="000000"/>
            </a:outerShdw>
          </a:effectLst>
          <a:latin typeface="Comic Sans MS" charset="0"/>
        </a:defRPr>
      </a:lvl6pPr>
      <a:lvl7pPr marL="914400" algn="l" rtl="0" fontAlgn="base">
        <a:spcBef>
          <a:spcPct val="0"/>
        </a:spcBef>
        <a:spcAft>
          <a:spcPct val="0"/>
        </a:spcAft>
        <a:defRPr kumimoji="1" sz="3200" b="1">
          <a:solidFill>
            <a:srgbClr val="FFFF00"/>
          </a:solidFill>
          <a:effectLst>
            <a:outerShdw blurRad="38100" dist="38100" dir="2700000" algn="tl">
              <a:srgbClr val="000000"/>
            </a:outerShdw>
          </a:effectLst>
          <a:latin typeface="Comic Sans MS" charset="0"/>
        </a:defRPr>
      </a:lvl7pPr>
      <a:lvl8pPr marL="1371600" algn="l" rtl="0" fontAlgn="base">
        <a:spcBef>
          <a:spcPct val="0"/>
        </a:spcBef>
        <a:spcAft>
          <a:spcPct val="0"/>
        </a:spcAft>
        <a:defRPr kumimoji="1" sz="3200" b="1">
          <a:solidFill>
            <a:srgbClr val="FFFF00"/>
          </a:solidFill>
          <a:effectLst>
            <a:outerShdw blurRad="38100" dist="38100" dir="2700000" algn="tl">
              <a:srgbClr val="000000"/>
            </a:outerShdw>
          </a:effectLst>
          <a:latin typeface="Comic Sans MS" charset="0"/>
        </a:defRPr>
      </a:lvl8pPr>
      <a:lvl9pPr marL="1828800" algn="l" rtl="0" fontAlgn="base">
        <a:spcBef>
          <a:spcPct val="0"/>
        </a:spcBef>
        <a:spcAft>
          <a:spcPct val="0"/>
        </a:spcAft>
        <a:defRPr kumimoji="1" sz="3200" b="1">
          <a:solidFill>
            <a:srgbClr val="FFFF00"/>
          </a:solidFill>
          <a:effectLst>
            <a:outerShdw blurRad="38100" dist="38100" dir="2700000" algn="tl">
              <a:srgbClr val="000000"/>
            </a:outerShdw>
          </a:effectLst>
          <a:latin typeface="Comic Sans MS" charset="0"/>
        </a:defRPr>
      </a:lvl9pPr>
    </p:titleStyle>
    <p:bodyStyle>
      <a:lvl1pPr marL="342900" indent="-342900" algn="l" rtl="0" eaLnBrk="0" fontAlgn="base" hangingPunct="0">
        <a:spcBef>
          <a:spcPct val="20000"/>
        </a:spcBef>
        <a:spcAft>
          <a:spcPct val="0"/>
        </a:spcAft>
        <a:buClr>
          <a:schemeClr val="folHlink"/>
        </a:buClr>
        <a:buFont typeface="Wingdings" charset="2"/>
        <a:buChar char="n"/>
        <a:defRPr kumimoji="1" sz="3200" b="1">
          <a:solidFill>
            <a:srgbClr val="FFFF00"/>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Char char="–"/>
        <a:defRPr kumimoji="1" sz="3000" b="1">
          <a:solidFill>
            <a:srgbClr val="FFFFFF"/>
          </a:solidFill>
          <a:effectLst>
            <a:outerShdw blurRad="38100" dist="38100" dir="2700000" algn="tl">
              <a:srgbClr val="000000"/>
            </a:outerShdw>
          </a:effectLst>
          <a:latin typeface="+mn-lt"/>
          <a:ea typeface="ＭＳ Ｐゴシック" charset="-128"/>
        </a:defRPr>
      </a:lvl2pPr>
      <a:lvl3pPr marL="1085850" indent="-228600" algn="l" rtl="0" eaLnBrk="0" fontAlgn="base" hangingPunct="0">
        <a:spcBef>
          <a:spcPct val="20000"/>
        </a:spcBef>
        <a:spcAft>
          <a:spcPct val="0"/>
        </a:spcAft>
        <a:buClr>
          <a:schemeClr val="folHlink"/>
        </a:buClr>
        <a:buFont typeface="Wingdings" charset="2"/>
        <a:buChar char="l"/>
        <a:defRPr kumimoji="1" sz="2400" b="1">
          <a:solidFill>
            <a:srgbClr val="FFFF00"/>
          </a:solidFill>
          <a:effectLst>
            <a:outerShdw blurRad="38100" dist="38100" dir="2700000" algn="tl">
              <a:srgbClr val="000000"/>
            </a:outerShdw>
          </a:effectLst>
          <a:latin typeface="+mn-lt"/>
          <a:ea typeface="ＭＳ Ｐゴシック" charset="-128"/>
        </a:defRPr>
      </a:lvl3pPr>
      <a:lvl4pPr marL="1428750" indent="-228600" algn="l" rtl="0" eaLnBrk="0" fontAlgn="base" hangingPunct="0">
        <a:spcBef>
          <a:spcPct val="20000"/>
        </a:spcBef>
        <a:spcAft>
          <a:spcPct val="0"/>
        </a:spcAft>
        <a:buChar char="–"/>
        <a:defRPr kumimoji="1" sz="2000">
          <a:solidFill>
            <a:srgbClr val="CCFFFF"/>
          </a:solidFill>
          <a:effectLst>
            <a:outerShdw blurRad="38100" dist="38100" dir="2700000" algn="tl">
              <a:srgbClr val="000000"/>
            </a:outerShdw>
          </a:effectLst>
          <a:latin typeface="Tahoma" charset="0"/>
          <a:ea typeface="ＭＳ Ｐゴシック" charset="-128"/>
        </a:defRPr>
      </a:lvl4pPr>
      <a:lvl5pPr marL="1771650" indent="-228600" algn="l" rtl="0" eaLnBrk="0" fontAlgn="base" hangingPunct="0">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Tahoma" charset="0"/>
          <a:ea typeface="ＭＳ Ｐゴシック" charset="-128"/>
        </a:defRPr>
      </a:lvl5pPr>
      <a:lvl6pPr marL="2228850" indent="-228600" algn="l" rtl="0" fontAlgn="base">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Tahoma" charset="0"/>
          <a:ea typeface="ＭＳ Ｐゴシック" charset="-128"/>
        </a:defRPr>
      </a:lvl6pPr>
      <a:lvl7pPr marL="2686050" indent="-228600" algn="l" rtl="0" fontAlgn="base">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Tahoma" charset="0"/>
          <a:ea typeface="ＭＳ Ｐゴシック" charset="-128"/>
        </a:defRPr>
      </a:lvl7pPr>
      <a:lvl8pPr marL="3143250" indent="-228600" algn="l" rtl="0" fontAlgn="base">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Tahoma" charset="0"/>
          <a:ea typeface="ＭＳ Ｐゴシック" charset="-128"/>
        </a:defRPr>
      </a:lvl8pPr>
      <a:lvl9pPr marL="3600450" indent="-228600" algn="l" rtl="0" fontAlgn="base">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Tahoma"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jpg"/><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1.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41.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47.png"/><Relationship Id="rId5"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1" Type="http://schemas.openxmlformats.org/officeDocument/2006/relationships/slideLayout" Target="../slideLayouts/slideLayout1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2.png"/><Relationship Id="rId5" Type="http://schemas.openxmlformats.org/officeDocument/2006/relationships/image" Target="../media/image67.png"/><Relationship Id="rId6" Type="http://schemas.openxmlformats.org/officeDocument/2006/relationships/image" Target="../media/image68.jpg"/><Relationship Id="rId7" Type="http://schemas.openxmlformats.org/officeDocument/2006/relationships/image" Target="../media/image69.png"/><Relationship Id="rId1" Type="http://schemas.openxmlformats.org/officeDocument/2006/relationships/slideLayout" Target="../slideLayouts/slideLayout1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65.png"/><Relationship Id="rId6" Type="http://schemas.openxmlformats.org/officeDocument/2006/relationships/image" Target="../media/image72.png"/><Relationship Id="rId7" Type="http://schemas.openxmlformats.org/officeDocument/2006/relationships/image" Target="../media/image73.png"/><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59.png"/><Relationship Id="rId6" Type="http://schemas.openxmlformats.org/officeDocument/2006/relationships/image" Target="../media/image80.png"/><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75.png"/><Relationship Id="rId5" Type="http://schemas.openxmlformats.org/officeDocument/2006/relationships/image" Target="../media/image81.png"/><Relationship Id="rId6" Type="http://schemas.openxmlformats.org/officeDocument/2006/relationships/image" Target="../media/image82.png"/><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83.png"/></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png"/><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88.emf"/></Relationships>
</file>

<file path=ppt/slides/_rels/slide69.xml.rels><?xml version="1.0" encoding="UTF-8" standalone="yes"?>
<Relationships xmlns="http://schemas.openxmlformats.org/package/2006/relationships"><Relationship Id="rId3" Type="http://schemas.openxmlformats.org/officeDocument/2006/relationships/image" Target="../media/image89.emf"/><Relationship Id="rId4" Type="http://schemas.openxmlformats.org/officeDocument/2006/relationships/image" Target="../media/image90.emf"/><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91.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92.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10"/>
          </p:nvPr>
        </p:nvSpPr>
        <p:spPr>
          <a:noFill/>
        </p:spPr>
        <p:txBody>
          <a:bodyPr/>
          <a:lstStyle/>
          <a:p>
            <a:fld id="{662A25B2-8E8D-4E9C-B3FB-BB00D1466FE7}" type="slidenum">
              <a:rPr lang="en-GB" altLang="ko-KR" smtClean="0"/>
              <a:pPr/>
              <a:t>1</a:t>
            </a:fld>
            <a:endParaRPr lang="en-GB" altLang="ko-KR" smtClean="0"/>
          </a:p>
        </p:txBody>
      </p:sp>
      <p:sp>
        <p:nvSpPr>
          <p:cNvPr id="32771"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E46172A1-FCD6-4DCB-AB77-9465C49E1F51}" type="slidenum">
              <a:rPr kumimoji="0" lang="en-GB" altLang="ko-KR" sz="1600">
                <a:latin typeface="Arial" charset="0"/>
              </a:rPr>
              <a:pPr algn="r" eaLnBrk="1" hangingPunct="1">
                <a:lnSpc>
                  <a:spcPct val="100000"/>
                </a:lnSpc>
                <a:spcBef>
                  <a:spcPct val="0"/>
                </a:spcBef>
                <a:buClrTx/>
                <a:buSzTx/>
                <a:buFontTx/>
                <a:buNone/>
              </a:pPr>
              <a:t>1</a:t>
            </a:fld>
            <a:endParaRPr kumimoji="0" lang="en-GB" altLang="ko-KR" sz="1600">
              <a:latin typeface="Arial" charset="0"/>
            </a:endParaRPr>
          </a:p>
        </p:txBody>
      </p:sp>
      <p:sp>
        <p:nvSpPr>
          <p:cNvPr id="4631555" name="Rectangle 3"/>
          <p:cNvSpPr>
            <a:spLocks noGrp="1" noChangeArrowheads="1"/>
          </p:cNvSpPr>
          <p:nvPr>
            <p:ph type="body" idx="1"/>
          </p:nvPr>
        </p:nvSpPr>
        <p:spPr>
          <a:xfrm>
            <a:off x="0" y="1219200"/>
            <a:ext cx="11430000" cy="3429000"/>
          </a:xfrm>
        </p:spPr>
        <p:txBody>
          <a:bodyPr/>
          <a:lstStyle/>
          <a:p>
            <a:pPr algn="ctr" eaLnBrk="1" hangingPunct="1">
              <a:buFont typeface="Wingdings" charset="2"/>
              <a:buNone/>
              <a:defRPr/>
            </a:pPr>
            <a:endParaRPr lang="en-US" altLang="ko-KR" sz="4400" dirty="0" smtClean="0"/>
          </a:p>
          <a:p>
            <a:pPr algn="ctr" eaLnBrk="1" hangingPunct="1">
              <a:buFont typeface="Wingdings" charset="2"/>
              <a:buNone/>
              <a:defRPr/>
            </a:pPr>
            <a:r>
              <a:rPr lang="en-US" altLang="ko-KR" sz="4000" dirty="0" smtClean="0"/>
              <a:t>CHAPTER 5.4. </a:t>
            </a:r>
          </a:p>
          <a:p>
            <a:pPr algn="ctr" eaLnBrk="1" hangingPunct="1">
              <a:buFont typeface="Wingdings" charset="2"/>
              <a:buNone/>
              <a:defRPr/>
            </a:pPr>
            <a:r>
              <a:rPr lang="en-US" altLang="ko-KR" sz="4000" dirty="0" smtClean="0"/>
              <a:t>MOBILITY</a:t>
            </a:r>
            <a:r>
              <a:rPr lang="en-US" altLang="ko-KR" sz="4000" dirty="0"/>
              <a:t> </a:t>
            </a:r>
            <a:r>
              <a:rPr lang="en-US" altLang="ko-KR" sz="4000" dirty="0" smtClean="0"/>
              <a:t>AWARE SENSING DESIGN</a:t>
            </a:r>
          </a:p>
          <a:p>
            <a:pPr algn="ctr" eaLnBrk="1" hangingPunct="1">
              <a:buFont typeface="Wingdings" charset="2"/>
              <a:buNone/>
              <a:defRPr/>
            </a:pPr>
            <a:endParaRPr lang="en-US" altLang="ko-KR" sz="4400" dirty="0" smtClean="0"/>
          </a:p>
          <a:p>
            <a:pPr eaLnBrk="1" hangingPunct="1">
              <a:spcBef>
                <a:spcPct val="0"/>
              </a:spcBef>
              <a:buClrTx/>
              <a:buFont typeface="Wingdings" charset="2"/>
              <a:buNone/>
              <a:defRPr/>
            </a:pPr>
            <a:r>
              <a:rPr lang="en-US" altLang="ko-KR" sz="4400" dirty="0" smtClean="0"/>
              <a:t>          </a:t>
            </a:r>
          </a:p>
        </p:txBody>
      </p:sp>
      <p:sp>
        <p:nvSpPr>
          <p:cNvPr id="32773" name="TextBox 4"/>
          <p:cNvSpPr txBox="1">
            <a:spLocks noChangeArrowheads="1"/>
          </p:cNvSpPr>
          <p:nvPr/>
        </p:nvSpPr>
        <p:spPr bwMode="auto">
          <a:xfrm>
            <a:off x="381000" y="4343400"/>
            <a:ext cx="11201400" cy="1672253"/>
          </a:xfrm>
          <a:prstGeom prst="rect">
            <a:avLst/>
          </a:prstGeom>
          <a:noFill/>
          <a:ln w="9525">
            <a:noFill/>
            <a:miter lim="800000"/>
            <a:headEnd/>
            <a:tailEnd/>
          </a:ln>
        </p:spPr>
        <p:txBody>
          <a:bodyPr wrap="square">
            <a:spAutoFit/>
          </a:bodyPr>
          <a:lstStyle/>
          <a:p>
            <a:pPr marL="457200" indent="-457200" eaLnBrk="1" hangingPunct="1">
              <a:lnSpc>
                <a:spcPct val="100000"/>
              </a:lnSpc>
              <a:spcBef>
                <a:spcPct val="0"/>
              </a:spcBef>
              <a:buClrTx/>
              <a:buSzTx/>
              <a:buFont typeface="Monotype Sorts" charset="2"/>
              <a:buAutoNum type="alphaUcPeriod"/>
            </a:pPr>
            <a:r>
              <a:rPr lang="en-US" altLang="ko-KR" sz="2000" dirty="0" smtClean="0">
                <a:solidFill>
                  <a:srgbClr val="66FF33"/>
                </a:solidFill>
              </a:rPr>
              <a:t>S. Cacciapuoti, I</a:t>
            </a:r>
            <a:r>
              <a:rPr lang="en-US" altLang="ko-KR" sz="2000" dirty="0">
                <a:solidFill>
                  <a:srgbClr val="66FF33"/>
                </a:solidFill>
              </a:rPr>
              <a:t>. F. </a:t>
            </a:r>
            <a:r>
              <a:rPr lang="en-US" altLang="ko-KR" sz="2000" dirty="0" smtClean="0">
                <a:solidFill>
                  <a:srgbClr val="66FF33"/>
                </a:solidFill>
              </a:rPr>
              <a:t>Akyildiz</a:t>
            </a:r>
            <a:r>
              <a:rPr lang="en-US" altLang="ko-KR" sz="2000" dirty="0">
                <a:solidFill>
                  <a:srgbClr val="66FF33"/>
                </a:solidFill>
              </a:rPr>
              <a:t> </a:t>
            </a:r>
            <a:r>
              <a:rPr lang="en-US" altLang="ko-KR" sz="2000" dirty="0" smtClean="0">
                <a:solidFill>
                  <a:srgbClr val="66FF33"/>
                </a:solidFill>
              </a:rPr>
              <a:t>and L. </a:t>
            </a:r>
            <a:r>
              <a:rPr lang="en-US" altLang="ko-KR" sz="2000" dirty="0" err="1" smtClean="0">
                <a:solidFill>
                  <a:srgbClr val="66FF33"/>
                </a:solidFill>
              </a:rPr>
              <a:t>Paura</a:t>
            </a:r>
            <a:r>
              <a:rPr lang="en-US" altLang="ko-KR" sz="2000" dirty="0" smtClean="0">
                <a:solidFill>
                  <a:srgbClr val="66FF33"/>
                </a:solidFill>
              </a:rPr>
              <a:t>,</a:t>
            </a:r>
            <a:endParaRPr lang="en-US" altLang="ko-KR" sz="2000" dirty="0" smtClean="0">
              <a:solidFill>
                <a:srgbClr val="FFFFFF"/>
              </a:solidFill>
            </a:endParaRPr>
          </a:p>
          <a:p>
            <a:pPr eaLnBrk="1" hangingPunct="1">
              <a:lnSpc>
                <a:spcPct val="100000"/>
              </a:lnSpc>
              <a:spcBef>
                <a:spcPct val="0"/>
              </a:spcBef>
              <a:buClrTx/>
              <a:buSzTx/>
              <a:buNone/>
            </a:pPr>
            <a:r>
              <a:rPr lang="en-US" altLang="ko-KR" sz="1800" dirty="0">
                <a:solidFill>
                  <a:srgbClr val="FFFFFF"/>
                </a:solidFill>
              </a:rPr>
              <a:t>“Optimal Primary-User Mobility Aware </a:t>
            </a:r>
            <a:r>
              <a:rPr lang="en-US" altLang="ko-KR" sz="1800" dirty="0" smtClean="0">
                <a:solidFill>
                  <a:srgbClr val="FFFFFF"/>
                </a:solidFill>
              </a:rPr>
              <a:t>Spectrum Sensing Design for </a:t>
            </a:r>
            <a:r>
              <a:rPr lang="en-US" altLang="ko-KR" sz="1800" dirty="0">
                <a:solidFill>
                  <a:srgbClr val="FFFFFF"/>
                </a:solidFill>
              </a:rPr>
              <a:t>Cognitive Radio Networks</a:t>
            </a:r>
            <a:r>
              <a:rPr lang="en-US" altLang="ko-KR" sz="1800" dirty="0" smtClean="0">
                <a:solidFill>
                  <a:srgbClr val="FFFFFF"/>
                </a:solidFill>
              </a:rPr>
              <a:t>”,</a:t>
            </a:r>
          </a:p>
          <a:p>
            <a:pPr eaLnBrk="1" hangingPunct="1">
              <a:lnSpc>
                <a:spcPct val="100000"/>
              </a:lnSpc>
              <a:spcBef>
                <a:spcPct val="0"/>
              </a:spcBef>
              <a:buClrTx/>
              <a:buSzTx/>
              <a:buFont typeface="Monotype Sorts" charset="2"/>
              <a:buNone/>
            </a:pPr>
            <a:r>
              <a:rPr lang="en-US" altLang="ko-KR" sz="2000" dirty="0">
                <a:solidFill>
                  <a:srgbClr val="FFFF00"/>
                </a:solidFill>
              </a:rPr>
              <a:t>IEEE </a:t>
            </a:r>
            <a:r>
              <a:rPr lang="en-US" altLang="ko-KR" sz="2000" dirty="0" smtClean="0">
                <a:solidFill>
                  <a:srgbClr val="FFFF00"/>
                </a:solidFill>
              </a:rPr>
              <a:t>Journal on Selected Areas in Communications, Nov. 2013. </a:t>
            </a:r>
            <a:endParaRPr lang="en-US" altLang="ko-KR" sz="2000" dirty="0">
              <a:solidFill>
                <a:srgbClr val="FFFF00"/>
              </a:solidFill>
            </a:endParaRPr>
          </a:p>
          <a:p>
            <a:endParaRPr lang="en-US" altLang="ko-K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0"/>
          </p:nvPr>
        </p:nvSpPr>
        <p:spPr>
          <a:noFill/>
        </p:spPr>
        <p:txBody>
          <a:bodyPr/>
          <a:lstStyle/>
          <a:p>
            <a:fld id="{F03A7019-4A3D-4C56-99C4-E7D7A527F08A}" type="slidenum">
              <a:rPr lang="en-GB" altLang="ko-KR" smtClean="0"/>
              <a:pPr/>
              <a:t>10</a:t>
            </a:fld>
            <a:endParaRPr lang="en-GB" altLang="ko-KR" smtClean="0"/>
          </a:p>
        </p:txBody>
      </p:sp>
      <p:sp>
        <p:nvSpPr>
          <p:cNvPr id="34819"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FB019E30-292A-421E-9E5E-827C37BDE379}" type="slidenum">
              <a:rPr kumimoji="0" lang="en-GB" altLang="ko-KR" sz="1600">
                <a:latin typeface="Arial" charset="0"/>
              </a:rPr>
              <a:pPr algn="r" eaLnBrk="1" hangingPunct="1">
                <a:lnSpc>
                  <a:spcPct val="100000"/>
                </a:lnSpc>
                <a:spcBef>
                  <a:spcPct val="0"/>
                </a:spcBef>
                <a:buClrTx/>
                <a:buSzTx/>
                <a:buFontTx/>
                <a:buNone/>
              </a:pPr>
              <a:t>10</a:t>
            </a:fld>
            <a:endParaRPr kumimoji="0" lang="en-GB" altLang="ko-KR" sz="1600">
              <a:latin typeface="Arial" charset="0"/>
            </a:endParaRPr>
          </a:p>
        </p:txBody>
      </p:sp>
      <p:sp>
        <p:nvSpPr>
          <p:cNvPr id="34820" name="Rectangle 2"/>
          <p:cNvSpPr>
            <a:spLocks noGrp="1" noChangeArrowheads="1"/>
          </p:cNvSpPr>
          <p:nvPr>
            <p:ph type="title"/>
          </p:nvPr>
        </p:nvSpPr>
        <p:spPr>
          <a:xfrm>
            <a:off x="2057400" y="228600"/>
            <a:ext cx="9017000" cy="838200"/>
          </a:xfrm>
        </p:spPr>
        <p:txBody>
          <a:bodyPr/>
          <a:lstStyle/>
          <a:p>
            <a:pPr eaLnBrk="1" hangingPunct="1"/>
            <a:r>
              <a:rPr lang="en-US" altLang="ko-KR" sz="4000" dirty="0" smtClean="0">
                <a:effectLst/>
                <a:ea typeface="굴림" charset="-127"/>
              </a:rPr>
              <a:t>Why?</a:t>
            </a:r>
            <a:endParaRPr lang="en-US" altLang="ko-KR" sz="4000" dirty="0" smtClean="0">
              <a:effectLst/>
            </a:endParaRPr>
          </a:p>
        </p:txBody>
      </p:sp>
      <p:sp>
        <p:nvSpPr>
          <p:cNvPr id="5429251" name="Rectangle 3"/>
          <p:cNvSpPr>
            <a:spLocks noGrp="1" noChangeArrowheads="1"/>
          </p:cNvSpPr>
          <p:nvPr>
            <p:ph type="body" idx="1"/>
          </p:nvPr>
        </p:nvSpPr>
        <p:spPr>
          <a:xfrm>
            <a:off x="381000" y="1905000"/>
            <a:ext cx="10744200" cy="4953000"/>
          </a:xfrm>
        </p:spPr>
        <p:txBody>
          <a:bodyPr/>
          <a:lstStyle/>
          <a:p>
            <a:pPr eaLnBrk="1" hangingPunct="1">
              <a:defRPr/>
            </a:pPr>
            <a:endParaRPr lang="en-US" altLang="ko-KR" sz="2400" dirty="0" smtClean="0">
              <a:ea typeface="굴림" charset="-127"/>
            </a:endParaRPr>
          </a:p>
          <a:p>
            <a:pPr lvl="1" eaLnBrk="1" hangingPunct="1">
              <a:lnSpc>
                <a:spcPct val="90000"/>
              </a:lnSpc>
              <a:defRPr/>
            </a:pPr>
            <a:r>
              <a:rPr lang="en-US" altLang="ko-KR" sz="2400" dirty="0" smtClean="0">
                <a:solidFill>
                  <a:srgbClr val="FFFF00"/>
                </a:solidFill>
                <a:ea typeface="굴림" charset="-127"/>
              </a:rPr>
              <a:t>Sensing </a:t>
            </a:r>
            <a:r>
              <a:rPr lang="en-US" altLang="ko-KR" sz="2400" dirty="0">
                <a:solidFill>
                  <a:srgbClr val="FFFF00"/>
                </a:solidFill>
              </a:rPr>
              <a:t>time</a:t>
            </a:r>
            <a:r>
              <a:rPr lang="en-US" altLang="ko-KR" sz="2400" dirty="0">
                <a:solidFill>
                  <a:srgbClr val="FFFF00"/>
                </a:solidFill>
                <a:ea typeface="굴림" charset="-127"/>
              </a:rPr>
              <a:t> </a:t>
            </a:r>
            <a:r>
              <a:rPr lang="en-US" altLang="ko-KR" sz="2400" dirty="0">
                <a:solidFill>
                  <a:srgbClr val="FFFF00"/>
                </a:solidFill>
              </a:rPr>
              <a:t>and transmission time </a:t>
            </a:r>
            <a:r>
              <a:rPr lang="en-US" altLang="ko-KR" sz="2400" dirty="0"/>
              <a:t>influence both the spectrum </a:t>
            </a:r>
            <a:endParaRPr lang="en-US" altLang="ko-KR" sz="2400" dirty="0" smtClean="0"/>
          </a:p>
          <a:p>
            <a:pPr marL="457200" lvl="1" indent="0" eaLnBrk="1" hangingPunct="1">
              <a:lnSpc>
                <a:spcPct val="90000"/>
              </a:lnSpc>
              <a:buNone/>
              <a:defRPr/>
            </a:pPr>
            <a:r>
              <a:rPr lang="en-US" altLang="ko-KR" sz="2400" dirty="0"/>
              <a:t> </a:t>
            </a:r>
            <a:r>
              <a:rPr lang="en-US" altLang="ko-KR" sz="2400" dirty="0" smtClean="0"/>
              <a:t>  efficiency </a:t>
            </a:r>
            <a:r>
              <a:rPr lang="en-US" altLang="ko-KR" sz="2400" dirty="0"/>
              <a:t>and interference avoidance.</a:t>
            </a:r>
            <a:r>
              <a:rPr lang="en-US" altLang="ko-KR" sz="2400" dirty="0" smtClean="0">
                <a:ea typeface="굴림" charset="-127"/>
              </a:rPr>
              <a:t> </a:t>
            </a:r>
          </a:p>
          <a:p>
            <a:pPr lvl="1" eaLnBrk="1" hangingPunct="1">
              <a:lnSpc>
                <a:spcPct val="90000"/>
              </a:lnSpc>
              <a:defRPr/>
            </a:pPr>
            <a:endParaRPr lang="en-US" altLang="ko-KR" sz="2400" dirty="0" smtClean="0">
              <a:ea typeface="굴림" charset="-127"/>
            </a:endParaRPr>
          </a:p>
          <a:p>
            <a:pPr lvl="1" eaLnBrk="1" hangingPunct="1">
              <a:lnSpc>
                <a:spcPct val="90000"/>
              </a:lnSpc>
              <a:defRPr/>
            </a:pPr>
            <a:r>
              <a:rPr lang="en-US" altLang="ko-KR" sz="2400" dirty="0" smtClean="0">
                <a:solidFill>
                  <a:srgbClr val="66FF33"/>
                </a:solidFill>
              </a:rPr>
              <a:t>Proper </a:t>
            </a:r>
            <a:r>
              <a:rPr lang="en-US" altLang="ko-KR" sz="2400" dirty="0">
                <a:solidFill>
                  <a:srgbClr val="66FF33"/>
                </a:solidFill>
              </a:rPr>
              <a:t>selection of these </a:t>
            </a:r>
            <a:r>
              <a:rPr lang="en-US" altLang="ko-KR" sz="2400" dirty="0" smtClean="0">
                <a:solidFill>
                  <a:srgbClr val="66FF33"/>
                </a:solidFill>
              </a:rPr>
              <a:t>parameters </a:t>
            </a:r>
            <a:r>
              <a:rPr lang="en-US" altLang="ko-KR" sz="2400" dirty="0">
                <a:solidFill>
                  <a:srgbClr val="66FF33"/>
                </a:solidFill>
              </a:rPr>
              <a:t>is the most</a:t>
            </a:r>
            <a:r>
              <a:rPr lang="en-US" altLang="ko-KR" sz="2400" dirty="0">
                <a:solidFill>
                  <a:srgbClr val="66FF33"/>
                </a:solidFill>
                <a:ea typeface="굴림" charset="-127"/>
              </a:rPr>
              <a:t> </a:t>
            </a:r>
            <a:r>
              <a:rPr lang="en-US" altLang="ko-KR" sz="2400" dirty="0">
                <a:solidFill>
                  <a:srgbClr val="66FF33"/>
                </a:solidFill>
              </a:rPr>
              <a:t>critical factor </a:t>
            </a:r>
            <a:endParaRPr lang="en-US" altLang="ko-KR" sz="2400" dirty="0" smtClean="0">
              <a:solidFill>
                <a:srgbClr val="66FF33"/>
              </a:solidFill>
            </a:endParaRPr>
          </a:p>
          <a:p>
            <a:pPr marL="457200" lvl="1" indent="0" eaLnBrk="1" hangingPunct="1">
              <a:lnSpc>
                <a:spcPct val="90000"/>
              </a:lnSpc>
              <a:buNone/>
              <a:defRPr/>
            </a:pPr>
            <a:r>
              <a:rPr lang="en-US" altLang="ko-KR" sz="2400" dirty="0">
                <a:solidFill>
                  <a:srgbClr val="66FF33"/>
                </a:solidFill>
              </a:rPr>
              <a:t> </a:t>
            </a:r>
            <a:r>
              <a:rPr lang="en-US" altLang="ko-KR" sz="2400" dirty="0" smtClean="0">
                <a:solidFill>
                  <a:srgbClr val="66FF33"/>
                </a:solidFill>
              </a:rPr>
              <a:t> influencing </a:t>
            </a:r>
            <a:r>
              <a:rPr lang="en-US" altLang="ko-KR" sz="2400" dirty="0">
                <a:solidFill>
                  <a:srgbClr val="66FF33"/>
                </a:solidFill>
              </a:rPr>
              <a:t>the performance of CR networks.</a:t>
            </a:r>
            <a:r>
              <a:rPr lang="en-US" altLang="ko-KR" sz="2400" dirty="0"/>
              <a:t>             </a:t>
            </a:r>
          </a:p>
          <a:p>
            <a:pPr eaLnBrk="1" hangingPunct="1">
              <a:defRPr/>
            </a:pPr>
            <a:endParaRPr lang="en-US" altLang="ko-KR" sz="2800" dirty="0" smtClean="0">
              <a:ea typeface="굴림" charset="-127"/>
            </a:endParaRPr>
          </a:p>
          <a:p>
            <a:pPr lvl="1" eaLnBrk="1" hangingPunct="1">
              <a:lnSpc>
                <a:spcPct val="90000"/>
              </a:lnSpc>
              <a:buFontTx/>
              <a:buNone/>
              <a:defRPr/>
            </a:pPr>
            <a:endParaRPr lang="en-US" altLang="ko-KR" sz="2800" dirty="0">
              <a:solidFill>
                <a:srgbClr val="00FF00"/>
              </a:solidFill>
              <a:ea typeface="굴림" charset="-127"/>
            </a:endParaRPr>
          </a:p>
          <a:p>
            <a:pPr eaLnBrk="1" hangingPunct="1">
              <a:defRPr/>
            </a:pPr>
            <a:endParaRPr lang="en-US" altLang="ko-KR" sz="2400" dirty="0" smtClean="0">
              <a:ea typeface="굴림" charset="-127"/>
            </a:endParaRPr>
          </a:p>
          <a:p>
            <a:pPr lvl="1" eaLnBrk="1" hangingPunct="1">
              <a:lnSpc>
                <a:spcPct val="90000"/>
              </a:lnSpc>
              <a:buFontTx/>
              <a:buNone/>
              <a:defRPr/>
            </a:pPr>
            <a:r>
              <a:rPr lang="en-US" altLang="ko-KR" sz="2400" dirty="0" smtClean="0">
                <a:solidFill>
                  <a:srgbClr val="00FF00"/>
                </a:solidFill>
                <a:ea typeface="굴림" charset="-127"/>
              </a:rPr>
              <a:t>  </a:t>
            </a:r>
            <a:endParaRPr lang="en-US" altLang="ko-KR" sz="2400" dirty="0" smtClean="0">
              <a:ea typeface="굴림" charset="-127"/>
            </a:endParaRPr>
          </a:p>
        </p:txBody>
      </p:sp>
    </p:spTree>
    <p:extLst>
      <p:ext uri="{BB962C8B-B14F-4D97-AF65-F5344CB8AC3E}">
        <p14:creationId xmlns:p14="http://schemas.microsoft.com/office/powerpoint/2010/main" val="19563211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2057400" y="304800"/>
            <a:ext cx="9017000" cy="838200"/>
          </a:xfrm>
        </p:spPr>
        <p:txBody>
          <a:bodyPr/>
          <a:lstStyle/>
          <a:p>
            <a:pPr eaLnBrk="1" hangingPunct="1"/>
            <a:r>
              <a:rPr lang="en-US" altLang="ko-KR" sz="4000" dirty="0" smtClean="0">
                <a:solidFill>
                  <a:srgbClr val="FFFFFF"/>
                </a:solidFill>
              </a:rPr>
              <a:t>Example: </a:t>
            </a:r>
            <a:r>
              <a:rPr lang="en-US" altLang="ko-KR" sz="4000" dirty="0" smtClean="0"/>
              <a:t/>
            </a:r>
            <a:br>
              <a:rPr lang="en-US" altLang="ko-KR" sz="4000" dirty="0" smtClean="0"/>
            </a:br>
            <a:r>
              <a:rPr lang="en-US" altLang="ko-KR" sz="4000" dirty="0" smtClean="0"/>
              <a:t>Transmission Time</a:t>
            </a:r>
            <a:endParaRPr lang="en-US" altLang="ko-KR" sz="4000" dirty="0" smtClean="0">
              <a:effectLst/>
            </a:endParaRPr>
          </a:p>
        </p:txBody>
      </p:sp>
      <p:sp>
        <p:nvSpPr>
          <p:cNvPr id="5429251" name="Rectangle 3"/>
          <p:cNvSpPr>
            <a:spLocks noGrp="1" noChangeArrowheads="1"/>
          </p:cNvSpPr>
          <p:nvPr>
            <p:ph type="body" sz="half" idx="1"/>
          </p:nvPr>
        </p:nvSpPr>
        <p:spPr>
          <a:xfrm>
            <a:off x="0" y="1752600"/>
            <a:ext cx="6248400" cy="4114800"/>
          </a:xfrm>
        </p:spPr>
        <p:txBody>
          <a:bodyPr/>
          <a:lstStyle/>
          <a:p>
            <a:pPr eaLnBrk="1" hangingPunct="1">
              <a:defRPr/>
            </a:pPr>
            <a:r>
              <a:rPr lang="en-US" altLang="ko-KR" sz="2800" dirty="0" smtClean="0">
                <a:ea typeface="굴림" charset="-127"/>
              </a:rPr>
              <a:t> </a:t>
            </a:r>
            <a:r>
              <a:rPr lang="en-US" altLang="ko-KR" sz="2400" dirty="0">
                <a:ea typeface="굴림" charset="-127"/>
              </a:rPr>
              <a:t>Hypothesis:</a:t>
            </a:r>
            <a:r>
              <a:rPr lang="en-US" altLang="ko-KR" sz="2400" dirty="0" smtClean="0">
                <a:ea typeface="굴림" charset="-127"/>
              </a:rPr>
              <a:t> Ideal Sensing</a:t>
            </a:r>
            <a:endParaRPr lang="en-US" altLang="ko-KR" sz="2400" dirty="0">
              <a:ea typeface="굴림" charset="-127"/>
            </a:endParaRPr>
          </a:p>
          <a:p>
            <a:pPr lvl="1" eaLnBrk="1" hangingPunct="1">
              <a:defRPr/>
            </a:pPr>
            <a:r>
              <a:rPr lang="en-US" altLang="ko-KR" sz="2200" dirty="0">
                <a:ea typeface="굴림" charset="-127"/>
              </a:rPr>
              <a:t>Static </a:t>
            </a:r>
            <a:r>
              <a:rPr lang="en-US" altLang="ko-KR" sz="2200" dirty="0" smtClean="0">
                <a:ea typeface="굴림" charset="-127"/>
              </a:rPr>
              <a:t>scenarios </a:t>
            </a:r>
            <a:r>
              <a:rPr lang="en-US" altLang="ko-KR" sz="2000" dirty="0" smtClean="0">
                <a:sym typeface="Wingdings" charset="2"/>
              </a:rPr>
              <a:t></a:t>
            </a:r>
            <a:r>
              <a:rPr lang="en-US" altLang="ko-KR" sz="2200" dirty="0" smtClean="0">
                <a:ea typeface="굴림" charset="-127"/>
              </a:rPr>
              <a:t> </a:t>
            </a:r>
            <a:r>
              <a:rPr lang="en-US" altLang="ko-KR" sz="2200" dirty="0" smtClean="0">
                <a:solidFill>
                  <a:srgbClr val="66FF66"/>
                </a:solidFill>
                <a:ea typeface="굴림" charset="-127"/>
              </a:rPr>
              <a:t>no interference</a:t>
            </a:r>
            <a:r>
              <a:rPr lang="en-US" altLang="ko-KR" sz="2200" dirty="0" smtClean="0">
                <a:ea typeface="굴림" charset="-127"/>
              </a:rPr>
              <a:t> </a:t>
            </a:r>
          </a:p>
          <a:p>
            <a:pPr lvl="1" eaLnBrk="1" hangingPunct="1">
              <a:defRPr/>
            </a:pPr>
            <a:endParaRPr lang="en-US" altLang="ko-KR" sz="2200" dirty="0">
              <a:ea typeface="굴림" charset="-127"/>
            </a:endParaRPr>
          </a:p>
          <a:p>
            <a:pPr lvl="1" eaLnBrk="1" hangingPunct="1">
              <a:defRPr/>
            </a:pPr>
            <a:r>
              <a:rPr lang="en-US" altLang="ko-KR" sz="2200" dirty="0">
                <a:ea typeface="굴림" charset="-127"/>
              </a:rPr>
              <a:t>Mobile S</a:t>
            </a:r>
            <a:r>
              <a:rPr lang="en-US" altLang="ko-KR" sz="2200" dirty="0" smtClean="0">
                <a:ea typeface="굴림" charset="-127"/>
              </a:rPr>
              <a:t>cenarios </a:t>
            </a:r>
            <a:r>
              <a:rPr lang="en-US" altLang="ko-KR" sz="2000" dirty="0">
                <a:sym typeface="Wingdings" charset="2"/>
              </a:rPr>
              <a:t> </a:t>
            </a:r>
            <a:r>
              <a:rPr lang="en-US" altLang="ko-KR" sz="2200" dirty="0" smtClean="0">
                <a:solidFill>
                  <a:srgbClr val="66FF66"/>
                </a:solidFill>
                <a:ea typeface="굴림" charset="-127"/>
              </a:rPr>
              <a:t>the interference can </a:t>
            </a:r>
            <a:r>
              <a:rPr lang="en-US" altLang="ko-KR" sz="2200" dirty="0">
                <a:solidFill>
                  <a:srgbClr val="66FF66"/>
                </a:solidFill>
                <a:ea typeface="굴림" charset="-127"/>
              </a:rPr>
              <a:t>be greater than </a:t>
            </a:r>
            <a:r>
              <a:rPr lang="en-US" altLang="ko-KR" sz="2200" dirty="0" smtClean="0">
                <a:solidFill>
                  <a:srgbClr val="66FF66"/>
                </a:solidFill>
                <a:ea typeface="굴림" charset="-127"/>
              </a:rPr>
              <a:t>zero</a:t>
            </a:r>
            <a:endParaRPr lang="en-US" altLang="ko-KR" sz="2200" dirty="0">
              <a:solidFill>
                <a:srgbClr val="66FF66"/>
              </a:solidFill>
              <a:ea typeface="굴림" charset="-127"/>
            </a:endParaRPr>
          </a:p>
          <a:p>
            <a:pPr lvl="2" eaLnBrk="1" hangingPunct="1">
              <a:defRPr/>
            </a:pPr>
            <a:r>
              <a:rPr lang="en-US" altLang="ko-KR" sz="1800" dirty="0" smtClean="0">
                <a:ea typeface="굴림" charset="-127"/>
              </a:rPr>
              <a:t>At </a:t>
            </a:r>
            <a:r>
              <a:rPr lang="en-US" altLang="ko-KR" sz="1800" dirty="0">
                <a:ea typeface="굴림" charset="-127"/>
              </a:rPr>
              <a:t>the end of the </a:t>
            </a:r>
            <a:r>
              <a:rPr lang="en-US" altLang="ko-KR" sz="1800" dirty="0">
                <a:solidFill>
                  <a:srgbClr val="FFFFFF"/>
                </a:solidFill>
                <a:ea typeface="굴림" charset="-127"/>
              </a:rPr>
              <a:t>sensing time </a:t>
            </a:r>
            <a:r>
              <a:rPr lang="en-US" altLang="ko-KR" sz="1800" dirty="0" err="1">
                <a:solidFill>
                  <a:srgbClr val="FFFFFF"/>
                </a:solidFill>
                <a:ea typeface="굴림" charset="-127"/>
              </a:rPr>
              <a:t>T</a:t>
            </a:r>
            <a:r>
              <a:rPr lang="en-US" altLang="ko-KR" sz="1800" baseline="-25000" dirty="0" err="1" smtClean="0">
                <a:solidFill>
                  <a:srgbClr val="FFFFFF"/>
                </a:solidFill>
                <a:ea typeface="굴림" charset="-127"/>
              </a:rPr>
              <a:t>s</a:t>
            </a:r>
            <a:r>
              <a:rPr lang="en-US" altLang="ko-KR" sz="1800" dirty="0">
                <a:ea typeface="굴림" charset="-127"/>
              </a:rPr>
              <a:t>, </a:t>
            </a:r>
            <a:r>
              <a:rPr lang="en-US" altLang="ko-KR" sz="1800" dirty="0" smtClean="0">
                <a:ea typeface="굴림" charset="-127"/>
              </a:rPr>
              <a:t>CR </a:t>
            </a:r>
            <a:r>
              <a:rPr lang="en-US" altLang="ko-KR" sz="1800" dirty="0">
                <a:ea typeface="굴림" charset="-127"/>
              </a:rPr>
              <a:t>user correctly decides to use the </a:t>
            </a:r>
            <a:r>
              <a:rPr lang="en-US" altLang="ko-KR" sz="1800" dirty="0" smtClean="0">
                <a:ea typeface="굴림" charset="-127"/>
              </a:rPr>
              <a:t>band</a:t>
            </a:r>
          </a:p>
          <a:p>
            <a:pPr lvl="2" eaLnBrk="1" hangingPunct="1">
              <a:defRPr/>
            </a:pPr>
            <a:endParaRPr lang="en-US" altLang="ko-KR" sz="1800" dirty="0" smtClean="0">
              <a:ea typeface="굴림" charset="-127"/>
            </a:endParaRPr>
          </a:p>
          <a:p>
            <a:pPr lvl="2" eaLnBrk="1" hangingPunct="1">
              <a:defRPr/>
            </a:pPr>
            <a:r>
              <a:rPr lang="en-US" altLang="ko-KR" sz="1800" dirty="0" smtClean="0">
                <a:ea typeface="굴림" charset="-127"/>
              </a:rPr>
              <a:t>At t</a:t>
            </a:r>
            <a:r>
              <a:rPr lang="en-US" altLang="ko-KR" sz="1800" baseline="-25000" dirty="0" smtClean="0">
                <a:ea typeface="굴림" charset="-127"/>
              </a:rPr>
              <a:t>0</a:t>
            </a:r>
            <a:r>
              <a:rPr lang="en-US" altLang="ko-KR" sz="1800" dirty="0" smtClean="0">
                <a:ea typeface="굴림" charset="-127"/>
              </a:rPr>
              <a:t>,an active PU arrives </a:t>
            </a:r>
            <a:r>
              <a:rPr lang="en-US" altLang="ko-KR" sz="1800" dirty="0">
                <a:ea typeface="굴림" charset="-127"/>
              </a:rPr>
              <a:t>during the CR transmission </a:t>
            </a:r>
            <a:r>
              <a:rPr lang="en-US" altLang="ko-KR" sz="1800" dirty="0" smtClean="0">
                <a:ea typeface="굴림" charset="-127"/>
              </a:rPr>
              <a:t>time</a:t>
            </a:r>
          </a:p>
          <a:p>
            <a:pPr lvl="2" eaLnBrk="1" hangingPunct="1">
              <a:defRPr/>
            </a:pPr>
            <a:endParaRPr lang="en-US" altLang="ko-KR" sz="1800" baseline="-25000" dirty="0" smtClean="0">
              <a:ea typeface="굴림" charset="-127"/>
            </a:endParaRPr>
          </a:p>
          <a:p>
            <a:pPr lvl="2" eaLnBrk="1" hangingPunct="1">
              <a:defRPr/>
            </a:pPr>
            <a:r>
              <a:rPr lang="en-US" altLang="ko-KR" sz="1800" dirty="0" smtClean="0">
                <a:ea typeface="굴림" charset="-127"/>
              </a:rPr>
              <a:t>CR </a:t>
            </a:r>
            <a:r>
              <a:rPr lang="en-US" altLang="ko-KR" sz="1800" dirty="0">
                <a:ea typeface="굴림" charset="-127"/>
              </a:rPr>
              <a:t>user interferes</a:t>
            </a:r>
            <a:r>
              <a:rPr lang="en-US" altLang="ko-KR" sz="1800" dirty="0" smtClean="0">
                <a:ea typeface="굴림" charset="-127"/>
              </a:rPr>
              <a:t> with the </a:t>
            </a:r>
            <a:r>
              <a:rPr lang="en-US" altLang="ko-KR" sz="1800" dirty="0">
                <a:ea typeface="굴림" charset="-127"/>
              </a:rPr>
              <a:t>PU, despite the perfect </a:t>
            </a:r>
            <a:r>
              <a:rPr lang="en-US" altLang="ko-KR" sz="1800" dirty="0" smtClean="0">
                <a:ea typeface="굴림" charset="-127"/>
              </a:rPr>
              <a:t>sensing decision</a:t>
            </a:r>
            <a:endParaRPr lang="en-US" altLang="ko-KR" sz="1800" dirty="0">
              <a:ea typeface="굴림" charset="-127"/>
            </a:endParaRPr>
          </a:p>
          <a:p>
            <a:pPr lvl="2" eaLnBrk="1" hangingPunct="1">
              <a:defRPr/>
            </a:pPr>
            <a:endParaRPr lang="en-US" altLang="ko-KR" sz="1800" dirty="0">
              <a:ea typeface="굴림" charset="-127"/>
            </a:endParaRPr>
          </a:p>
          <a:p>
            <a:pPr lvl="2" eaLnBrk="1" hangingPunct="1">
              <a:defRPr/>
            </a:pPr>
            <a:endParaRPr lang="en-US" altLang="ko-KR" sz="1800" dirty="0" smtClean="0">
              <a:ea typeface="굴림" charset="-127"/>
            </a:endParaRPr>
          </a:p>
          <a:p>
            <a:pPr lvl="1" eaLnBrk="1" hangingPunct="1">
              <a:lnSpc>
                <a:spcPct val="90000"/>
              </a:lnSpc>
              <a:buFontTx/>
              <a:buNone/>
              <a:defRPr/>
            </a:pPr>
            <a:endParaRPr lang="en-US" altLang="ko-KR" sz="2800" dirty="0">
              <a:solidFill>
                <a:srgbClr val="00FF00"/>
              </a:solidFill>
              <a:ea typeface="굴림" charset="-127"/>
            </a:endParaRPr>
          </a:p>
          <a:p>
            <a:pPr eaLnBrk="1" hangingPunct="1">
              <a:defRPr/>
            </a:pPr>
            <a:endParaRPr lang="en-US" altLang="ko-KR" sz="2400" dirty="0" smtClean="0">
              <a:ea typeface="굴림" charset="-127"/>
            </a:endParaRPr>
          </a:p>
          <a:p>
            <a:pPr lvl="1" eaLnBrk="1" hangingPunct="1">
              <a:lnSpc>
                <a:spcPct val="90000"/>
              </a:lnSpc>
              <a:buFontTx/>
              <a:buNone/>
              <a:defRPr/>
            </a:pPr>
            <a:r>
              <a:rPr lang="en-US" altLang="ko-KR" sz="2400" dirty="0" smtClean="0">
                <a:solidFill>
                  <a:srgbClr val="00FF00"/>
                </a:solidFill>
                <a:ea typeface="굴림" charset="-127"/>
              </a:rPr>
              <a:t>  </a:t>
            </a:r>
            <a:endParaRPr lang="en-US" altLang="ko-KR" sz="2400" dirty="0" smtClean="0">
              <a:ea typeface="굴림" charset="-127"/>
            </a:endParaRPr>
          </a:p>
        </p:txBody>
      </p:sp>
      <p:sp>
        <p:nvSpPr>
          <p:cNvPr id="34818" name="Rectangle 7"/>
          <p:cNvSpPr>
            <a:spLocks noGrp="1" noChangeArrowheads="1"/>
          </p:cNvSpPr>
          <p:nvPr>
            <p:ph type="sldNum" sz="quarter" idx="10"/>
          </p:nvPr>
        </p:nvSpPr>
        <p:spPr>
          <a:noFill/>
        </p:spPr>
        <p:txBody>
          <a:bodyPr/>
          <a:lstStyle/>
          <a:p>
            <a:fld id="{F03A7019-4A3D-4C56-99C4-E7D7A527F08A}" type="slidenum">
              <a:rPr lang="en-GB" altLang="ko-KR" smtClean="0"/>
              <a:pPr/>
              <a:t>11</a:t>
            </a:fld>
            <a:endParaRPr lang="en-GB" altLang="ko-KR" smtClean="0"/>
          </a:p>
        </p:txBody>
      </p:sp>
      <p:sp>
        <p:nvSpPr>
          <p:cNvPr id="34819"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FB019E30-292A-421E-9E5E-827C37BDE379}" type="slidenum">
              <a:rPr kumimoji="0" lang="en-GB" altLang="ko-KR" sz="1600">
                <a:latin typeface="Arial" charset="0"/>
              </a:rPr>
              <a:pPr algn="r" eaLnBrk="1" hangingPunct="1">
                <a:lnSpc>
                  <a:spcPct val="100000"/>
                </a:lnSpc>
                <a:spcBef>
                  <a:spcPct val="0"/>
                </a:spcBef>
                <a:buClrTx/>
                <a:buSzTx/>
                <a:buFontTx/>
                <a:buNone/>
              </a:pPr>
              <a:t>11</a:t>
            </a:fld>
            <a:endParaRPr kumimoji="0" lang="en-GB" altLang="ko-KR" sz="1600">
              <a:latin typeface="Arial" charset="0"/>
            </a:endParaRPr>
          </a:p>
        </p:txBody>
      </p:sp>
      <p:pic>
        <p:nvPicPr>
          <p:cNvPr id="10" name="Content Placeholder 9" descr="fig_interference_Tx.eps"/>
          <p:cNvPicPr>
            <a:picLocks noGrp="1" noChangeAspect="1"/>
          </p:cNvPicPr>
          <p:nvPr>
            <p:ph sz="half" idx="2"/>
          </p:nvPr>
        </p:nvPicPr>
        <p:blipFill>
          <a:blip r:embed="rId3">
            <a:extLst>
              <a:ext uri="{28A0092B-C50C-407E-A947-70E740481C1C}">
                <a14:useLocalDpi xmlns:a14="http://schemas.microsoft.com/office/drawing/2010/main" val="0"/>
              </a:ext>
            </a:extLst>
          </a:blip>
          <a:srcRect t="-27382" b="-27382"/>
          <a:stretch>
            <a:fillRect/>
          </a:stretch>
        </p:blipFill>
        <p:spPr>
          <a:xfrm>
            <a:off x="6537324" y="1447800"/>
            <a:ext cx="4664076" cy="4572000"/>
          </a:xfrm>
          <a:prstGeom prst="rect">
            <a:avLst/>
          </a:prstGeom>
        </p:spPr>
      </p:pic>
    </p:spTree>
    <p:extLst>
      <p:ext uri="{BB962C8B-B14F-4D97-AF65-F5344CB8AC3E}">
        <p14:creationId xmlns:p14="http://schemas.microsoft.com/office/powerpoint/2010/main" val="9006274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2057400" y="304800"/>
            <a:ext cx="9017000" cy="838200"/>
          </a:xfrm>
        </p:spPr>
        <p:txBody>
          <a:bodyPr/>
          <a:lstStyle/>
          <a:p>
            <a:pPr eaLnBrk="1" hangingPunct="1"/>
            <a:r>
              <a:rPr lang="en-US" altLang="ko-KR" sz="4000" dirty="0" smtClean="0">
                <a:solidFill>
                  <a:srgbClr val="FFFFFF"/>
                </a:solidFill>
              </a:rPr>
              <a:t>Example: </a:t>
            </a:r>
            <a:r>
              <a:rPr lang="en-US" altLang="ko-KR" sz="4000" dirty="0" smtClean="0"/>
              <a:t/>
            </a:r>
            <a:br>
              <a:rPr lang="en-US" altLang="ko-KR" sz="4000" dirty="0" smtClean="0"/>
            </a:br>
            <a:r>
              <a:rPr lang="en-US" altLang="ko-KR" sz="4000" dirty="0" smtClean="0"/>
              <a:t>Sensing Time</a:t>
            </a:r>
            <a:endParaRPr lang="en-US" altLang="ko-KR" sz="4000" dirty="0" smtClean="0">
              <a:effectLst/>
            </a:endParaRPr>
          </a:p>
        </p:txBody>
      </p:sp>
      <p:sp>
        <p:nvSpPr>
          <p:cNvPr id="5429251" name="Rectangle 3"/>
          <p:cNvSpPr>
            <a:spLocks noGrp="1" noChangeArrowheads="1"/>
          </p:cNvSpPr>
          <p:nvPr>
            <p:ph type="body" sz="half" idx="1"/>
          </p:nvPr>
        </p:nvSpPr>
        <p:spPr>
          <a:xfrm>
            <a:off x="381000" y="1752600"/>
            <a:ext cx="10820400" cy="4495800"/>
          </a:xfrm>
        </p:spPr>
        <p:txBody>
          <a:bodyPr>
            <a:normAutofit/>
          </a:bodyPr>
          <a:lstStyle/>
          <a:p>
            <a:pPr eaLnBrk="1" hangingPunct="1">
              <a:defRPr/>
            </a:pPr>
            <a:r>
              <a:rPr lang="en-US" altLang="ko-KR" sz="2400" dirty="0" smtClean="0">
                <a:ea typeface="굴림" charset="-127"/>
              </a:rPr>
              <a:t>Static Scenarios:</a:t>
            </a:r>
          </a:p>
          <a:p>
            <a:pPr lvl="1" eaLnBrk="1" hangingPunct="1">
              <a:defRPr/>
            </a:pPr>
            <a:r>
              <a:rPr lang="en-US" altLang="ko-KR" sz="2200" dirty="0">
                <a:solidFill>
                  <a:srgbClr val="66FF66"/>
                </a:solidFill>
                <a:ea typeface="굴림" charset="-127"/>
              </a:rPr>
              <a:t>A</a:t>
            </a:r>
            <a:r>
              <a:rPr lang="en-US" altLang="ko-KR" sz="2200" dirty="0" smtClean="0">
                <a:solidFill>
                  <a:srgbClr val="66FF66"/>
                </a:solidFill>
                <a:ea typeface="굴림" charset="-127"/>
              </a:rPr>
              <a:t> CR user is always inside the PU range </a:t>
            </a:r>
            <a:r>
              <a:rPr lang="en-US" altLang="ko-KR" sz="2200" dirty="0">
                <a:sym typeface="Wingdings" charset="2"/>
              </a:rPr>
              <a:t></a:t>
            </a:r>
            <a:r>
              <a:rPr lang="en-US" altLang="ko-KR" sz="2200" dirty="0">
                <a:ea typeface="굴림" charset="-127"/>
              </a:rPr>
              <a:t> S</a:t>
            </a:r>
            <a:r>
              <a:rPr lang="en-US" altLang="ko-KR" sz="2200" dirty="0" smtClean="0">
                <a:ea typeface="굴림" charset="-127"/>
              </a:rPr>
              <a:t>ensing is mandatory</a:t>
            </a:r>
          </a:p>
          <a:p>
            <a:pPr lvl="1" eaLnBrk="1" hangingPunct="1">
              <a:defRPr/>
            </a:pPr>
            <a:endParaRPr lang="en-US" altLang="ko-KR" sz="2400" dirty="0">
              <a:ea typeface="굴림" charset="-127"/>
            </a:endParaRPr>
          </a:p>
          <a:p>
            <a:pPr eaLnBrk="1" hangingPunct="1">
              <a:defRPr/>
            </a:pPr>
            <a:r>
              <a:rPr lang="en-US" altLang="ko-KR" sz="2400" dirty="0">
                <a:ea typeface="굴림" charset="-127"/>
              </a:rPr>
              <a:t>Mobile</a:t>
            </a:r>
            <a:r>
              <a:rPr lang="en-US" altLang="ko-KR" sz="2400" dirty="0" smtClean="0">
                <a:ea typeface="굴림" charset="-127"/>
              </a:rPr>
              <a:t> Scenarios:</a:t>
            </a:r>
          </a:p>
          <a:p>
            <a:pPr lvl="1" eaLnBrk="1" hangingPunct="1">
              <a:defRPr/>
            </a:pPr>
            <a:r>
              <a:rPr lang="en-US" altLang="ko-KR" sz="2200" dirty="0">
                <a:solidFill>
                  <a:srgbClr val="66FF66"/>
                </a:solidFill>
                <a:ea typeface="굴림" charset="-127"/>
              </a:rPr>
              <a:t>A</a:t>
            </a:r>
            <a:r>
              <a:rPr lang="en-US" altLang="ko-KR" sz="2200" dirty="0" smtClean="0">
                <a:solidFill>
                  <a:srgbClr val="66FF66"/>
                </a:solidFill>
                <a:ea typeface="굴림" charset="-127"/>
              </a:rPr>
              <a:t> CR user can be out of the PU range </a:t>
            </a:r>
            <a:endParaRPr lang="en-US" altLang="ko-KR" sz="2200" dirty="0">
              <a:sym typeface="Wingdings" charset="2"/>
            </a:endParaRPr>
          </a:p>
          <a:p>
            <a:pPr lvl="1" eaLnBrk="1" hangingPunct="1">
              <a:defRPr/>
            </a:pPr>
            <a:r>
              <a:rPr lang="en-US" altLang="ko-KR" sz="2200" dirty="0">
                <a:solidFill>
                  <a:srgbClr val="66FF66"/>
                </a:solidFill>
                <a:ea typeface="굴림" charset="-127"/>
              </a:rPr>
              <a:t>I</a:t>
            </a:r>
            <a:r>
              <a:rPr lang="en-US" altLang="ko-KR" sz="2200" dirty="0" smtClean="0">
                <a:solidFill>
                  <a:srgbClr val="66FF66"/>
                </a:solidFill>
                <a:ea typeface="굴림" charset="-127"/>
              </a:rPr>
              <a:t>f the </a:t>
            </a:r>
            <a:r>
              <a:rPr lang="en-US" altLang="ko-KR" sz="2200" dirty="0" err="1" smtClean="0">
                <a:solidFill>
                  <a:srgbClr val="66FF66"/>
                </a:solidFill>
                <a:ea typeface="굴림" charset="-127"/>
              </a:rPr>
              <a:t>prob</a:t>
            </a:r>
            <a:r>
              <a:rPr lang="en-US" altLang="ko-KR" sz="2200" dirty="0" smtClean="0">
                <a:solidFill>
                  <a:srgbClr val="66FF66"/>
                </a:solidFill>
                <a:ea typeface="굴림" charset="-127"/>
              </a:rPr>
              <a:t> </a:t>
            </a:r>
            <a:r>
              <a:rPr lang="en-US" altLang="ko-KR" sz="2200" dirty="0">
                <a:solidFill>
                  <a:srgbClr val="66FF66"/>
                </a:solidFill>
                <a:ea typeface="굴림" charset="-127"/>
              </a:rPr>
              <a:t>of being inside the PU </a:t>
            </a:r>
            <a:r>
              <a:rPr lang="en-US" altLang="ko-KR" sz="2200" dirty="0" smtClean="0">
                <a:solidFill>
                  <a:srgbClr val="66FF66"/>
                </a:solidFill>
                <a:ea typeface="굴림" charset="-127"/>
              </a:rPr>
              <a:t>range is lower than </a:t>
            </a:r>
            <a:r>
              <a:rPr lang="en-US" altLang="ko-KR" sz="2200" dirty="0">
                <a:solidFill>
                  <a:srgbClr val="66FF66"/>
                </a:solidFill>
                <a:ea typeface="굴림" charset="-127"/>
              </a:rPr>
              <a:t>the maximum interference </a:t>
            </a:r>
            <a:r>
              <a:rPr lang="en-US" altLang="ko-KR" sz="2200" dirty="0" err="1" smtClean="0">
                <a:solidFill>
                  <a:srgbClr val="66FF66"/>
                </a:solidFill>
                <a:ea typeface="굴림" charset="-127"/>
              </a:rPr>
              <a:t>prob</a:t>
            </a:r>
            <a:r>
              <a:rPr lang="en-US" altLang="ko-KR" sz="2200" dirty="0" smtClean="0">
                <a:solidFill>
                  <a:srgbClr val="66FF66"/>
                </a:solidFill>
                <a:ea typeface="굴림" charset="-127"/>
              </a:rPr>
              <a:t> tolerated </a:t>
            </a:r>
            <a:r>
              <a:rPr lang="en-US" altLang="ko-KR" sz="2200" dirty="0">
                <a:solidFill>
                  <a:srgbClr val="66FF66"/>
                </a:solidFill>
                <a:ea typeface="굴림" charset="-127"/>
              </a:rPr>
              <a:t>by the </a:t>
            </a:r>
            <a:r>
              <a:rPr lang="en-US" altLang="ko-KR" sz="2200" dirty="0" smtClean="0">
                <a:solidFill>
                  <a:srgbClr val="66FF66"/>
                </a:solidFill>
                <a:ea typeface="굴림" charset="-127"/>
              </a:rPr>
              <a:t>PU</a:t>
            </a:r>
            <a:r>
              <a:rPr lang="en-US" altLang="ko-KR" sz="2200" dirty="0" smtClean="0">
                <a:ea typeface="굴림" charset="-127"/>
              </a:rPr>
              <a:t>  </a:t>
            </a:r>
          </a:p>
          <a:p>
            <a:pPr lvl="1" eaLnBrk="1" hangingPunct="1">
              <a:buNone/>
              <a:defRPr/>
            </a:pPr>
            <a:r>
              <a:rPr lang="en-US" altLang="ko-KR" sz="2200" dirty="0" smtClean="0">
                <a:ea typeface="굴림" charset="-127"/>
              </a:rPr>
              <a:t>  </a:t>
            </a:r>
            <a:r>
              <a:rPr lang="en-US" altLang="ko-KR" sz="2200" dirty="0" smtClean="0">
                <a:ea typeface="굴림" charset="-127"/>
                <a:sym typeface="Wingdings"/>
              </a:rPr>
              <a:t> </a:t>
            </a:r>
            <a:r>
              <a:rPr lang="en-US" altLang="ko-KR" sz="2200" dirty="0">
                <a:ea typeface="굴림" charset="-127"/>
                <a:sym typeface="Wingdings"/>
              </a:rPr>
              <a:t>S</a:t>
            </a:r>
            <a:r>
              <a:rPr lang="en-US" altLang="ko-KR" sz="2200" dirty="0" smtClean="0">
                <a:ea typeface="굴림" charset="-127"/>
              </a:rPr>
              <a:t>ensing is useless</a:t>
            </a:r>
          </a:p>
          <a:p>
            <a:pPr lvl="2" eaLnBrk="1" hangingPunct="1">
              <a:defRPr/>
            </a:pPr>
            <a:r>
              <a:rPr lang="en-US" altLang="ko-KR" sz="2000" dirty="0">
                <a:ea typeface="굴림" charset="-127"/>
              </a:rPr>
              <a:t>S</a:t>
            </a:r>
            <a:r>
              <a:rPr lang="en-US" altLang="ko-KR" sz="2000" dirty="0" smtClean="0">
                <a:ea typeface="굴림" charset="-127"/>
              </a:rPr>
              <a:t>ensing </a:t>
            </a:r>
            <a:r>
              <a:rPr lang="en-US" altLang="ko-KR" sz="2000" dirty="0">
                <a:ea typeface="굴림" charset="-127"/>
              </a:rPr>
              <a:t>time </a:t>
            </a:r>
            <a:r>
              <a:rPr lang="en-US" altLang="ko-KR" sz="2000" dirty="0" smtClean="0">
                <a:ea typeface="굴림" charset="-127"/>
              </a:rPr>
              <a:t>should be </a:t>
            </a:r>
            <a:r>
              <a:rPr lang="en-US" altLang="ko-KR" sz="2000" dirty="0">
                <a:ea typeface="굴림" charset="-127"/>
              </a:rPr>
              <a:t>set equal to </a:t>
            </a:r>
            <a:r>
              <a:rPr lang="en-US" altLang="ko-KR" sz="2000" dirty="0" smtClean="0">
                <a:ea typeface="굴림" charset="-127"/>
              </a:rPr>
              <a:t>zero since the CR </a:t>
            </a:r>
            <a:r>
              <a:rPr lang="en-US" altLang="ko-KR" sz="2000" dirty="0" err="1" smtClean="0">
                <a:ea typeface="굴림" charset="-127"/>
              </a:rPr>
              <a:t>prob</a:t>
            </a:r>
            <a:r>
              <a:rPr lang="en-US" altLang="ko-KR" sz="2000" dirty="0" smtClean="0">
                <a:ea typeface="굴림" charset="-127"/>
              </a:rPr>
              <a:t> to interfere </a:t>
            </a:r>
            <a:r>
              <a:rPr lang="en-US" altLang="ko-KR" sz="2000" dirty="0">
                <a:ea typeface="굴림" charset="-127"/>
              </a:rPr>
              <a:t>the PU </a:t>
            </a:r>
            <a:r>
              <a:rPr lang="en-US" altLang="ko-KR" sz="2000" dirty="0" smtClean="0">
                <a:ea typeface="굴림" charset="-127"/>
              </a:rPr>
              <a:t>is </a:t>
            </a:r>
            <a:r>
              <a:rPr lang="en-US" altLang="ko-KR" sz="2000" dirty="0">
                <a:ea typeface="굴림" charset="-127"/>
              </a:rPr>
              <a:t>lower than the </a:t>
            </a:r>
            <a:r>
              <a:rPr lang="en-US" altLang="ko-KR" sz="2000" dirty="0" smtClean="0">
                <a:ea typeface="굴림" charset="-127"/>
              </a:rPr>
              <a:t>PU interference </a:t>
            </a:r>
            <a:r>
              <a:rPr lang="en-US" altLang="ko-KR" sz="2000" dirty="0">
                <a:ea typeface="굴림" charset="-127"/>
              </a:rPr>
              <a:t>constraint</a:t>
            </a:r>
            <a:r>
              <a:rPr lang="en-US" altLang="ko-KR" sz="2000" dirty="0" smtClean="0">
                <a:ea typeface="굴림" charset="-127"/>
              </a:rPr>
              <a:t>.</a:t>
            </a:r>
            <a:r>
              <a:rPr lang="en-US" altLang="ko-KR" sz="2400" dirty="0" smtClean="0">
                <a:solidFill>
                  <a:srgbClr val="00FF00"/>
                </a:solidFill>
                <a:ea typeface="굴림" charset="-127"/>
              </a:rPr>
              <a:t> </a:t>
            </a:r>
            <a:endParaRPr lang="en-US" altLang="ko-KR" sz="2400" dirty="0" smtClean="0">
              <a:ea typeface="굴림" charset="-127"/>
            </a:endParaRPr>
          </a:p>
        </p:txBody>
      </p:sp>
      <p:sp>
        <p:nvSpPr>
          <p:cNvPr id="34818" name="Rectangle 7"/>
          <p:cNvSpPr>
            <a:spLocks noGrp="1" noChangeArrowheads="1"/>
          </p:cNvSpPr>
          <p:nvPr>
            <p:ph type="sldNum" sz="quarter" idx="10"/>
          </p:nvPr>
        </p:nvSpPr>
        <p:spPr>
          <a:noFill/>
        </p:spPr>
        <p:txBody>
          <a:bodyPr/>
          <a:lstStyle/>
          <a:p>
            <a:fld id="{F03A7019-4A3D-4C56-99C4-E7D7A527F08A}" type="slidenum">
              <a:rPr lang="en-GB" altLang="ko-KR" smtClean="0"/>
              <a:pPr/>
              <a:t>12</a:t>
            </a:fld>
            <a:endParaRPr lang="en-GB" altLang="ko-KR" smtClean="0"/>
          </a:p>
        </p:txBody>
      </p:sp>
      <p:sp>
        <p:nvSpPr>
          <p:cNvPr id="34819"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FB019E30-292A-421E-9E5E-827C37BDE379}" type="slidenum">
              <a:rPr kumimoji="0" lang="en-GB" altLang="ko-KR" sz="1600">
                <a:latin typeface="Arial" charset="0"/>
              </a:rPr>
              <a:pPr algn="r" eaLnBrk="1" hangingPunct="1">
                <a:lnSpc>
                  <a:spcPct val="100000"/>
                </a:lnSpc>
                <a:spcBef>
                  <a:spcPct val="0"/>
                </a:spcBef>
                <a:buClrTx/>
                <a:buSzTx/>
                <a:buFontTx/>
                <a:buNone/>
              </a:pPr>
              <a:t>12</a:t>
            </a:fld>
            <a:endParaRPr kumimoji="0" lang="en-GB" altLang="ko-KR" sz="1600">
              <a:latin typeface="Arial" charset="0"/>
            </a:endParaRPr>
          </a:p>
        </p:txBody>
      </p:sp>
    </p:spTree>
    <p:extLst>
      <p:ext uri="{BB962C8B-B14F-4D97-AF65-F5344CB8AC3E}">
        <p14:creationId xmlns:p14="http://schemas.microsoft.com/office/powerpoint/2010/main" val="3340825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10"/>
          </p:nvPr>
        </p:nvSpPr>
        <p:spPr>
          <a:noFill/>
        </p:spPr>
        <p:txBody>
          <a:bodyPr/>
          <a:lstStyle/>
          <a:p>
            <a:fld id="{61A0A464-8344-4B93-9521-B388262B530B}" type="slidenum">
              <a:rPr lang="en-GB" altLang="ko-KR" smtClean="0"/>
              <a:pPr/>
              <a:t>13</a:t>
            </a:fld>
            <a:endParaRPr lang="en-GB" altLang="ko-KR" smtClean="0"/>
          </a:p>
        </p:txBody>
      </p:sp>
      <p:sp>
        <p:nvSpPr>
          <p:cNvPr id="33795"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E306C0FF-F634-4F18-8734-4745440BA665}" type="slidenum">
              <a:rPr kumimoji="0" lang="en-GB" altLang="ko-KR" sz="1600">
                <a:latin typeface="Arial" charset="0"/>
              </a:rPr>
              <a:pPr algn="r" eaLnBrk="1" hangingPunct="1">
                <a:lnSpc>
                  <a:spcPct val="100000"/>
                </a:lnSpc>
                <a:spcBef>
                  <a:spcPct val="0"/>
                </a:spcBef>
                <a:buClrTx/>
                <a:buSzTx/>
                <a:buFontTx/>
                <a:buNone/>
              </a:pPr>
              <a:t>13</a:t>
            </a:fld>
            <a:endParaRPr kumimoji="0" lang="en-GB" altLang="ko-KR" sz="1600">
              <a:latin typeface="Arial" charset="0"/>
            </a:endParaRPr>
          </a:p>
        </p:txBody>
      </p:sp>
      <p:sp>
        <p:nvSpPr>
          <p:cNvPr id="3" name="Title 2"/>
          <p:cNvSpPr>
            <a:spLocks noGrp="1"/>
          </p:cNvSpPr>
          <p:nvPr>
            <p:ph type="title"/>
          </p:nvPr>
        </p:nvSpPr>
        <p:spPr>
          <a:xfrm>
            <a:off x="2032000" y="228600"/>
            <a:ext cx="9017000" cy="838200"/>
          </a:xfrm>
        </p:spPr>
        <p:txBody>
          <a:bodyPr/>
          <a:lstStyle/>
          <a:p>
            <a:r>
              <a:rPr lang="en-US" altLang="ko-KR" sz="4000" dirty="0">
                <a:solidFill>
                  <a:srgbClr val="66FF33"/>
                </a:solidFill>
              </a:rPr>
              <a:t>CONTRIBUTIONS</a:t>
            </a:r>
            <a:endParaRPr lang="en-US" sz="4000" dirty="0"/>
          </a:p>
        </p:txBody>
      </p:sp>
      <p:sp>
        <p:nvSpPr>
          <p:cNvPr id="8" name="Rectangle 3"/>
          <p:cNvSpPr>
            <a:spLocks noGrp="1" noChangeArrowheads="1"/>
          </p:cNvSpPr>
          <p:nvPr>
            <p:ph idx="1"/>
          </p:nvPr>
        </p:nvSpPr>
        <p:spPr>
          <a:xfrm>
            <a:off x="228600" y="1066800"/>
            <a:ext cx="11277600" cy="5562600"/>
          </a:xfrm>
        </p:spPr>
        <p:txBody>
          <a:bodyPr/>
          <a:lstStyle/>
          <a:p>
            <a:pPr marL="457200" indent="-457200" eaLnBrk="1" hangingPunct="1">
              <a:buFont typeface="+mj-lt"/>
              <a:buAutoNum type="arabicPeriod"/>
              <a:defRPr/>
            </a:pPr>
            <a:endParaRPr lang="en-US" altLang="ko-KR" sz="2400" dirty="0" smtClean="0">
              <a:ea typeface="굴림" charset="-127"/>
            </a:endParaRPr>
          </a:p>
          <a:p>
            <a:pPr marL="457200" indent="-457200" eaLnBrk="1" hangingPunct="1">
              <a:buNone/>
              <a:defRPr/>
            </a:pPr>
            <a:r>
              <a:rPr lang="en-US" altLang="ko-KR" sz="2400" dirty="0" smtClean="0">
                <a:solidFill>
                  <a:srgbClr val="66FF66"/>
                </a:solidFill>
                <a:ea typeface="굴림" charset="-127"/>
              </a:rPr>
              <a:t>1. Optimal</a:t>
            </a:r>
            <a:r>
              <a:rPr lang="en-US" altLang="ko-KR" sz="2400" dirty="0" smtClean="0">
                <a:solidFill>
                  <a:srgbClr val="66FF33"/>
                </a:solidFill>
                <a:ea typeface="굴림" charset="-127"/>
              </a:rPr>
              <a:t> transmission time </a:t>
            </a:r>
            <a:r>
              <a:rPr lang="en-US" altLang="ko-KR" sz="2400" dirty="0" smtClean="0">
                <a:ea typeface="굴림" charset="-127"/>
              </a:rPr>
              <a:t>for a general mobility model</a:t>
            </a:r>
            <a:endParaRPr lang="en-US" altLang="ko-KR" sz="2400" dirty="0">
              <a:ea typeface="굴림" charset="-127"/>
            </a:endParaRPr>
          </a:p>
          <a:p>
            <a:pPr eaLnBrk="1" hangingPunct="1">
              <a:buFont typeface="Wingdings" charset="2"/>
              <a:buNone/>
              <a:defRPr/>
            </a:pPr>
            <a:r>
              <a:rPr lang="en-US" altLang="ko-KR" sz="2200" dirty="0" smtClean="0">
                <a:solidFill>
                  <a:srgbClr val="FFFFFF"/>
                </a:solidFill>
                <a:ea typeface="굴림" charset="-127"/>
                <a:sym typeface="Wingdings" charset="2"/>
              </a:rPr>
              <a:t>	</a:t>
            </a:r>
            <a:r>
              <a:rPr lang="en-US" altLang="ko-KR" sz="2000" dirty="0">
                <a:solidFill>
                  <a:srgbClr val="FFFFFF"/>
                </a:solidFill>
                <a:ea typeface="굴림" charset="-127"/>
                <a:sym typeface="Wingdings" charset="2"/>
              </a:rPr>
              <a:t>J</a:t>
            </a:r>
            <a:r>
              <a:rPr lang="en-US" altLang="ko-KR" sz="2000" dirty="0" smtClean="0">
                <a:solidFill>
                  <a:srgbClr val="FFFFFF"/>
                </a:solidFill>
                <a:ea typeface="굴림" charset="-127"/>
                <a:sym typeface="Wingdings" charset="2"/>
              </a:rPr>
              <a:t>ointly </a:t>
            </a:r>
            <a:r>
              <a:rPr lang="en-US" altLang="ko-KR" sz="2000" dirty="0" smtClean="0">
                <a:solidFill>
                  <a:srgbClr val="FFFFFF"/>
                </a:solidFill>
                <a:ea typeface="굴림" charset="-127"/>
              </a:rPr>
              <a:t>maximize the sensing efficiency and satisfies the PU interference constraint</a:t>
            </a:r>
            <a:r>
              <a:rPr lang="en-US" altLang="ko-KR" sz="2000" dirty="0" smtClean="0">
                <a:ea typeface="굴림" charset="-127"/>
              </a:rPr>
              <a:t>.</a:t>
            </a:r>
          </a:p>
          <a:p>
            <a:pPr eaLnBrk="1" hangingPunct="1">
              <a:buFont typeface="Wingdings" charset="2"/>
              <a:buNone/>
              <a:defRPr/>
            </a:pPr>
            <a:endParaRPr lang="en-US" altLang="ko-KR" dirty="0" smtClean="0">
              <a:ea typeface="굴림" charset="-127"/>
            </a:endParaRPr>
          </a:p>
          <a:p>
            <a:pPr marL="457200" indent="-457200" eaLnBrk="1" hangingPunct="1">
              <a:lnSpc>
                <a:spcPct val="70000"/>
              </a:lnSpc>
              <a:buNone/>
              <a:defRPr/>
            </a:pPr>
            <a:r>
              <a:rPr lang="en-US" altLang="ko-KR" sz="1800" dirty="0" smtClean="0">
                <a:ea typeface="굴림" charset="-127"/>
              </a:rPr>
              <a:t>2. Proof of a </a:t>
            </a:r>
            <a:r>
              <a:rPr lang="en-US" altLang="ko-KR" sz="1800" dirty="0" smtClean="0">
                <a:solidFill>
                  <a:srgbClr val="66FF66"/>
                </a:solidFill>
                <a:ea typeface="굴림" charset="-127"/>
              </a:rPr>
              <a:t>threshold behavior in the sensing accuracy</a:t>
            </a:r>
            <a:r>
              <a:rPr lang="en-US" altLang="ko-KR" sz="1800" dirty="0" smtClean="0">
                <a:ea typeface="굴림" charset="-127"/>
              </a:rPr>
              <a:t> as a function of the sensing time:</a:t>
            </a:r>
          </a:p>
          <a:p>
            <a:pPr eaLnBrk="1" hangingPunct="1">
              <a:lnSpc>
                <a:spcPct val="70000"/>
              </a:lnSpc>
              <a:buFont typeface="Wingdings" charset="2"/>
              <a:buNone/>
              <a:defRPr/>
            </a:pPr>
            <a:r>
              <a:rPr lang="en-US" altLang="ko-KR" sz="2400" dirty="0" smtClean="0">
                <a:ea typeface="굴림" charset="-127"/>
                <a:sym typeface="Wingdings" charset="2"/>
              </a:rPr>
              <a:t>	</a:t>
            </a:r>
            <a:r>
              <a:rPr lang="en-US" altLang="ko-KR" sz="1800" dirty="0" smtClean="0">
                <a:solidFill>
                  <a:srgbClr val="FFFFFF"/>
                </a:solidFill>
                <a:ea typeface="굴림" charset="-127"/>
                <a:sym typeface="Wingdings" charset="2"/>
              </a:rPr>
              <a:t>in mobile scenarios the sensing accuracy decreases for </a:t>
            </a:r>
            <a:r>
              <a:rPr lang="en-US" altLang="ko-KR" sz="2000" dirty="0" smtClean="0">
                <a:solidFill>
                  <a:srgbClr val="66FF66"/>
                </a:solidFill>
                <a:ea typeface="굴림" charset="-127"/>
                <a:sym typeface="Wingdings" charset="2"/>
              </a:rPr>
              <a:t>[sensing times </a:t>
            </a:r>
            <a:r>
              <a:rPr lang="en-US" altLang="ko-KR" sz="2000" dirty="0">
                <a:solidFill>
                  <a:srgbClr val="66FF66"/>
                </a:solidFill>
                <a:ea typeface="굴림" charset="-127"/>
                <a:sym typeface="Wingdings" charset="2"/>
              </a:rPr>
              <a:t>&gt;</a:t>
            </a:r>
            <a:r>
              <a:rPr lang="en-US" altLang="ko-KR" sz="2000" dirty="0" smtClean="0">
                <a:solidFill>
                  <a:srgbClr val="66FF66"/>
                </a:solidFill>
                <a:ea typeface="굴림" charset="-127"/>
                <a:sym typeface="Wingdings" charset="2"/>
              </a:rPr>
              <a:t> threshold value]</a:t>
            </a:r>
            <a:endParaRPr lang="en-US" altLang="ko-KR" sz="2000" dirty="0">
              <a:solidFill>
                <a:srgbClr val="66FF66"/>
              </a:solidFill>
              <a:ea typeface="굴림" charset="-127"/>
              <a:sym typeface="Wingdings" charset="2"/>
            </a:endParaRPr>
          </a:p>
          <a:p>
            <a:pPr algn="ctr" eaLnBrk="1" hangingPunct="1">
              <a:lnSpc>
                <a:spcPct val="70000"/>
              </a:lnSpc>
              <a:buFont typeface="Wingdings" charset="2"/>
              <a:buNone/>
              <a:defRPr/>
            </a:pPr>
            <a:r>
              <a:rPr lang="en-US" altLang="ko-KR" sz="3600" dirty="0" smtClean="0">
                <a:solidFill>
                  <a:srgbClr val="FF0000"/>
                </a:solidFill>
                <a:ea typeface="굴림" charset="-127"/>
                <a:sym typeface="Wingdings" charset="2"/>
              </a:rPr>
              <a:t> </a:t>
            </a:r>
          </a:p>
          <a:p>
            <a:pPr algn="ctr" eaLnBrk="1" hangingPunct="1">
              <a:buFont typeface="Wingdings" charset="2"/>
              <a:buNone/>
              <a:defRPr/>
            </a:pPr>
            <a:r>
              <a:rPr lang="en-US" altLang="ko-KR" sz="2400" dirty="0" smtClean="0">
                <a:solidFill>
                  <a:srgbClr val="66FF66"/>
                </a:solidFill>
                <a:ea typeface="굴림" charset="-127"/>
                <a:sym typeface="Wingdings" charset="2"/>
              </a:rPr>
              <a:t>SURPRISE !!!!!</a:t>
            </a:r>
          </a:p>
          <a:p>
            <a:pPr eaLnBrk="1" hangingPunct="1">
              <a:buNone/>
              <a:defRPr/>
            </a:pPr>
            <a:endParaRPr lang="en-US" altLang="ko-KR" sz="2400" dirty="0" smtClean="0">
              <a:ea typeface="굴림" charset="-127"/>
              <a:sym typeface="Wingdings" charset="2"/>
            </a:endParaRPr>
          </a:p>
          <a:p>
            <a:pPr eaLnBrk="1" hangingPunct="1">
              <a:buNone/>
              <a:defRPr/>
            </a:pPr>
            <a:r>
              <a:rPr lang="en-US" altLang="ko-KR" sz="2400" dirty="0" smtClean="0">
                <a:solidFill>
                  <a:srgbClr val="66FF66"/>
                </a:solidFill>
                <a:ea typeface="굴림" charset="-127"/>
                <a:sym typeface="Wingdings" charset="2"/>
              </a:rPr>
              <a:t>In static scenarios: </a:t>
            </a:r>
          </a:p>
          <a:p>
            <a:pPr eaLnBrk="1" hangingPunct="1">
              <a:buNone/>
              <a:defRPr/>
            </a:pPr>
            <a:r>
              <a:rPr lang="en-US" altLang="ko-KR" sz="2400" dirty="0" smtClean="0">
                <a:ea typeface="굴림" charset="-127"/>
                <a:sym typeface="Wingdings" charset="2"/>
              </a:rPr>
              <a:t>longer sensing times </a:t>
            </a:r>
            <a:r>
              <a:rPr lang="en-US" altLang="ko-KR" sz="2400" dirty="0">
                <a:sym typeface="Wingdings" charset="2"/>
              </a:rPr>
              <a:t> </a:t>
            </a:r>
            <a:r>
              <a:rPr lang="en-US" altLang="ko-KR" sz="2400" dirty="0"/>
              <a:t>higher</a:t>
            </a:r>
            <a:r>
              <a:rPr lang="en-US" altLang="ko-KR" sz="2400" dirty="0">
                <a:ea typeface="굴림" charset="-127"/>
              </a:rPr>
              <a:t> </a:t>
            </a:r>
            <a:r>
              <a:rPr lang="en-US" altLang="ko-KR" sz="2400" dirty="0"/>
              <a:t>sensing accuracy </a:t>
            </a:r>
            <a:r>
              <a:rPr lang="en-US" altLang="ko-KR" sz="2400" dirty="0">
                <a:sym typeface="Wingdings" charset="2"/>
              </a:rPr>
              <a:t> </a:t>
            </a:r>
            <a:r>
              <a:rPr lang="en-US" altLang="ko-KR" sz="2400" dirty="0"/>
              <a:t>less interference</a:t>
            </a:r>
            <a:endParaRPr lang="en-US" altLang="ko-KR" sz="2400" dirty="0" smtClean="0">
              <a:ea typeface="굴림" charset="-127"/>
            </a:endParaRPr>
          </a:p>
        </p:txBody>
      </p:sp>
    </p:spTree>
    <p:extLst>
      <p:ext uri="{BB962C8B-B14F-4D97-AF65-F5344CB8AC3E}">
        <p14:creationId xmlns:p14="http://schemas.microsoft.com/office/powerpoint/2010/main" val="4038170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10"/>
          </p:nvPr>
        </p:nvSpPr>
        <p:spPr>
          <a:noFill/>
        </p:spPr>
        <p:txBody>
          <a:bodyPr/>
          <a:lstStyle/>
          <a:p>
            <a:fld id="{61A0A464-8344-4B93-9521-B388262B530B}" type="slidenum">
              <a:rPr lang="en-GB" altLang="ko-KR" smtClean="0"/>
              <a:pPr/>
              <a:t>14</a:t>
            </a:fld>
            <a:endParaRPr lang="en-GB" altLang="ko-KR" smtClean="0"/>
          </a:p>
        </p:txBody>
      </p:sp>
      <p:sp>
        <p:nvSpPr>
          <p:cNvPr id="33795"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E306C0FF-F634-4F18-8734-4745440BA665}" type="slidenum">
              <a:rPr kumimoji="0" lang="en-GB" altLang="ko-KR" sz="1600">
                <a:latin typeface="Arial" charset="0"/>
              </a:rPr>
              <a:pPr algn="r" eaLnBrk="1" hangingPunct="1">
                <a:lnSpc>
                  <a:spcPct val="100000"/>
                </a:lnSpc>
                <a:spcBef>
                  <a:spcPct val="0"/>
                </a:spcBef>
                <a:buClrTx/>
                <a:buSzTx/>
                <a:buFontTx/>
                <a:buNone/>
              </a:pPr>
              <a:t>14</a:t>
            </a:fld>
            <a:endParaRPr kumimoji="0" lang="en-GB" altLang="ko-KR" sz="1600">
              <a:latin typeface="Arial" charset="0"/>
            </a:endParaRPr>
          </a:p>
        </p:txBody>
      </p:sp>
      <p:sp>
        <p:nvSpPr>
          <p:cNvPr id="3" name="Title 2"/>
          <p:cNvSpPr>
            <a:spLocks noGrp="1"/>
          </p:cNvSpPr>
          <p:nvPr>
            <p:ph type="title"/>
          </p:nvPr>
        </p:nvSpPr>
        <p:spPr>
          <a:xfrm>
            <a:off x="2032000" y="228600"/>
            <a:ext cx="9017000" cy="838200"/>
          </a:xfrm>
        </p:spPr>
        <p:txBody>
          <a:bodyPr/>
          <a:lstStyle/>
          <a:p>
            <a:r>
              <a:rPr lang="en-US" altLang="ko-KR" sz="4000" dirty="0">
                <a:solidFill>
                  <a:srgbClr val="66FF33"/>
                </a:solidFill>
              </a:rPr>
              <a:t>CONTRIBUTIONS</a:t>
            </a:r>
            <a:endParaRPr lang="en-US" sz="4000" dirty="0"/>
          </a:p>
        </p:txBody>
      </p:sp>
      <p:sp>
        <p:nvSpPr>
          <p:cNvPr id="8" name="Rectangle 3"/>
          <p:cNvSpPr>
            <a:spLocks noGrp="1" noChangeArrowheads="1"/>
          </p:cNvSpPr>
          <p:nvPr>
            <p:ph idx="1"/>
          </p:nvPr>
        </p:nvSpPr>
        <p:spPr>
          <a:xfrm>
            <a:off x="381000" y="1371600"/>
            <a:ext cx="11277600" cy="5715000"/>
          </a:xfrm>
        </p:spPr>
        <p:txBody>
          <a:bodyPr/>
          <a:lstStyle/>
          <a:p>
            <a:pPr marL="457200" indent="-457200" eaLnBrk="1" hangingPunct="1">
              <a:buFont typeface="+mj-lt"/>
              <a:buAutoNum type="arabicPeriod"/>
              <a:defRPr/>
            </a:pPr>
            <a:endParaRPr lang="en-US" altLang="ko-KR" sz="2400" dirty="0" smtClean="0">
              <a:ea typeface="굴림" charset="-127"/>
            </a:endParaRPr>
          </a:p>
          <a:p>
            <a:pPr marL="457200" indent="-457200" eaLnBrk="1" hangingPunct="1">
              <a:lnSpc>
                <a:spcPct val="70000"/>
              </a:lnSpc>
              <a:buNone/>
              <a:defRPr/>
            </a:pPr>
            <a:r>
              <a:rPr lang="en-US" altLang="ko-KR" sz="2400" dirty="0" smtClean="0">
                <a:ea typeface="굴림" charset="-127"/>
              </a:rPr>
              <a:t>3. Closed</a:t>
            </a:r>
            <a:r>
              <a:rPr lang="en-US" altLang="ko-KR" sz="2400" dirty="0">
                <a:ea typeface="굴림" charset="-127"/>
              </a:rPr>
              <a:t>-form expression of the</a:t>
            </a:r>
            <a:r>
              <a:rPr lang="en-US" altLang="ko-KR" sz="2400" dirty="0" smtClean="0">
                <a:ea typeface="굴림" charset="-127"/>
              </a:rPr>
              <a:t> </a:t>
            </a:r>
            <a:r>
              <a:rPr lang="en-US" altLang="ko-KR" sz="2400" dirty="0">
                <a:solidFill>
                  <a:srgbClr val="66FF66"/>
                </a:solidFill>
                <a:ea typeface="굴림" charset="-127"/>
              </a:rPr>
              <a:t>o</a:t>
            </a:r>
            <a:r>
              <a:rPr lang="en-US" altLang="ko-KR" sz="2400" dirty="0" smtClean="0">
                <a:solidFill>
                  <a:srgbClr val="66FF33"/>
                </a:solidFill>
                <a:ea typeface="굴림" charset="-127"/>
              </a:rPr>
              <a:t>ptimal </a:t>
            </a:r>
            <a:r>
              <a:rPr lang="en-US" altLang="ko-KR" sz="2400" dirty="0">
                <a:solidFill>
                  <a:srgbClr val="66FF33"/>
                </a:solidFill>
                <a:ea typeface="굴림" charset="-127"/>
              </a:rPr>
              <a:t>sensing time threshold </a:t>
            </a:r>
            <a:endParaRPr lang="en-US" altLang="ko-KR" sz="2400" dirty="0" smtClean="0">
              <a:solidFill>
                <a:srgbClr val="66FF33"/>
              </a:solidFill>
              <a:ea typeface="굴림" charset="-127"/>
            </a:endParaRPr>
          </a:p>
          <a:p>
            <a:pPr marL="457200" indent="-457200" eaLnBrk="1" hangingPunct="1">
              <a:lnSpc>
                <a:spcPct val="70000"/>
              </a:lnSpc>
              <a:buNone/>
              <a:defRPr/>
            </a:pPr>
            <a:r>
              <a:rPr lang="en-US" altLang="ko-KR" sz="2400" dirty="0">
                <a:solidFill>
                  <a:srgbClr val="66FF33"/>
                </a:solidFill>
                <a:ea typeface="굴림" charset="-127"/>
              </a:rPr>
              <a:t> </a:t>
            </a:r>
            <a:r>
              <a:rPr lang="en-US" altLang="ko-KR" sz="2400" dirty="0" smtClean="0">
                <a:solidFill>
                  <a:srgbClr val="66FF33"/>
                </a:solidFill>
                <a:ea typeface="굴림" charset="-127"/>
              </a:rPr>
              <a:t>  </a:t>
            </a:r>
            <a:r>
              <a:rPr lang="en-US" altLang="ko-KR" sz="2400" dirty="0" smtClean="0">
                <a:ea typeface="굴림" charset="-127"/>
              </a:rPr>
              <a:t>for </a:t>
            </a:r>
            <a:r>
              <a:rPr lang="en-US" altLang="ko-KR" sz="2400" dirty="0">
                <a:ea typeface="굴림" charset="-127"/>
              </a:rPr>
              <a:t>a general mobility </a:t>
            </a:r>
            <a:r>
              <a:rPr lang="en-US" altLang="ko-KR" sz="2400" dirty="0" smtClean="0">
                <a:ea typeface="굴림" charset="-127"/>
              </a:rPr>
              <a:t>model</a:t>
            </a:r>
          </a:p>
          <a:p>
            <a:pPr marL="457200" indent="-457200" eaLnBrk="1" hangingPunct="1">
              <a:lnSpc>
                <a:spcPct val="70000"/>
              </a:lnSpc>
              <a:buFont typeface="+mj-lt"/>
              <a:buAutoNum type="arabicPeriod" startAt="3"/>
              <a:defRPr/>
            </a:pPr>
            <a:endParaRPr lang="en-US" altLang="ko-KR" sz="2400" dirty="0" smtClean="0">
              <a:ea typeface="굴림" charset="-127"/>
            </a:endParaRPr>
          </a:p>
          <a:p>
            <a:pPr marL="457200" indent="-457200" eaLnBrk="1" hangingPunct="1">
              <a:lnSpc>
                <a:spcPct val="70000"/>
              </a:lnSpc>
              <a:buNone/>
              <a:defRPr/>
            </a:pPr>
            <a:r>
              <a:rPr lang="en-US" altLang="ko-KR" sz="2400" dirty="0" smtClean="0">
                <a:ea typeface="굴림" charset="-127"/>
              </a:rPr>
              <a:t>4. </a:t>
            </a:r>
            <a:r>
              <a:rPr lang="en-US" altLang="ko-KR" sz="2000" dirty="0" smtClean="0">
                <a:solidFill>
                  <a:srgbClr val="66FF66"/>
                </a:solidFill>
                <a:ea typeface="굴림" charset="-127"/>
              </a:rPr>
              <a:t>Practical rules</a:t>
            </a:r>
            <a:r>
              <a:rPr lang="en-US" altLang="ko-KR" sz="2000" dirty="0" smtClean="0">
                <a:ea typeface="굴림" charset="-127"/>
              </a:rPr>
              <a:t> for setting the </a:t>
            </a:r>
            <a:r>
              <a:rPr lang="en-US" altLang="ko-KR" sz="2000" dirty="0" smtClean="0">
                <a:solidFill>
                  <a:srgbClr val="66FF66"/>
                </a:solidFill>
                <a:ea typeface="굴림" charset="-127"/>
              </a:rPr>
              <a:t>transmission time and the sensing time </a:t>
            </a:r>
            <a:r>
              <a:rPr lang="en-US" altLang="ko-KR" sz="2000" dirty="0" smtClean="0">
                <a:ea typeface="굴림" charset="-127"/>
              </a:rPr>
              <a:t>when </a:t>
            </a:r>
            <a:endParaRPr lang="en-US" altLang="ko-KR" sz="2000" dirty="0">
              <a:ea typeface="굴림" charset="-127"/>
            </a:endParaRPr>
          </a:p>
          <a:p>
            <a:pPr marL="457200" indent="-457200" eaLnBrk="1" hangingPunct="1">
              <a:lnSpc>
                <a:spcPct val="70000"/>
              </a:lnSpc>
              <a:buNone/>
              <a:defRPr/>
            </a:pPr>
            <a:r>
              <a:rPr lang="en-US" altLang="ko-KR" sz="2000" dirty="0" smtClean="0">
                <a:ea typeface="굴림" charset="-127"/>
              </a:rPr>
              <a:t>    the PUs move according to</a:t>
            </a:r>
            <a:r>
              <a:rPr lang="en-US" altLang="ko-KR" sz="2000" dirty="0">
                <a:ea typeface="굴림" charset="-127"/>
              </a:rPr>
              <a:t> </a:t>
            </a:r>
            <a:r>
              <a:rPr lang="en-US" altLang="ko-KR" sz="2200" dirty="0" smtClean="0">
                <a:solidFill>
                  <a:srgbClr val="FFFFFF"/>
                </a:solidFill>
                <a:ea typeface="굴림" charset="-127"/>
              </a:rPr>
              <a:t>Random Walk </a:t>
            </a:r>
            <a:r>
              <a:rPr lang="en-US" altLang="ko-KR" sz="2200" dirty="0">
                <a:solidFill>
                  <a:srgbClr val="FFFFFF"/>
                </a:solidFill>
                <a:ea typeface="굴림" charset="-127"/>
              </a:rPr>
              <a:t>M</a:t>
            </a:r>
            <a:r>
              <a:rPr lang="en-US" altLang="ko-KR" sz="2200" dirty="0" smtClean="0">
                <a:solidFill>
                  <a:srgbClr val="FFFFFF"/>
                </a:solidFill>
                <a:ea typeface="굴림" charset="-127"/>
              </a:rPr>
              <a:t>obility Model (RWM)</a:t>
            </a:r>
          </a:p>
          <a:p>
            <a:pPr marL="0" indent="0" eaLnBrk="1" hangingPunct="1">
              <a:lnSpc>
                <a:spcPct val="70000"/>
              </a:lnSpc>
              <a:buNone/>
              <a:defRPr/>
            </a:pPr>
            <a:r>
              <a:rPr lang="en-US" altLang="ko-KR" sz="2200" dirty="0" smtClean="0">
                <a:solidFill>
                  <a:srgbClr val="FFFFFF"/>
                </a:solidFill>
                <a:ea typeface="굴림" charset="-127"/>
              </a:rPr>
              <a:t>	</a:t>
            </a:r>
          </a:p>
          <a:p>
            <a:pPr marL="457200" indent="-457200" eaLnBrk="1" hangingPunct="1">
              <a:lnSpc>
                <a:spcPct val="70000"/>
              </a:lnSpc>
              <a:buNone/>
              <a:defRPr/>
            </a:pPr>
            <a:r>
              <a:rPr lang="en-US" altLang="ko-KR" sz="2200" dirty="0" smtClean="0">
                <a:ea typeface="굴림" charset="-127"/>
              </a:rPr>
              <a:t>5. </a:t>
            </a:r>
            <a:r>
              <a:rPr lang="en-US" altLang="ko-KR" sz="2400" dirty="0" smtClean="0">
                <a:ea typeface="굴림" charset="-127"/>
              </a:rPr>
              <a:t>Evaluation of the </a:t>
            </a:r>
            <a:r>
              <a:rPr lang="en-US" altLang="ko-KR" sz="2400" dirty="0" smtClean="0">
                <a:solidFill>
                  <a:srgbClr val="66FF66"/>
                </a:solidFill>
                <a:ea typeface="굴림" charset="-127"/>
              </a:rPr>
              <a:t>sensing efficiency</a:t>
            </a:r>
            <a:r>
              <a:rPr lang="en-US" altLang="ko-KR" sz="2400" dirty="0" smtClean="0">
                <a:ea typeface="굴림" charset="-127"/>
              </a:rPr>
              <a:t> </a:t>
            </a:r>
            <a:r>
              <a:rPr lang="en-US" altLang="ko-KR" sz="2400" dirty="0" smtClean="0">
                <a:sym typeface="Wingdings" charset="2"/>
              </a:rPr>
              <a:t> </a:t>
            </a:r>
          </a:p>
          <a:p>
            <a:pPr marL="457200" indent="-457200" eaLnBrk="1" hangingPunct="1">
              <a:buNone/>
              <a:defRPr/>
            </a:pPr>
            <a:r>
              <a:rPr lang="en-US" altLang="ko-KR" sz="2400" dirty="0">
                <a:sym typeface="Wingdings" charset="2"/>
              </a:rPr>
              <a:t>  </a:t>
            </a:r>
            <a:r>
              <a:rPr lang="en-US" altLang="ko-KR" sz="2400" dirty="0" smtClean="0">
                <a:sym typeface="Wingdings" charset="2"/>
              </a:rPr>
              <a:t> it can increase in presence of Mobile PUs</a:t>
            </a:r>
            <a:endParaRPr lang="en-US" altLang="ko-KR" sz="2400" dirty="0" smtClean="0">
              <a:solidFill>
                <a:srgbClr val="FF0000"/>
              </a:solidFill>
              <a:ea typeface="굴림" charset="-127"/>
            </a:endParaRPr>
          </a:p>
        </p:txBody>
      </p:sp>
      <p:sp>
        <p:nvSpPr>
          <p:cNvPr id="6" name="TextBox 5"/>
          <p:cNvSpPr txBox="1"/>
          <p:nvPr/>
        </p:nvSpPr>
        <p:spPr>
          <a:xfrm>
            <a:off x="228600" y="5181600"/>
            <a:ext cx="10896600" cy="430887"/>
          </a:xfrm>
          <a:prstGeom prst="rect">
            <a:avLst/>
          </a:prstGeom>
          <a:noFill/>
        </p:spPr>
        <p:txBody>
          <a:bodyPr wrap="square" rtlCol="0">
            <a:spAutoFit/>
          </a:bodyPr>
          <a:lstStyle/>
          <a:p>
            <a:pPr>
              <a:buNone/>
            </a:pPr>
            <a:r>
              <a:rPr lang="en-US" altLang="ko-KR" sz="2400" dirty="0">
                <a:solidFill>
                  <a:srgbClr val="66FF66"/>
                </a:solidFill>
                <a:ea typeface="굴림" charset="-127"/>
                <a:sym typeface="Wingdings" charset="2"/>
              </a:rPr>
              <a:t>This is the first work in literature that </a:t>
            </a:r>
            <a:r>
              <a:rPr lang="en-US" altLang="ko-KR" sz="2400" dirty="0" smtClean="0">
                <a:solidFill>
                  <a:srgbClr val="66FF66"/>
                </a:solidFill>
                <a:ea typeface="굴림" charset="-127"/>
                <a:sym typeface="Wingdings" charset="2"/>
              </a:rPr>
              <a:t>addresses the above issues !!</a:t>
            </a:r>
            <a:endParaRPr lang="en-US" sz="2400" dirty="0">
              <a:solidFill>
                <a:srgbClr val="66FF66"/>
              </a:solidFill>
            </a:endParaRPr>
          </a:p>
        </p:txBody>
      </p:sp>
    </p:spTree>
    <p:extLst>
      <p:ext uri="{BB962C8B-B14F-4D97-AF65-F5344CB8AC3E}">
        <p14:creationId xmlns:p14="http://schemas.microsoft.com/office/powerpoint/2010/main" val="16758713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10"/>
          </p:nvPr>
        </p:nvSpPr>
        <p:spPr>
          <a:noFill/>
        </p:spPr>
        <p:txBody>
          <a:bodyPr/>
          <a:lstStyle/>
          <a:p>
            <a:fld id="{756CAA34-48A0-4BDD-B9FA-AC177C58E219}" type="slidenum">
              <a:rPr lang="en-GB" altLang="ko-KR" smtClean="0"/>
              <a:pPr/>
              <a:t>15</a:t>
            </a:fld>
            <a:endParaRPr lang="en-GB" altLang="ko-KR" smtClean="0"/>
          </a:p>
        </p:txBody>
      </p:sp>
      <p:sp>
        <p:nvSpPr>
          <p:cNvPr id="40963"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B8A7D3DD-6757-4615-8481-63C1570C8C8E}" type="slidenum">
              <a:rPr kumimoji="0" lang="en-GB" altLang="ko-KR" sz="1600">
                <a:latin typeface="Arial" charset="0"/>
              </a:rPr>
              <a:pPr algn="r" eaLnBrk="1" hangingPunct="1">
                <a:lnSpc>
                  <a:spcPct val="100000"/>
                </a:lnSpc>
                <a:spcBef>
                  <a:spcPct val="0"/>
                </a:spcBef>
                <a:buClrTx/>
                <a:buSzTx/>
                <a:buFontTx/>
                <a:buNone/>
              </a:pPr>
              <a:t>15</a:t>
            </a:fld>
            <a:endParaRPr kumimoji="0" lang="en-GB" altLang="ko-KR" sz="1600">
              <a:latin typeface="Arial" charset="0"/>
            </a:endParaRPr>
          </a:p>
        </p:txBody>
      </p:sp>
      <p:sp>
        <p:nvSpPr>
          <p:cNvPr id="5453826" name="Rectangle 2"/>
          <p:cNvSpPr>
            <a:spLocks noGrp="1" noChangeArrowheads="1"/>
          </p:cNvSpPr>
          <p:nvPr>
            <p:ph type="title" idx="4294967295"/>
          </p:nvPr>
        </p:nvSpPr>
        <p:spPr>
          <a:xfrm>
            <a:off x="1981200" y="228600"/>
            <a:ext cx="9017000" cy="838200"/>
          </a:xfrm>
        </p:spPr>
        <p:txBody>
          <a:bodyPr/>
          <a:lstStyle/>
          <a:p>
            <a:pPr eaLnBrk="1" hangingPunct="1">
              <a:defRPr/>
            </a:pPr>
            <a:r>
              <a:rPr lang="en-US" sz="4000" dirty="0" smtClean="0"/>
              <a:t>Network Models</a:t>
            </a:r>
            <a:endParaRPr lang="en-US" sz="4000" dirty="0"/>
          </a:p>
        </p:txBody>
      </p:sp>
      <p:sp>
        <p:nvSpPr>
          <p:cNvPr id="5453827" name="Rectangle 3"/>
          <p:cNvSpPr>
            <a:spLocks noGrp="1" noChangeArrowheads="1"/>
          </p:cNvSpPr>
          <p:nvPr>
            <p:ph type="body" idx="4294967295"/>
          </p:nvPr>
        </p:nvSpPr>
        <p:spPr>
          <a:xfrm>
            <a:off x="-228600" y="1371600"/>
            <a:ext cx="11658600" cy="5257800"/>
          </a:xfrm>
        </p:spPr>
        <p:txBody>
          <a:bodyPr/>
          <a:lstStyle/>
          <a:p>
            <a:pPr lvl="1" eaLnBrk="1" hangingPunct="1">
              <a:lnSpc>
                <a:spcPct val="80000"/>
              </a:lnSpc>
              <a:buNone/>
              <a:defRPr/>
            </a:pPr>
            <a:endParaRPr lang="en-US" altLang="ko-KR" sz="2400" dirty="0" smtClean="0">
              <a:solidFill>
                <a:srgbClr val="66FF66"/>
              </a:solidFill>
              <a:ea typeface="굴림" charset="-127"/>
            </a:endParaRPr>
          </a:p>
          <a:p>
            <a:pPr marL="457200" lvl="1" indent="0" eaLnBrk="1" hangingPunct="1">
              <a:lnSpc>
                <a:spcPct val="80000"/>
              </a:lnSpc>
              <a:buNone/>
              <a:defRPr/>
            </a:pPr>
            <a:r>
              <a:rPr lang="en-US" altLang="ko-KR" sz="3200" dirty="0" smtClean="0">
                <a:solidFill>
                  <a:srgbClr val="66FF66"/>
                </a:solidFill>
                <a:ea typeface="굴림" charset="-127"/>
              </a:rPr>
              <a:t>PU Mobility Model</a:t>
            </a:r>
            <a:r>
              <a:rPr lang="en-US" altLang="ko-KR" sz="3200" dirty="0">
                <a:ea typeface="굴림" charset="-127"/>
              </a:rPr>
              <a:t> </a:t>
            </a:r>
            <a:r>
              <a:rPr lang="en-US" altLang="ko-KR" sz="2800" dirty="0" smtClean="0">
                <a:solidFill>
                  <a:srgbClr val="FFFF00"/>
                </a:solidFill>
                <a:ea typeface="굴림" charset="-127"/>
              </a:rPr>
              <a:t>(Assumption 1):</a:t>
            </a:r>
          </a:p>
          <a:p>
            <a:pPr lvl="1" eaLnBrk="1" hangingPunct="1">
              <a:lnSpc>
                <a:spcPct val="80000"/>
              </a:lnSpc>
              <a:buFontTx/>
              <a:buChar char="•"/>
              <a:defRPr/>
            </a:pPr>
            <a:endParaRPr lang="en-US" altLang="ko-KR" sz="2800" dirty="0" smtClean="0">
              <a:solidFill>
                <a:srgbClr val="FFFF00"/>
              </a:solidFill>
              <a:ea typeface="굴림" charset="-127"/>
            </a:endParaRPr>
          </a:p>
          <a:p>
            <a:pPr lvl="1" eaLnBrk="1" hangingPunct="1">
              <a:lnSpc>
                <a:spcPct val="80000"/>
              </a:lnSpc>
              <a:buNone/>
              <a:defRPr/>
            </a:pPr>
            <a:r>
              <a:rPr lang="en-US" altLang="ko-KR" sz="2000" dirty="0">
                <a:ea typeface="굴림" charset="-127"/>
              </a:rPr>
              <a:t> </a:t>
            </a:r>
            <a:r>
              <a:rPr lang="en-US" altLang="ko-KR" sz="2000" dirty="0" smtClean="0">
                <a:ea typeface="굴림" charset="-127"/>
              </a:rPr>
              <a:t> </a:t>
            </a:r>
            <a:r>
              <a:rPr lang="en-US" altLang="ko-KR" sz="2200" dirty="0" smtClean="0">
                <a:solidFill>
                  <a:srgbClr val="FFFFFF"/>
                </a:solidFill>
                <a:ea typeface="굴림" charset="-127"/>
              </a:rPr>
              <a:t>* </a:t>
            </a:r>
            <a:r>
              <a:rPr lang="en-US" altLang="ko-KR" sz="2200" dirty="0" err="1" smtClean="0">
                <a:solidFill>
                  <a:srgbClr val="FFFFFF"/>
                </a:solidFill>
                <a:ea typeface="굴림" charset="-127"/>
              </a:rPr>
              <a:t>Memoryless</a:t>
            </a:r>
            <a:r>
              <a:rPr lang="en-US" altLang="ko-KR" sz="2200" dirty="0" smtClean="0">
                <a:solidFill>
                  <a:srgbClr val="FFFFFF"/>
                </a:solidFill>
                <a:ea typeface="굴림" charset="-127"/>
              </a:rPr>
              <a:t> </a:t>
            </a:r>
            <a:r>
              <a:rPr lang="en-US" altLang="ko-KR" sz="2200" dirty="0">
                <a:solidFill>
                  <a:srgbClr val="FFFFFF"/>
                </a:solidFill>
                <a:ea typeface="굴림" charset="-127"/>
              </a:rPr>
              <a:t>mobility pattern constituted by a sequence of movement </a:t>
            </a:r>
            <a:r>
              <a:rPr lang="en-US" altLang="ko-KR" sz="2200" dirty="0" smtClean="0">
                <a:solidFill>
                  <a:srgbClr val="FFFFFF"/>
                </a:solidFill>
                <a:ea typeface="굴림" charset="-127"/>
              </a:rPr>
              <a:t>periods</a:t>
            </a:r>
          </a:p>
          <a:p>
            <a:pPr lvl="1" eaLnBrk="1" hangingPunct="1">
              <a:lnSpc>
                <a:spcPct val="80000"/>
              </a:lnSpc>
              <a:buNone/>
              <a:defRPr/>
            </a:pPr>
            <a:endParaRPr lang="en-US" altLang="ko-KR" sz="2200" dirty="0">
              <a:ea typeface="굴림" charset="-127"/>
            </a:endParaRPr>
          </a:p>
          <a:p>
            <a:pPr lvl="1" eaLnBrk="1" hangingPunct="1">
              <a:lnSpc>
                <a:spcPct val="80000"/>
              </a:lnSpc>
              <a:buNone/>
              <a:defRPr/>
            </a:pPr>
            <a:r>
              <a:rPr lang="en-US" altLang="ko-KR" sz="2200" dirty="0" smtClean="0">
                <a:solidFill>
                  <a:srgbClr val="FFFFFF"/>
                </a:solidFill>
                <a:ea typeface="굴림" charset="-127"/>
              </a:rPr>
              <a:t>  * During </a:t>
            </a:r>
            <a:r>
              <a:rPr lang="en-US" altLang="ko-KR" sz="2200" dirty="0">
                <a:solidFill>
                  <a:srgbClr val="FFFFFF"/>
                </a:solidFill>
                <a:ea typeface="굴림" charset="-127"/>
              </a:rPr>
              <a:t>each </a:t>
            </a:r>
            <a:r>
              <a:rPr lang="en-US" altLang="ko-KR" sz="2200" dirty="0" smtClean="0">
                <a:solidFill>
                  <a:srgbClr val="FFFFFF"/>
                </a:solidFill>
                <a:ea typeface="굴림" charset="-127"/>
              </a:rPr>
              <a:t>period</a:t>
            </a:r>
            <a:r>
              <a:rPr lang="en-US" altLang="ko-KR" sz="2200" dirty="0">
                <a:solidFill>
                  <a:srgbClr val="FFFFFF"/>
                </a:solidFill>
                <a:ea typeface="굴림" charset="-127"/>
              </a:rPr>
              <a:t>, a PU does not change its direction and its </a:t>
            </a:r>
            <a:r>
              <a:rPr lang="en-US" altLang="ko-KR" sz="2200" dirty="0" smtClean="0">
                <a:solidFill>
                  <a:srgbClr val="FFFFFF"/>
                </a:solidFill>
                <a:ea typeface="굴림" charset="-127"/>
              </a:rPr>
              <a:t>velocity</a:t>
            </a:r>
          </a:p>
          <a:p>
            <a:pPr marL="1200150" lvl="3" indent="0" eaLnBrk="1" hangingPunct="1">
              <a:lnSpc>
                <a:spcPct val="80000"/>
              </a:lnSpc>
              <a:buNone/>
              <a:defRPr/>
            </a:pPr>
            <a:endParaRPr lang="en-US" altLang="ko-KR" sz="2200" dirty="0" smtClean="0">
              <a:ea typeface="굴림" charset="-127"/>
            </a:endParaRPr>
          </a:p>
          <a:p>
            <a:pPr marL="1200150" lvl="3" indent="0" eaLnBrk="1" hangingPunct="1">
              <a:lnSpc>
                <a:spcPct val="80000"/>
              </a:lnSpc>
              <a:buNone/>
              <a:defRPr/>
            </a:pPr>
            <a:endParaRPr lang="en-US" altLang="ko-KR" dirty="0">
              <a:ea typeface="굴림" charset="-127"/>
            </a:endParaRPr>
          </a:p>
          <a:p>
            <a:pPr marL="1200150" lvl="3" indent="0" eaLnBrk="1" hangingPunct="1">
              <a:lnSpc>
                <a:spcPct val="80000"/>
              </a:lnSpc>
              <a:buNone/>
              <a:defRPr/>
            </a:pPr>
            <a:r>
              <a:rPr lang="en-US" altLang="ko-KR" sz="2800" b="1" dirty="0" smtClean="0">
                <a:solidFill>
                  <a:srgbClr val="FFFF00"/>
                </a:solidFill>
                <a:latin typeface="+mn-lt"/>
                <a:ea typeface="굴림" charset="-127"/>
              </a:rPr>
              <a:t>Assumption 1 is assumed as general mobility model.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10"/>
          </p:nvPr>
        </p:nvSpPr>
        <p:spPr>
          <a:noFill/>
        </p:spPr>
        <p:txBody>
          <a:bodyPr/>
          <a:lstStyle/>
          <a:p>
            <a:fld id="{756CAA34-48A0-4BDD-B9FA-AC177C58E219}" type="slidenum">
              <a:rPr lang="en-GB" altLang="ko-KR" smtClean="0"/>
              <a:pPr/>
              <a:t>16</a:t>
            </a:fld>
            <a:endParaRPr lang="en-GB" altLang="ko-KR" smtClean="0"/>
          </a:p>
        </p:txBody>
      </p:sp>
      <p:sp>
        <p:nvSpPr>
          <p:cNvPr id="40963"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B8A7D3DD-6757-4615-8481-63C1570C8C8E}" type="slidenum">
              <a:rPr kumimoji="0" lang="en-GB" altLang="ko-KR" sz="1600">
                <a:latin typeface="Arial" charset="0"/>
              </a:rPr>
              <a:pPr algn="r" eaLnBrk="1" hangingPunct="1">
                <a:lnSpc>
                  <a:spcPct val="100000"/>
                </a:lnSpc>
                <a:spcBef>
                  <a:spcPct val="0"/>
                </a:spcBef>
                <a:buClrTx/>
                <a:buSzTx/>
                <a:buFontTx/>
                <a:buNone/>
              </a:pPr>
              <a:t>16</a:t>
            </a:fld>
            <a:endParaRPr kumimoji="0" lang="en-GB" altLang="ko-KR" sz="1600">
              <a:latin typeface="Arial" charset="0"/>
            </a:endParaRPr>
          </a:p>
        </p:txBody>
      </p:sp>
      <p:sp>
        <p:nvSpPr>
          <p:cNvPr id="5453826" name="Rectangle 2"/>
          <p:cNvSpPr>
            <a:spLocks noGrp="1" noChangeArrowheads="1"/>
          </p:cNvSpPr>
          <p:nvPr>
            <p:ph type="title" idx="4294967295"/>
          </p:nvPr>
        </p:nvSpPr>
        <p:spPr/>
        <p:txBody>
          <a:bodyPr/>
          <a:lstStyle/>
          <a:p>
            <a:pPr eaLnBrk="1" hangingPunct="1">
              <a:defRPr/>
            </a:pPr>
            <a:r>
              <a:rPr lang="en-US" sz="4000" dirty="0" smtClean="0"/>
              <a:t>Network Models</a:t>
            </a:r>
            <a:endParaRPr lang="en-US" sz="4000" dirty="0"/>
          </a:p>
        </p:txBody>
      </p:sp>
      <p:sp>
        <p:nvSpPr>
          <p:cNvPr id="5453827" name="Rectangle 3"/>
          <p:cNvSpPr>
            <a:spLocks noGrp="1" noChangeArrowheads="1"/>
          </p:cNvSpPr>
          <p:nvPr>
            <p:ph type="body" idx="4294967295"/>
          </p:nvPr>
        </p:nvSpPr>
        <p:spPr>
          <a:xfrm>
            <a:off x="-12700" y="1676400"/>
            <a:ext cx="11976100" cy="4343400"/>
          </a:xfrm>
        </p:spPr>
        <p:txBody>
          <a:bodyPr/>
          <a:lstStyle/>
          <a:p>
            <a:pPr marL="457200" lvl="1" indent="0" eaLnBrk="1" hangingPunct="1">
              <a:buNone/>
              <a:defRPr/>
            </a:pPr>
            <a:r>
              <a:rPr lang="en-US" altLang="ko-KR" sz="3200" dirty="0" smtClean="0">
                <a:solidFill>
                  <a:srgbClr val="66FF66"/>
                </a:solidFill>
                <a:ea typeface="굴림" charset="-127"/>
              </a:rPr>
              <a:t>PU Traffic Model: </a:t>
            </a:r>
          </a:p>
          <a:p>
            <a:pPr marL="457200" lvl="1" indent="0" eaLnBrk="1" hangingPunct="1">
              <a:buNone/>
              <a:defRPr/>
            </a:pPr>
            <a:r>
              <a:rPr lang="en-US" altLang="ko-KR" sz="2400" dirty="0" smtClean="0">
                <a:ea typeface="굴림" charset="-127"/>
              </a:rPr>
              <a:t>  T</a:t>
            </a:r>
            <a:r>
              <a:rPr lang="en-US" altLang="ko-KR" sz="2400" dirty="0" smtClean="0"/>
              <a:t>wo</a:t>
            </a:r>
            <a:r>
              <a:rPr lang="en-US" altLang="ko-KR" sz="2400" dirty="0" smtClean="0">
                <a:ea typeface="굴림" charset="-127"/>
              </a:rPr>
              <a:t> </a:t>
            </a:r>
            <a:r>
              <a:rPr lang="en-US" altLang="ko-KR" sz="2400" dirty="0"/>
              <a:t>state birth-death process with death rate </a:t>
            </a:r>
            <a:r>
              <a:rPr lang="en-US" altLang="ko-KR" sz="2400" dirty="0" smtClean="0">
                <a:latin typeface="Symbol" charset="2"/>
              </a:rPr>
              <a:t>α</a:t>
            </a:r>
            <a:r>
              <a:rPr lang="en-US" altLang="ko-KR" sz="2400" dirty="0" smtClean="0"/>
              <a:t> </a:t>
            </a:r>
            <a:r>
              <a:rPr lang="en-US" altLang="ko-KR" sz="2400" dirty="0"/>
              <a:t>and birth rate </a:t>
            </a:r>
            <a:r>
              <a:rPr lang="en-US" altLang="ko-KR" sz="2400" dirty="0" smtClean="0">
                <a:latin typeface="Symbol" charset="2"/>
              </a:rPr>
              <a:t>β</a:t>
            </a:r>
          </a:p>
          <a:p>
            <a:pPr lvl="1" eaLnBrk="1" hangingPunct="1">
              <a:buFont typeface="Symbol" charset="0"/>
              <a:buChar char=" "/>
              <a:defRPr/>
            </a:pPr>
            <a:r>
              <a:rPr lang="en-US" altLang="ko-KR" sz="2000" dirty="0" smtClean="0">
                <a:solidFill>
                  <a:srgbClr val="FFFF00"/>
                </a:solidFill>
              </a:rPr>
              <a:t>ON </a:t>
            </a:r>
            <a:r>
              <a:rPr lang="en-US" altLang="ko-KR" sz="2000" dirty="0">
                <a:solidFill>
                  <a:srgbClr val="FFFF00"/>
                </a:solidFill>
              </a:rPr>
              <a:t>(Busy) </a:t>
            </a:r>
            <a:r>
              <a:rPr lang="en-US" altLang="ko-KR" sz="2000" dirty="0" smtClean="0">
                <a:solidFill>
                  <a:srgbClr val="FFFF00"/>
                </a:solidFill>
              </a:rPr>
              <a:t>State</a:t>
            </a:r>
            <a:r>
              <a:rPr lang="en-US" altLang="ko-KR" sz="2000" dirty="0">
                <a:ea typeface="굴림" charset="-127"/>
              </a:rPr>
              <a:t>:  </a:t>
            </a:r>
            <a:r>
              <a:rPr lang="en-US" altLang="ko-KR" dirty="0" smtClean="0">
                <a:solidFill>
                  <a:srgbClr val="66FF66"/>
                </a:solidFill>
              </a:rPr>
              <a:t>PU </a:t>
            </a:r>
            <a:r>
              <a:rPr lang="en-US" altLang="ko-KR" dirty="0" smtClean="0">
                <a:solidFill>
                  <a:srgbClr val="66FF66"/>
                </a:solidFill>
                <a:sym typeface="Wingdings"/>
              </a:rPr>
              <a:t> </a:t>
            </a:r>
            <a:r>
              <a:rPr lang="en-US" altLang="ko-KR" sz="2800" dirty="0" smtClean="0">
                <a:solidFill>
                  <a:srgbClr val="66FF66"/>
                </a:solidFill>
              </a:rPr>
              <a:t>active with probability P</a:t>
            </a:r>
            <a:r>
              <a:rPr lang="en-US" altLang="ko-KR" sz="2800" baseline="-25000" dirty="0" smtClean="0">
                <a:solidFill>
                  <a:srgbClr val="66FF66"/>
                </a:solidFill>
              </a:rPr>
              <a:t>on</a:t>
            </a:r>
            <a:r>
              <a:rPr lang="en-US" altLang="ko-KR" sz="2800" dirty="0" smtClean="0">
                <a:solidFill>
                  <a:srgbClr val="66FF66"/>
                </a:solidFill>
              </a:rPr>
              <a:t>=</a:t>
            </a:r>
            <a:r>
              <a:rPr lang="en-US" altLang="ko-KR" sz="2800" dirty="0">
                <a:solidFill>
                  <a:srgbClr val="66FF66"/>
                </a:solidFill>
              </a:rPr>
              <a:t> </a:t>
            </a:r>
            <a:r>
              <a:rPr lang="en-US" altLang="ko-KR" sz="2800" dirty="0" smtClean="0">
                <a:solidFill>
                  <a:srgbClr val="66FF66"/>
                </a:solidFill>
                <a:latin typeface="Symbol" charset="2"/>
              </a:rPr>
              <a:t>β/(α+β)</a:t>
            </a:r>
            <a:endParaRPr lang="en-US" altLang="ko-KR" sz="2800" dirty="0">
              <a:solidFill>
                <a:srgbClr val="66FF66"/>
              </a:solidFill>
              <a:ea typeface="굴림" charset="-127"/>
            </a:endParaRPr>
          </a:p>
          <a:p>
            <a:pPr lvl="1" eaLnBrk="1" hangingPunct="1">
              <a:buFont typeface="Symbol" charset="0"/>
              <a:buChar char=" "/>
              <a:defRPr/>
            </a:pPr>
            <a:r>
              <a:rPr lang="en-US" altLang="ko-KR" sz="2000" dirty="0" smtClean="0">
                <a:solidFill>
                  <a:srgbClr val="FFFF00"/>
                </a:solidFill>
              </a:rPr>
              <a:t>OFF </a:t>
            </a:r>
            <a:r>
              <a:rPr lang="en-US" altLang="ko-KR" sz="2000" dirty="0">
                <a:solidFill>
                  <a:srgbClr val="FFFF00"/>
                </a:solidFill>
              </a:rPr>
              <a:t>(Idle) </a:t>
            </a:r>
            <a:r>
              <a:rPr lang="en-US" altLang="ko-KR" sz="2000" dirty="0" smtClean="0">
                <a:solidFill>
                  <a:srgbClr val="FFFF00"/>
                </a:solidFill>
              </a:rPr>
              <a:t>State</a:t>
            </a:r>
            <a:r>
              <a:rPr lang="en-US" altLang="ko-KR" dirty="0">
                <a:solidFill>
                  <a:srgbClr val="FFFF00"/>
                </a:solidFill>
                <a:ea typeface="굴림" charset="-127"/>
              </a:rPr>
              <a:t>: </a:t>
            </a:r>
            <a:r>
              <a:rPr lang="en-US" altLang="ko-KR" dirty="0" smtClean="0">
                <a:solidFill>
                  <a:srgbClr val="66FF66"/>
                </a:solidFill>
              </a:rPr>
              <a:t>PU </a:t>
            </a:r>
            <a:r>
              <a:rPr lang="en-US" altLang="ko-KR" dirty="0" smtClean="0">
                <a:solidFill>
                  <a:srgbClr val="66FF66"/>
                </a:solidFill>
                <a:sym typeface="Wingdings"/>
              </a:rPr>
              <a:t> </a:t>
            </a:r>
            <a:r>
              <a:rPr lang="en-US" altLang="ko-KR" sz="2800" dirty="0" smtClean="0">
                <a:solidFill>
                  <a:srgbClr val="66FF66"/>
                </a:solidFill>
              </a:rPr>
              <a:t>inactive </a:t>
            </a:r>
            <a:r>
              <a:rPr lang="en-US" altLang="ko-KR" sz="2800" dirty="0">
                <a:solidFill>
                  <a:srgbClr val="66FF66"/>
                </a:solidFill>
              </a:rPr>
              <a:t>with probability </a:t>
            </a:r>
            <a:r>
              <a:rPr lang="en-US" altLang="ko-KR" sz="2800" dirty="0" err="1" smtClean="0">
                <a:solidFill>
                  <a:srgbClr val="66FF66"/>
                </a:solidFill>
              </a:rPr>
              <a:t>P</a:t>
            </a:r>
            <a:r>
              <a:rPr lang="en-US" altLang="ko-KR" sz="2800" baseline="-25000" dirty="0" err="1" smtClean="0">
                <a:solidFill>
                  <a:srgbClr val="66FF66"/>
                </a:solidFill>
              </a:rPr>
              <a:t>off</a:t>
            </a:r>
            <a:r>
              <a:rPr lang="en-US" altLang="ko-KR" sz="2800" dirty="0" smtClean="0">
                <a:solidFill>
                  <a:srgbClr val="66FF66"/>
                </a:solidFill>
              </a:rPr>
              <a:t>= α</a:t>
            </a:r>
            <a:r>
              <a:rPr lang="en-US" altLang="ko-KR" sz="2800" dirty="0" smtClean="0">
                <a:solidFill>
                  <a:srgbClr val="66FF66"/>
                </a:solidFill>
                <a:latin typeface="Symbol" charset="2"/>
              </a:rPr>
              <a:t>/(α+β)</a:t>
            </a:r>
            <a:r>
              <a:rPr lang="en-US" altLang="ko-KR" sz="2800" dirty="0" smtClean="0">
                <a:solidFill>
                  <a:srgbClr val="66FF66"/>
                </a:solidFill>
                <a:ea typeface="굴림" charset="-127"/>
              </a:rPr>
              <a:t> </a:t>
            </a:r>
            <a:endParaRPr lang="en-US" altLang="ko-KR" dirty="0" smtClean="0">
              <a:solidFill>
                <a:srgbClr val="66FF66"/>
              </a:solidFill>
              <a:ea typeface="굴림" charset="-127"/>
            </a:endParaRPr>
          </a:p>
          <a:p>
            <a:pPr marL="857250" lvl="2" indent="0" eaLnBrk="1" hangingPunct="1">
              <a:buNone/>
              <a:defRPr/>
            </a:pPr>
            <a:endParaRPr lang="en-US" altLang="ko-KR" sz="1800" dirty="0" smtClean="0">
              <a:ea typeface="굴림" charset="-127"/>
            </a:endParaRPr>
          </a:p>
          <a:p>
            <a:pPr marL="857250" lvl="2" indent="0" eaLnBrk="1" hangingPunct="1">
              <a:buNone/>
              <a:defRPr/>
            </a:pPr>
            <a:endParaRPr lang="en-US" altLang="ko-KR" sz="1800" dirty="0" smtClean="0">
              <a:ea typeface="굴림" charset="-127"/>
            </a:endParaRPr>
          </a:p>
          <a:p>
            <a:pPr eaLnBrk="1" hangingPunct="1">
              <a:lnSpc>
                <a:spcPct val="80000"/>
              </a:lnSpc>
              <a:buNone/>
              <a:defRPr/>
            </a:pPr>
            <a:r>
              <a:rPr lang="en-US" altLang="ko-KR" sz="2800" dirty="0" smtClean="0">
                <a:solidFill>
                  <a:srgbClr val="66FF66"/>
                </a:solidFill>
                <a:ea typeface="굴림" charset="-127"/>
              </a:rPr>
              <a:t> </a:t>
            </a:r>
            <a:r>
              <a:rPr lang="en-US" altLang="ko-KR" sz="2400" dirty="0" smtClean="0">
                <a:solidFill>
                  <a:srgbClr val="66FF66"/>
                </a:solidFill>
                <a:ea typeface="굴림" charset="-127"/>
              </a:rPr>
              <a:t>  * CR </a:t>
            </a:r>
            <a:r>
              <a:rPr lang="en-US" altLang="ko-KR" sz="2400" dirty="0">
                <a:solidFill>
                  <a:srgbClr val="66FF66"/>
                </a:solidFill>
                <a:ea typeface="굴림" charset="-127"/>
              </a:rPr>
              <a:t>User Network Model</a:t>
            </a:r>
          </a:p>
          <a:p>
            <a:pPr lvl="1" eaLnBrk="1" hangingPunct="1">
              <a:lnSpc>
                <a:spcPct val="80000"/>
              </a:lnSpc>
              <a:defRPr/>
            </a:pPr>
            <a:endParaRPr lang="en-US" altLang="ko-KR" sz="2400" dirty="0">
              <a:ea typeface="굴림" charset="-127"/>
            </a:endParaRPr>
          </a:p>
          <a:p>
            <a:pPr lvl="1" eaLnBrk="1" hangingPunct="1">
              <a:lnSpc>
                <a:spcPct val="80000"/>
              </a:lnSpc>
              <a:defRPr/>
            </a:pPr>
            <a:r>
              <a:rPr lang="en-US" altLang="ko-KR" sz="2400" dirty="0">
                <a:solidFill>
                  <a:srgbClr val="66FF66"/>
                </a:solidFill>
                <a:ea typeface="굴림" charset="-127"/>
              </a:rPr>
              <a:t>CR users </a:t>
            </a:r>
            <a:r>
              <a:rPr lang="en-US" altLang="ko-KR" sz="2400" dirty="0" smtClean="0">
                <a:solidFill>
                  <a:srgbClr val="66FF66"/>
                </a:solidFill>
                <a:ea typeface="굴림" charset="-127"/>
              </a:rPr>
              <a:t>static, uniformly </a:t>
            </a:r>
            <a:r>
              <a:rPr lang="en-US" altLang="ko-KR" sz="2400" dirty="0">
                <a:solidFill>
                  <a:srgbClr val="66FF66"/>
                </a:solidFill>
                <a:ea typeface="굴림" charset="-127"/>
              </a:rPr>
              <a:t>distributed</a:t>
            </a:r>
            <a:r>
              <a:rPr lang="en-US" altLang="ko-KR" sz="2400" dirty="0">
                <a:ea typeface="굴림" charset="-127"/>
              </a:rPr>
              <a:t> in the network region </a:t>
            </a:r>
            <a:r>
              <a:rPr lang="en-US" altLang="ko-KR" sz="2400" dirty="0" smtClean="0">
                <a:ea typeface="굴림" charset="-127"/>
              </a:rPr>
              <a:t>A, </a:t>
            </a:r>
          </a:p>
          <a:p>
            <a:pPr marL="457200" lvl="1" indent="0" eaLnBrk="1" hangingPunct="1">
              <a:lnSpc>
                <a:spcPct val="80000"/>
              </a:lnSpc>
              <a:buNone/>
              <a:defRPr/>
            </a:pPr>
            <a:r>
              <a:rPr lang="en-US" altLang="ko-KR" sz="2400" dirty="0">
                <a:ea typeface="굴림" charset="-127"/>
              </a:rPr>
              <a:t> </a:t>
            </a:r>
            <a:r>
              <a:rPr lang="en-US" altLang="ko-KR" sz="2400" dirty="0" smtClean="0">
                <a:ea typeface="굴림" charset="-127"/>
              </a:rPr>
              <a:t>  assumed </a:t>
            </a:r>
            <a:r>
              <a:rPr lang="en-US" altLang="ko-KR" sz="2400" dirty="0">
                <a:ea typeface="굴림" charset="-127"/>
              </a:rPr>
              <a:t>either as a line or as a square.</a:t>
            </a:r>
            <a:endParaRPr lang="en-US" altLang="ko-KR" sz="1800" dirty="0" smtClean="0">
              <a:ea typeface="굴림" charset="-127"/>
            </a:endParaRPr>
          </a:p>
        </p:txBody>
      </p:sp>
    </p:spTree>
    <p:extLst>
      <p:ext uri="{BB962C8B-B14F-4D97-AF65-F5344CB8AC3E}">
        <p14:creationId xmlns:p14="http://schemas.microsoft.com/office/powerpoint/2010/main" val="3452123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10"/>
          </p:nvPr>
        </p:nvSpPr>
        <p:spPr>
          <a:noFill/>
        </p:spPr>
        <p:txBody>
          <a:bodyPr/>
          <a:lstStyle/>
          <a:p>
            <a:fld id="{C6B4EA98-A6DF-4982-B030-D56CF7BF37EA}" type="slidenum">
              <a:rPr lang="en-GB" altLang="ko-KR" smtClean="0"/>
              <a:pPr/>
              <a:t>17</a:t>
            </a:fld>
            <a:endParaRPr lang="en-GB" altLang="ko-KR" smtClean="0"/>
          </a:p>
        </p:txBody>
      </p:sp>
      <p:sp>
        <p:nvSpPr>
          <p:cNvPr id="3962882" name="Rectangle 2"/>
          <p:cNvSpPr>
            <a:spLocks noGrp="1" noChangeArrowheads="1"/>
          </p:cNvSpPr>
          <p:nvPr>
            <p:ph type="title" idx="4294967295"/>
          </p:nvPr>
        </p:nvSpPr>
        <p:spPr>
          <a:xfrm>
            <a:off x="1676400" y="152400"/>
            <a:ext cx="9017000" cy="838200"/>
          </a:xfrm>
        </p:spPr>
        <p:txBody>
          <a:bodyPr/>
          <a:lstStyle/>
          <a:p>
            <a:pPr>
              <a:defRPr/>
            </a:pPr>
            <a:r>
              <a:rPr lang="en-US" altLang="ko-KR" sz="2800" dirty="0" smtClean="0"/>
              <a:t>Mobility-Aware Sensing Design: Overview</a:t>
            </a:r>
            <a:endParaRPr lang="en-US" altLang="ko-KR" sz="2800" dirty="0" smtClean="0">
              <a:ea typeface="굴림" charset="-127"/>
            </a:endParaRPr>
          </a:p>
        </p:txBody>
      </p:sp>
      <p:sp>
        <p:nvSpPr>
          <p:cNvPr id="3962883" name="Rectangle 3"/>
          <p:cNvSpPr>
            <a:spLocks noGrp="1" noChangeArrowheads="1"/>
          </p:cNvSpPr>
          <p:nvPr>
            <p:ph type="body" sz="half" idx="4294967295"/>
          </p:nvPr>
        </p:nvSpPr>
        <p:spPr>
          <a:xfrm>
            <a:off x="304800" y="1371600"/>
            <a:ext cx="11430000" cy="4495800"/>
          </a:xfrm>
        </p:spPr>
        <p:txBody>
          <a:bodyPr>
            <a:normAutofit lnSpcReduction="10000"/>
          </a:bodyPr>
          <a:lstStyle/>
          <a:p>
            <a:pPr latinLnBrk="1">
              <a:spcBef>
                <a:spcPct val="0"/>
              </a:spcBef>
              <a:spcAft>
                <a:spcPts val="1200"/>
              </a:spcAft>
              <a:defRPr/>
            </a:pPr>
            <a:r>
              <a:rPr lang="en-US" altLang="ko-KR" sz="2800" dirty="0" smtClean="0">
                <a:ea typeface="宋体" charset="-122"/>
              </a:rPr>
              <a:t>First Part of the paper:</a:t>
            </a:r>
          </a:p>
          <a:p>
            <a:pPr lvl="1" latinLnBrk="1">
              <a:spcBef>
                <a:spcPct val="0"/>
              </a:spcBef>
              <a:spcAft>
                <a:spcPts val="1200"/>
              </a:spcAft>
              <a:defRPr/>
            </a:pPr>
            <a:r>
              <a:rPr lang="en-US" altLang="ko-KR" sz="1946" dirty="0" smtClean="0">
                <a:ea typeface="宋体" charset="-122"/>
              </a:rPr>
              <a:t>Characterization of the PU inter-arrival time for a general mobility model </a:t>
            </a:r>
            <a:endParaRPr lang="en-US" altLang="ko-KR" sz="1946" dirty="0">
              <a:ea typeface="宋体" charset="-122"/>
            </a:endParaRPr>
          </a:p>
          <a:p>
            <a:pPr marL="457200" lvl="1" indent="0" latinLnBrk="1">
              <a:spcBef>
                <a:spcPct val="0"/>
              </a:spcBef>
              <a:spcAft>
                <a:spcPts val="1200"/>
              </a:spcAft>
              <a:buNone/>
              <a:defRPr/>
            </a:pPr>
            <a:endParaRPr lang="en-US" altLang="ko-KR" sz="2400" dirty="0" smtClean="0">
              <a:ea typeface="宋体" charset="-122"/>
            </a:endParaRPr>
          </a:p>
          <a:p>
            <a:pPr latinLnBrk="1">
              <a:spcBef>
                <a:spcPct val="0"/>
              </a:spcBef>
              <a:spcAft>
                <a:spcPts val="1200"/>
              </a:spcAft>
              <a:defRPr/>
            </a:pPr>
            <a:r>
              <a:rPr lang="en-US" altLang="ko-KR" sz="2800" dirty="0" smtClean="0">
                <a:ea typeface="宋体" charset="-122"/>
              </a:rPr>
              <a:t>Second Part of the paper:</a:t>
            </a:r>
          </a:p>
          <a:p>
            <a:pPr lvl="1" latinLnBrk="1">
              <a:spcBef>
                <a:spcPct val="0"/>
              </a:spcBef>
              <a:spcAft>
                <a:spcPts val="1200"/>
              </a:spcAft>
              <a:defRPr/>
            </a:pPr>
            <a:r>
              <a:rPr lang="en-US" altLang="ko-KR" sz="2200" dirty="0" smtClean="0">
                <a:ea typeface="宋体" charset="-122"/>
              </a:rPr>
              <a:t>Derivation of the optimal sensing time parameters (</a:t>
            </a:r>
            <a:r>
              <a:rPr lang="en-US" altLang="ko-KR" sz="2200" dirty="0" smtClean="0">
                <a:solidFill>
                  <a:srgbClr val="66FF66"/>
                </a:solidFill>
                <a:ea typeface="宋体" charset="-122"/>
              </a:rPr>
              <a:t>sensing time and </a:t>
            </a:r>
          </a:p>
          <a:p>
            <a:pPr lvl="1" latinLnBrk="1">
              <a:spcBef>
                <a:spcPct val="0"/>
              </a:spcBef>
              <a:spcAft>
                <a:spcPts val="1200"/>
              </a:spcAft>
              <a:buNone/>
              <a:defRPr/>
            </a:pPr>
            <a:r>
              <a:rPr lang="en-US" altLang="ko-KR" sz="2200" dirty="0" smtClean="0">
                <a:solidFill>
                  <a:srgbClr val="66FF66"/>
                </a:solidFill>
                <a:ea typeface="宋体" charset="-122"/>
              </a:rPr>
              <a:t>  transmission time),</a:t>
            </a:r>
            <a:r>
              <a:rPr lang="en-US" altLang="ko-KR" sz="2200" dirty="0" smtClean="0">
                <a:ea typeface="宋体" charset="-122"/>
              </a:rPr>
              <a:t> by exploiting the results of the first part</a:t>
            </a:r>
            <a:endParaRPr lang="en-US" altLang="ko-KR" sz="1600" dirty="0">
              <a:ea typeface="宋体" charset="-122"/>
            </a:endParaRPr>
          </a:p>
          <a:p>
            <a:pPr lvl="1" latinLnBrk="1">
              <a:spcBef>
                <a:spcPct val="0"/>
              </a:spcBef>
              <a:spcAft>
                <a:spcPts val="1200"/>
              </a:spcAft>
              <a:defRPr/>
            </a:pPr>
            <a:endParaRPr lang="en-US" altLang="ko-KR" sz="2200" dirty="0" smtClean="0">
              <a:ea typeface="宋体" charset="-122"/>
            </a:endParaRPr>
          </a:p>
          <a:p>
            <a:pPr latinLnBrk="1">
              <a:spcBef>
                <a:spcPct val="0"/>
              </a:spcBef>
              <a:spcAft>
                <a:spcPts val="1200"/>
              </a:spcAft>
              <a:defRPr/>
            </a:pPr>
            <a:r>
              <a:rPr lang="en-US" altLang="ko-KR" sz="2800" dirty="0" smtClean="0">
                <a:ea typeface="宋体" charset="-122"/>
              </a:rPr>
              <a:t>Third Part of the paper:</a:t>
            </a:r>
          </a:p>
          <a:p>
            <a:pPr lvl="1" latinLnBrk="1">
              <a:spcBef>
                <a:spcPct val="0"/>
              </a:spcBef>
              <a:spcAft>
                <a:spcPts val="1200"/>
              </a:spcAft>
              <a:defRPr/>
            </a:pPr>
            <a:r>
              <a:rPr lang="en-US" altLang="ko-KR" sz="2200" dirty="0">
                <a:solidFill>
                  <a:srgbClr val="66FF66"/>
                </a:solidFill>
                <a:ea typeface="宋体" charset="-122"/>
              </a:rPr>
              <a:t> </a:t>
            </a:r>
            <a:r>
              <a:rPr lang="en-US" altLang="ko-KR" sz="2000" dirty="0" smtClean="0">
                <a:ea typeface="宋体" charset="-122"/>
              </a:rPr>
              <a:t>Specialization of the previously derived results for RWM.</a:t>
            </a:r>
            <a:r>
              <a:rPr lang="en-US" altLang="ko-KR" sz="2000" dirty="0" smtClean="0">
                <a:solidFill>
                  <a:srgbClr val="66FF66"/>
                </a:solidFill>
                <a:ea typeface="宋体" charset="-122"/>
              </a:rPr>
              <a:t> </a:t>
            </a:r>
          </a:p>
          <a:p>
            <a:pPr latinLnBrk="1">
              <a:spcBef>
                <a:spcPct val="0"/>
              </a:spcBef>
              <a:spcAft>
                <a:spcPts val="1200"/>
              </a:spcAft>
              <a:defRPr/>
            </a:pPr>
            <a:endParaRPr lang="en-US" altLang="ko-KR" sz="2400" dirty="0" smtClean="0">
              <a:ea typeface="宋体" charset="-122"/>
            </a:endParaRPr>
          </a:p>
          <a:p>
            <a:pPr latinLnBrk="1">
              <a:spcBef>
                <a:spcPct val="0"/>
              </a:spcBef>
              <a:spcAft>
                <a:spcPts val="1200"/>
              </a:spcAft>
              <a:defRPr/>
            </a:pPr>
            <a:endParaRPr lang="en-US" altLang="ko-KR" sz="2400" dirty="0" smtClean="0">
              <a:ea typeface="宋体" charset="-122"/>
            </a:endParaRPr>
          </a:p>
          <a:p>
            <a:pPr latinLnBrk="1">
              <a:spcBef>
                <a:spcPct val="0"/>
              </a:spcBef>
              <a:spcAft>
                <a:spcPts val="1200"/>
              </a:spcAft>
              <a:defRPr/>
            </a:pPr>
            <a:endParaRPr lang="en-US" altLang="ko-KR" sz="2400" dirty="0" smtClean="0">
              <a:ea typeface="宋体" charset="-122"/>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18</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18</a:t>
            </a:fld>
            <a:endParaRPr kumimoji="0" lang="en-GB" altLang="ko-KR" sz="1600">
              <a:latin typeface="Arial" charset="0"/>
            </a:endParaRPr>
          </a:p>
        </p:txBody>
      </p:sp>
      <p:sp>
        <p:nvSpPr>
          <p:cNvPr id="5466114" name="Rectangle 2"/>
          <p:cNvSpPr>
            <a:spLocks noGrp="1" noChangeArrowheads="1"/>
          </p:cNvSpPr>
          <p:nvPr>
            <p:ph type="title"/>
          </p:nvPr>
        </p:nvSpPr>
        <p:spPr>
          <a:xfrm>
            <a:off x="1676400" y="152400"/>
            <a:ext cx="9753600" cy="838200"/>
          </a:xfrm>
        </p:spPr>
        <p:txBody>
          <a:bodyPr/>
          <a:lstStyle/>
          <a:p>
            <a:pPr eaLnBrk="1" hangingPunct="1">
              <a:defRPr/>
            </a:pPr>
            <a:r>
              <a:rPr lang="en-US" altLang="ko-KR" sz="2800" dirty="0"/>
              <a:t>Mobility-Aware Sensing </a:t>
            </a:r>
            <a:r>
              <a:rPr lang="en-US" altLang="ko-KR" sz="2800" dirty="0" smtClean="0"/>
              <a:t>Design: </a:t>
            </a:r>
            <a:r>
              <a:rPr lang="en-US" sz="2800" dirty="0" smtClean="0">
                <a:solidFill>
                  <a:srgbClr val="66FF66"/>
                </a:solidFill>
              </a:rPr>
              <a:t>Some Definitions</a:t>
            </a:r>
          </a:p>
        </p:txBody>
      </p:sp>
      <p:sp>
        <p:nvSpPr>
          <p:cNvPr id="5466115" name="Rectangle 3"/>
          <p:cNvSpPr>
            <a:spLocks noGrp="1" noChangeArrowheads="1"/>
          </p:cNvSpPr>
          <p:nvPr>
            <p:ph type="body" idx="1"/>
          </p:nvPr>
        </p:nvSpPr>
        <p:spPr>
          <a:xfrm>
            <a:off x="0" y="1676400"/>
            <a:ext cx="11963400" cy="5257800"/>
          </a:xfrm>
        </p:spPr>
        <p:txBody>
          <a:bodyPr/>
          <a:lstStyle/>
          <a:p>
            <a:pPr eaLnBrk="1" hangingPunct="1">
              <a:lnSpc>
                <a:spcPct val="80000"/>
              </a:lnSpc>
              <a:defRPr/>
            </a:pPr>
            <a:r>
              <a:rPr lang="en-US" altLang="ko-KR" sz="2400" dirty="0" smtClean="0"/>
              <a:t> PU Protection Range R</a:t>
            </a:r>
            <a:endParaRPr lang="en-US" altLang="ko-KR" sz="2400" dirty="0"/>
          </a:p>
          <a:p>
            <a:pPr lvl="1" eaLnBrk="1" hangingPunct="1">
              <a:lnSpc>
                <a:spcPct val="80000"/>
              </a:lnSpc>
              <a:defRPr/>
            </a:pPr>
            <a:r>
              <a:rPr lang="en-US" altLang="ko-KR" sz="2400" dirty="0"/>
              <a:t>To </a:t>
            </a:r>
            <a:r>
              <a:rPr lang="en-US" altLang="ko-KR" sz="2400" dirty="0" smtClean="0"/>
              <a:t>avoid any </a:t>
            </a:r>
            <a:r>
              <a:rPr lang="en-US" altLang="ko-KR" sz="2400" dirty="0"/>
              <a:t>interference </a:t>
            </a:r>
            <a:r>
              <a:rPr lang="en-US" altLang="ko-KR" sz="2400" dirty="0" smtClean="0"/>
              <a:t>on  </a:t>
            </a:r>
            <a:r>
              <a:rPr lang="en-US" altLang="ko-KR" sz="2400" dirty="0"/>
              <a:t>PUs,</a:t>
            </a:r>
            <a:r>
              <a:rPr lang="en-US" altLang="ko-KR" sz="2400" dirty="0" smtClean="0"/>
              <a:t> </a:t>
            </a:r>
          </a:p>
          <a:p>
            <a:pPr marL="457200" lvl="1" indent="0" eaLnBrk="1" hangingPunct="1">
              <a:lnSpc>
                <a:spcPct val="80000"/>
              </a:lnSpc>
              <a:buNone/>
              <a:defRPr/>
            </a:pPr>
            <a:r>
              <a:rPr lang="en-US" altLang="ko-KR" sz="2400" dirty="0"/>
              <a:t> </a:t>
            </a:r>
            <a:r>
              <a:rPr lang="en-US" altLang="ko-KR" sz="2400" dirty="0" smtClean="0"/>
              <a:t>  CR </a:t>
            </a:r>
            <a:r>
              <a:rPr lang="en-US" altLang="ko-KR" sz="2400" dirty="0"/>
              <a:t>users </a:t>
            </a:r>
            <a:r>
              <a:rPr lang="en-US" altLang="ko-KR" sz="2400" dirty="0" smtClean="0"/>
              <a:t>detect active </a:t>
            </a:r>
            <a:r>
              <a:rPr lang="en-US" altLang="ko-KR" sz="2400" dirty="0"/>
              <a:t>PUs within a</a:t>
            </a:r>
            <a:r>
              <a:rPr lang="en-US" altLang="ko-KR" sz="2400" dirty="0" smtClean="0"/>
              <a:t> range R, </a:t>
            </a:r>
            <a:r>
              <a:rPr lang="en-US" altLang="ko-KR" sz="2400" dirty="0" smtClean="0">
                <a:solidFill>
                  <a:srgbClr val="FFFF00"/>
                </a:solidFill>
              </a:rPr>
              <a:t> </a:t>
            </a:r>
            <a:r>
              <a:rPr lang="en-US" altLang="ko-KR" sz="2000" dirty="0" smtClean="0">
                <a:solidFill>
                  <a:srgbClr val="FFFF00"/>
                </a:solidFill>
              </a:rPr>
              <a:t>called PU Protection Range </a:t>
            </a:r>
          </a:p>
          <a:p>
            <a:pPr lvl="1" eaLnBrk="1" hangingPunct="1">
              <a:lnSpc>
                <a:spcPct val="80000"/>
              </a:lnSpc>
              <a:buNone/>
              <a:defRPr/>
            </a:pPr>
            <a:r>
              <a:rPr lang="en-US" altLang="ko-KR" sz="2400" dirty="0" smtClean="0">
                <a:solidFill>
                  <a:srgbClr val="66FF66"/>
                </a:solidFill>
              </a:rPr>
              <a:t>   (determined </a:t>
            </a:r>
            <a:r>
              <a:rPr lang="en-US" altLang="ko-KR" sz="2400" dirty="0">
                <a:solidFill>
                  <a:srgbClr val="66FF66"/>
                </a:solidFill>
              </a:rPr>
              <a:t>by </a:t>
            </a:r>
            <a:r>
              <a:rPr lang="en-US" altLang="ko-KR" sz="2400" dirty="0" smtClean="0">
                <a:solidFill>
                  <a:srgbClr val="66FF66"/>
                </a:solidFill>
              </a:rPr>
              <a:t>PU </a:t>
            </a:r>
            <a:r>
              <a:rPr lang="en-US" altLang="ko-KR" sz="2400" dirty="0">
                <a:solidFill>
                  <a:srgbClr val="66FF66"/>
                </a:solidFill>
              </a:rPr>
              <a:t>transmission range and </a:t>
            </a:r>
            <a:r>
              <a:rPr lang="en-US" altLang="ko-KR" sz="2400" dirty="0" smtClean="0">
                <a:solidFill>
                  <a:srgbClr val="66FF66"/>
                </a:solidFill>
              </a:rPr>
              <a:t>by CR interference range)</a:t>
            </a:r>
          </a:p>
          <a:p>
            <a:pPr lvl="1" eaLnBrk="1" hangingPunct="1">
              <a:lnSpc>
                <a:spcPct val="80000"/>
              </a:lnSpc>
              <a:buNone/>
              <a:defRPr/>
            </a:pPr>
            <a:endParaRPr lang="en-US" altLang="ko-KR" sz="2000" dirty="0" smtClean="0">
              <a:solidFill>
                <a:srgbClr val="66FF66"/>
              </a:solidFill>
            </a:endParaRPr>
          </a:p>
          <a:p>
            <a:pPr eaLnBrk="1" hangingPunct="1">
              <a:lnSpc>
                <a:spcPct val="80000"/>
              </a:lnSpc>
              <a:defRPr/>
            </a:pPr>
            <a:r>
              <a:rPr lang="en-US" altLang="ko-KR" sz="2400" dirty="0"/>
              <a:t>Maximum Interference </a:t>
            </a:r>
            <a:r>
              <a:rPr lang="en-US" altLang="ko-KR" sz="2400" dirty="0" err="1" smtClean="0"/>
              <a:t>Prob</a:t>
            </a:r>
            <a:r>
              <a:rPr lang="en-US" altLang="ko-KR" sz="2400" dirty="0" smtClean="0"/>
              <a:t>  </a:t>
            </a:r>
            <a:r>
              <a:rPr lang="en-US" altLang="ko-KR" sz="2400" dirty="0"/>
              <a:t>P</a:t>
            </a:r>
            <a:r>
              <a:rPr lang="en-US" altLang="ko-KR" sz="2400" baseline="-25000" dirty="0"/>
              <a:t>int</a:t>
            </a:r>
            <a:endParaRPr lang="en-US" altLang="ko-KR" sz="2400" dirty="0"/>
          </a:p>
          <a:p>
            <a:pPr lvl="1" eaLnBrk="1" hangingPunct="1">
              <a:lnSpc>
                <a:spcPct val="80000"/>
              </a:lnSpc>
              <a:defRPr/>
            </a:pPr>
            <a:r>
              <a:rPr lang="en-US" altLang="ko-KR" sz="2400" dirty="0"/>
              <a:t>P</a:t>
            </a:r>
            <a:r>
              <a:rPr lang="en-US" altLang="ko-KR" sz="2400" baseline="-25000" dirty="0"/>
              <a:t>int </a:t>
            </a:r>
            <a:r>
              <a:rPr lang="en-US" altLang="ko-KR" sz="2400" dirty="0" smtClean="0">
                <a:sym typeface="Wingdings"/>
              </a:rPr>
              <a:t> </a:t>
            </a:r>
            <a:r>
              <a:rPr lang="en-US" altLang="ko-KR" sz="2400" dirty="0" smtClean="0"/>
              <a:t>max</a:t>
            </a:r>
            <a:r>
              <a:rPr lang="en-US" altLang="ko-KR" sz="2400" dirty="0"/>
              <a:t>. value of the interference prob. that a PU can </a:t>
            </a:r>
            <a:r>
              <a:rPr lang="en-US" altLang="ko-KR" sz="2400" dirty="0" smtClean="0"/>
              <a:t>tolerate</a:t>
            </a:r>
          </a:p>
          <a:p>
            <a:pPr lvl="1" eaLnBrk="1" hangingPunct="1">
              <a:lnSpc>
                <a:spcPct val="80000"/>
              </a:lnSpc>
              <a:defRPr/>
            </a:pPr>
            <a:endParaRPr lang="en-US" altLang="ko-KR" sz="2400" dirty="0" smtClean="0">
              <a:solidFill>
                <a:srgbClr val="FFFFFF"/>
              </a:solidFill>
            </a:endParaRPr>
          </a:p>
          <a:p>
            <a:pPr eaLnBrk="1" hangingPunct="1">
              <a:lnSpc>
                <a:spcPct val="80000"/>
              </a:lnSpc>
              <a:defRPr/>
            </a:pPr>
            <a:r>
              <a:rPr lang="en-US" altLang="ko-KR" sz="2400" dirty="0" smtClean="0"/>
              <a:t> </a:t>
            </a:r>
            <a:r>
              <a:rPr lang="en-US" altLang="ko-KR" sz="2800" dirty="0"/>
              <a:t>Event </a:t>
            </a:r>
            <a:r>
              <a:rPr lang="en-US" altLang="ko-KR" sz="2800" dirty="0">
                <a:latin typeface="Chalkduster"/>
                <a:cs typeface="Chalkduster"/>
              </a:rPr>
              <a:t>I: </a:t>
            </a:r>
            <a:r>
              <a:rPr lang="en-US" altLang="ko-KR" sz="2400" dirty="0">
                <a:solidFill>
                  <a:srgbClr val="FFFFFF"/>
                </a:solidFill>
              </a:rPr>
              <a:t>CR user is inside the PU protection range</a:t>
            </a:r>
          </a:p>
          <a:p>
            <a:pPr eaLnBrk="1" hangingPunct="1">
              <a:lnSpc>
                <a:spcPct val="80000"/>
              </a:lnSpc>
              <a:defRPr/>
            </a:pPr>
            <a:endParaRPr lang="en-US" altLang="ko-KR" sz="2400" dirty="0">
              <a:solidFill>
                <a:srgbClr val="FFFFFF"/>
              </a:solidFill>
            </a:endParaRPr>
          </a:p>
          <a:p>
            <a:pPr eaLnBrk="1" hangingPunct="1">
              <a:lnSpc>
                <a:spcPct val="80000"/>
              </a:lnSpc>
              <a:defRPr/>
            </a:pPr>
            <a:r>
              <a:rPr lang="en-US" altLang="ko-KR" sz="2400" dirty="0">
                <a:solidFill>
                  <a:srgbClr val="FFFFFF"/>
                </a:solidFill>
              </a:rPr>
              <a:t> </a:t>
            </a:r>
            <a:r>
              <a:rPr lang="en-US" altLang="ko-KR" sz="2800" dirty="0"/>
              <a:t>Event </a:t>
            </a:r>
            <a:r>
              <a:rPr lang="en-US" altLang="ko-KR" sz="2800" dirty="0">
                <a:latin typeface="Chalkduster"/>
                <a:cs typeface="Chalkduster"/>
              </a:rPr>
              <a:t>O: </a:t>
            </a:r>
            <a:r>
              <a:rPr lang="en-US" altLang="ko-KR" sz="2400" dirty="0">
                <a:solidFill>
                  <a:srgbClr val="FFFFFF"/>
                </a:solidFill>
              </a:rPr>
              <a:t>CR user is out of the PU protection range</a:t>
            </a:r>
          </a:p>
          <a:p>
            <a:pPr eaLnBrk="1" hangingPunct="1">
              <a:lnSpc>
                <a:spcPct val="80000"/>
              </a:lnSpc>
              <a:buFont typeface="Wingdings" charset="2"/>
              <a:buNone/>
              <a:defRPr/>
            </a:pPr>
            <a:endParaRPr lang="en-US" altLang="ko-KR" sz="2800" dirty="0" smtClean="0">
              <a:solidFill>
                <a:srgbClr val="FFFFFF"/>
              </a:solidFill>
            </a:endParaRPr>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19</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19</a:t>
            </a:fld>
            <a:endParaRPr kumimoji="0" lang="en-GB" altLang="ko-KR" sz="1600">
              <a:latin typeface="Arial" charset="0"/>
            </a:endParaRPr>
          </a:p>
        </p:txBody>
      </p:sp>
      <p:sp>
        <p:nvSpPr>
          <p:cNvPr id="5466114" name="Rectangle 2"/>
          <p:cNvSpPr>
            <a:spLocks noGrp="1" noChangeArrowheads="1"/>
          </p:cNvSpPr>
          <p:nvPr>
            <p:ph type="title"/>
          </p:nvPr>
        </p:nvSpPr>
        <p:spPr>
          <a:xfrm>
            <a:off x="1676400" y="152400"/>
            <a:ext cx="9753600" cy="838200"/>
          </a:xfrm>
        </p:spPr>
        <p:txBody>
          <a:bodyPr/>
          <a:lstStyle/>
          <a:p>
            <a:pPr eaLnBrk="1" hangingPunct="1">
              <a:defRPr/>
            </a:pPr>
            <a:r>
              <a:rPr lang="en-US" altLang="ko-KR" sz="2800" dirty="0"/>
              <a:t>Mobility-Aware Sensing </a:t>
            </a:r>
            <a:r>
              <a:rPr lang="en-US" altLang="ko-KR" sz="2800" dirty="0" smtClean="0"/>
              <a:t>Design: </a:t>
            </a:r>
            <a:r>
              <a:rPr lang="en-US" sz="2800" dirty="0" smtClean="0">
                <a:solidFill>
                  <a:srgbClr val="66FF66"/>
                </a:solidFill>
              </a:rPr>
              <a:t>Some Definitions</a:t>
            </a:r>
          </a:p>
        </p:txBody>
      </p:sp>
      <p:sp>
        <p:nvSpPr>
          <p:cNvPr id="5466115" name="Rectangle 3"/>
          <p:cNvSpPr>
            <a:spLocks noGrp="1" noChangeArrowheads="1"/>
          </p:cNvSpPr>
          <p:nvPr>
            <p:ph type="body" idx="1"/>
          </p:nvPr>
        </p:nvSpPr>
        <p:spPr>
          <a:xfrm>
            <a:off x="-152400" y="1143000"/>
            <a:ext cx="11734800" cy="2286000"/>
          </a:xfrm>
        </p:spPr>
        <p:txBody>
          <a:bodyPr/>
          <a:lstStyle/>
          <a:p>
            <a:pPr marL="0" indent="0" eaLnBrk="1" hangingPunct="1">
              <a:lnSpc>
                <a:spcPct val="80000"/>
              </a:lnSpc>
              <a:buNone/>
              <a:defRPr/>
            </a:pPr>
            <a:endParaRPr lang="en-US" altLang="ko-KR" sz="2400" dirty="0" smtClean="0">
              <a:solidFill>
                <a:srgbClr val="FFFFFF"/>
              </a:solidFill>
            </a:endParaRPr>
          </a:p>
          <a:p>
            <a:pPr marL="0" indent="0" eaLnBrk="1" hangingPunct="1">
              <a:lnSpc>
                <a:spcPct val="80000"/>
              </a:lnSpc>
              <a:buNone/>
              <a:defRPr/>
            </a:pPr>
            <a:r>
              <a:rPr lang="en-US" altLang="ko-KR" sz="2800" dirty="0" smtClean="0"/>
              <a:t> CR Interference Region:</a:t>
            </a:r>
          </a:p>
          <a:p>
            <a:pPr lvl="1"/>
            <a:r>
              <a:rPr lang="en-US" sz="2000" dirty="0" smtClean="0">
                <a:solidFill>
                  <a:srgbClr val="FFFF00"/>
                </a:solidFill>
                <a:effectLst/>
              </a:rPr>
              <a:t>C</a:t>
            </a:r>
            <a:r>
              <a:rPr lang="en-US" sz="2000" dirty="0">
                <a:solidFill>
                  <a:srgbClr val="FFFF00"/>
                </a:solidFill>
                <a:effectLst/>
              </a:rPr>
              <a:t>(x</a:t>
            </a:r>
            <a:r>
              <a:rPr lang="en-US" sz="2000" baseline="-25000" dirty="0">
                <a:solidFill>
                  <a:srgbClr val="FFFF00"/>
                </a:solidFill>
                <a:effectLst/>
              </a:rPr>
              <a:t>CR</a:t>
            </a:r>
            <a:r>
              <a:rPr lang="en-US" sz="2000" dirty="0" smtClean="0">
                <a:solidFill>
                  <a:srgbClr val="FFFF00"/>
                </a:solidFill>
                <a:effectLst/>
              </a:rPr>
              <a:t>) </a:t>
            </a:r>
            <a:r>
              <a:rPr lang="en-US" altLang="ko-KR" sz="2000" dirty="0" smtClean="0"/>
              <a:t>is </a:t>
            </a:r>
            <a:r>
              <a:rPr lang="en-US" altLang="ko-KR" sz="2000" dirty="0"/>
              <a:t>a disk of radius R </a:t>
            </a:r>
            <a:r>
              <a:rPr lang="en-US" altLang="ko-KR" sz="2000" dirty="0">
                <a:solidFill>
                  <a:srgbClr val="FFFF00"/>
                </a:solidFill>
              </a:rPr>
              <a:t>(PU protection range) </a:t>
            </a:r>
            <a:r>
              <a:rPr lang="en-US" altLang="ko-KR" sz="2000" dirty="0" smtClean="0"/>
              <a:t>around </a:t>
            </a:r>
            <a:r>
              <a:rPr lang="en-US" altLang="ko-KR" sz="2000" dirty="0"/>
              <a:t>the CR </a:t>
            </a:r>
            <a:r>
              <a:rPr lang="en-US" altLang="ko-KR" sz="2000" dirty="0">
                <a:solidFill>
                  <a:srgbClr val="FFFF00"/>
                </a:solidFill>
              </a:rPr>
              <a:t>user </a:t>
            </a:r>
            <a:r>
              <a:rPr lang="en-US" altLang="ko-KR" sz="2000" dirty="0" smtClean="0">
                <a:solidFill>
                  <a:srgbClr val="FFFF00"/>
                </a:solidFill>
              </a:rPr>
              <a:t>location </a:t>
            </a:r>
            <a:r>
              <a:rPr lang="en-US" sz="2000" dirty="0" smtClean="0">
                <a:solidFill>
                  <a:srgbClr val="FFFF00"/>
                </a:solidFill>
                <a:effectLst/>
              </a:rPr>
              <a:t>x</a:t>
            </a:r>
            <a:r>
              <a:rPr lang="en-US" sz="2000" baseline="-25000" dirty="0" smtClean="0">
                <a:solidFill>
                  <a:srgbClr val="FFFF00"/>
                </a:solidFill>
                <a:effectLst/>
              </a:rPr>
              <a:t>CR.</a:t>
            </a:r>
            <a:endParaRPr lang="en-US" altLang="ko-KR" sz="2000" dirty="0" smtClean="0">
              <a:solidFill>
                <a:srgbClr val="FFFF00"/>
              </a:solidFill>
            </a:endParaRPr>
          </a:p>
          <a:p>
            <a:pPr lvl="1"/>
            <a:r>
              <a:rPr lang="en-US" sz="2000" dirty="0" smtClean="0">
                <a:effectLst/>
              </a:rPr>
              <a:t>Any CR </a:t>
            </a:r>
            <a:r>
              <a:rPr lang="en-US" sz="2000" dirty="0">
                <a:effectLst/>
              </a:rPr>
              <a:t>user is inside the </a:t>
            </a:r>
            <a:r>
              <a:rPr lang="en-US" sz="2000" dirty="0" smtClean="0">
                <a:effectLst/>
              </a:rPr>
              <a:t>PU protection </a:t>
            </a:r>
            <a:r>
              <a:rPr lang="en-US" sz="2000" dirty="0">
                <a:effectLst/>
              </a:rPr>
              <a:t>range R </a:t>
            </a:r>
            <a:r>
              <a:rPr lang="en-US" sz="2000" dirty="0" smtClean="0">
                <a:solidFill>
                  <a:srgbClr val="FFFF00"/>
                </a:solidFill>
                <a:effectLst/>
              </a:rPr>
              <a:t>(Event I occurs)</a:t>
            </a:r>
            <a:r>
              <a:rPr lang="en-US" sz="2000" dirty="0" smtClean="0">
                <a:effectLst/>
              </a:rPr>
              <a:t>, </a:t>
            </a:r>
          </a:p>
          <a:p>
            <a:pPr marL="457200" lvl="1" indent="0">
              <a:buNone/>
            </a:pPr>
            <a:r>
              <a:rPr lang="en-US" sz="2000" dirty="0">
                <a:effectLst/>
              </a:rPr>
              <a:t> </a:t>
            </a:r>
            <a:r>
              <a:rPr lang="en-US" sz="2000" dirty="0" smtClean="0">
                <a:effectLst/>
              </a:rPr>
              <a:t>  if </a:t>
            </a:r>
            <a:r>
              <a:rPr lang="en-US" sz="2000" dirty="0">
                <a:effectLst/>
              </a:rPr>
              <a:t>the PU is placed </a:t>
            </a:r>
            <a:r>
              <a:rPr lang="en-US" sz="2000" dirty="0" smtClean="0">
                <a:effectLst/>
              </a:rPr>
              <a:t>within the </a:t>
            </a:r>
            <a:r>
              <a:rPr lang="en-US" sz="2000" dirty="0" smtClean="0">
                <a:solidFill>
                  <a:srgbClr val="FFFF00"/>
                </a:solidFill>
                <a:effectLst/>
              </a:rPr>
              <a:t>CR interference region </a:t>
            </a:r>
            <a:r>
              <a:rPr lang="en-US" sz="2000" dirty="0">
                <a:solidFill>
                  <a:srgbClr val="FFFF00"/>
                </a:solidFill>
                <a:effectLst/>
              </a:rPr>
              <a:t>C(x</a:t>
            </a:r>
            <a:r>
              <a:rPr lang="en-US" sz="2000" baseline="-25000" dirty="0">
                <a:solidFill>
                  <a:srgbClr val="FFFF00"/>
                </a:solidFill>
                <a:effectLst/>
              </a:rPr>
              <a:t>CR</a:t>
            </a:r>
            <a:r>
              <a:rPr lang="en-US" sz="2000" dirty="0">
                <a:solidFill>
                  <a:srgbClr val="FFFF00"/>
                </a:solidFill>
                <a:effectLst/>
              </a:rPr>
              <a:t>)</a:t>
            </a:r>
            <a:r>
              <a:rPr lang="en-US" sz="2000" dirty="0" smtClean="0">
                <a:solidFill>
                  <a:srgbClr val="FFFF00"/>
                </a:solidFill>
                <a:effectLst/>
              </a:rPr>
              <a:t>,</a:t>
            </a:r>
          </a:p>
          <a:p>
            <a:pPr marL="457200" lvl="1" indent="0">
              <a:buNone/>
            </a:pPr>
            <a:r>
              <a:rPr lang="en-US" sz="1800" dirty="0">
                <a:effectLst/>
              </a:rPr>
              <a:t> </a:t>
            </a:r>
            <a:r>
              <a:rPr lang="en-US" sz="1800" dirty="0" smtClean="0">
                <a:effectLst/>
              </a:rPr>
              <a:t>  </a:t>
            </a:r>
            <a:r>
              <a:rPr lang="en-US" sz="2000" dirty="0">
                <a:solidFill>
                  <a:srgbClr val="66FF66"/>
                </a:solidFill>
                <a:effectLst/>
              </a:rPr>
              <a:t>i.e., if the Euclidean distance between the CR user and the PU is not greater than </a:t>
            </a:r>
            <a:r>
              <a:rPr lang="en-US" sz="2000" dirty="0" smtClean="0">
                <a:solidFill>
                  <a:srgbClr val="66FF66"/>
                </a:solidFill>
                <a:effectLst/>
              </a:rPr>
              <a:t>R.</a:t>
            </a:r>
            <a:endParaRPr lang="en-US" altLang="ko-KR" sz="2000" dirty="0" smtClean="0"/>
          </a:p>
          <a:p>
            <a:pPr lvl="1"/>
            <a:endParaRPr lang="en-US" sz="1800" dirty="0">
              <a:solidFill>
                <a:srgbClr val="66FF66"/>
              </a:solidFill>
              <a:effectLst/>
            </a:endParaRPr>
          </a:p>
          <a:p>
            <a:pPr lvl="1" eaLnBrk="1" hangingPunct="1">
              <a:lnSpc>
                <a:spcPct val="80000"/>
              </a:lnSpc>
              <a:buNone/>
              <a:defRPr/>
            </a:pPr>
            <a:r>
              <a:rPr lang="en-US" altLang="ko-KR" sz="2400" dirty="0" smtClean="0">
                <a:solidFill>
                  <a:srgbClr val="FFFF00"/>
                </a:solidFill>
              </a:rPr>
              <a:t>Event </a:t>
            </a:r>
            <a:r>
              <a:rPr lang="en-US" altLang="ko-KR" sz="2400" dirty="0">
                <a:solidFill>
                  <a:srgbClr val="FFFF00"/>
                </a:solidFill>
              </a:rPr>
              <a:t>I occurs</a:t>
            </a:r>
            <a:r>
              <a:rPr lang="en-US" altLang="ko-KR" sz="2400" dirty="0" smtClean="0">
                <a:solidFill>
                  <a:srgbClr val="FFFF00"/>
                </a:solidFill>
              </a:rPr>
              <a:t>:</a:t>
            </a:r>
            <a:r>
              <a:rPr lang="en-US" altLang="ko-KR" sz="2400" dirty="0" smtClean="0"/>
              <a:t>				</a:t>
            </a:r>
            <a:r>
              <a:rPr lang="en-US" altLang="ko-KR" sz="2400" dirty="0" smtClean="0">
                <a:solidFill>
                  <a:srgbClr val="FFFF00"/>
                </a:solidFill>
              </a:rPr>
              <a:t>Event O </a:t>
            </a:r>
            <a:r>
              <a:rPr lang="en-US" altLang="ko-KR" sz="2400" dirty="0">
                <a:solidFill>
                  <a:srgbClr val="FFFF00"/>
                </a:solidFill>
              </a:rPr>
              <a:t>occurs:</a:t>
            </a:r>
          </a:p>
          <a:p>
            <a:pPr lvl="1" eaLnBrk="1" hangingPunct="1">
              <a:lnSpc>
                <a:spcPct val="80000"/>
              </a:lnSpc>
              <a:buNone/>
              <a:defRPr/>
            </a:pPr>
            <a:endParaRPr lang="en-US" altLang="ko-KR" sz="2400" dirty="0"/>
          </a:p>
          <a:p>
            <a:pPr eaLnBrk="1" hangingPunct="1">
              <a:lnSpc>
                <a:spcPct val="80000"/>
              </a:lnSpc>
              <a:buFont typeface="Wingdings" charset="2"/>
              <a:buNone/>
              <a:defRPr/>
            </a:pPr>
            <a:endParaRPr lang="en-US" altLang="ko-KR" sz="2800" dirty="0" smtClean="0">
              <a:solidFill>
                <a:srgbClr val="FFFFFF"/>
              </a:solidFill>
            </a:endParaRPr>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endParaRPr lang="en-US" altLang="ko-KR" sz="2800" dirty="0" smtClean="0"/>
          </a:p>
          <a:p>
            <a:pPr eaLnBrk="1" hangingPunct="1">
              <a:lnSpc>
                <a:spcPct val="80000"/>
              </a:lnSpc>
              <a:buNone/>
              <a:defRPr/>
            </a:pPr>
            <a:r>
              <a:rPr lang="en-US" altLang="ko-KR" sz="2800" dirty="0" smtClean="0"/>
              <a:t>                                 </a:t>
            </a:r>
          </a:p>
        </p:txBody>
      </p:sp>
      <p:sp>
        <p:nvSpPr>
          <p:cNvPr id="13" name="Oval 12"/>
          <p:cNvSpPr>
            <a:spLocks noChangeAspect="1"/>
          </p:cNvSpPr>
          <p:nvPr/>
        </p:nvSpPr>
        <p:spPr bwMode="auto">
          <a:xfrm>
            <a:off x="1524000" y="43680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14" name="Oval 13"/>
          <p:cNvSpPr/>
          <p:nvPr/>
        </p:nvSpPr>
        <p:spPr bwMode="auto">
          <a:xfrm>
            <a:off x="2360016" y="5181600"/>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15" name="Oval 14"/>
          <p:cNvSpPr/>
          <p:nvPr/>
        </p:nvSpPr>
        <p:spPr bwMode="auto">
          <a:xfrm>
            <a:off x="1902816" y="4953000"/>
            <a:ext cx="152400" cy="152400"/>
          </a:xfrm>
          <a:prstGeom prst="ellipse">
            <a:avLst/>
          </a:prstGeom>
          <a:solidFill>
            <a:srgbClr val="66FF66"/>
          </a:solidFill>
          <a:ln>
            <a:solidFill>
              <a:srgbClr val="FF0000"/>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16" name="Straight Connector 15"/>
          <p:cNvCxnSpPr>
            <a:cxnSpLocks noChangeAspect="1"/>
          </p:cNvCxnSpPr>
          <p:nvPr/>
        </p:nvCxnSpPr>
        <p:spPr bwMode="auto">
          <a:xfrm flipV="1">
            <a:off x="2499870" y="47244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17" name="TextBox 16"/>
          <p:cNvSpPr txBox="1"/>
          <p:nvPr/>
        </p:nvSpPr>
        <p:spPr>
          <a:xfrm>
            <a:off x="2515630" y="4532080"/>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18" name="TextBox 17"/>
          <p:cNvSpPr txBox="1"/>
          <p:nvPr/>
        </p:nvSpPr>
        <p:spPr>
          <a:xfrm>
            <a:off x="2073969" y="5181600"/>
            <a:ext cx="51464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19" name="TextBox 18"/>
          <p:cNvSpPr txBox="1"/>
          <p:nvPr/>
        </p:nvSpPr>
        <p:spPr>
          <a:xfrm>
            <a:off x="1598016" y="4648200"/>
            <a:ext cx="477715"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PU</a:t>
            </a:r>
          </a:p>
        </p:txBody>
      </p:sp>
      <p:sp>
        <p:nvSpPr>
          <p:cNvPr id="20" name="Oval 19"/>
          <p:cNvSpPr>
            <a:spLocks noChangeAspect="1"/>
          </p:cNvSpPr>
          <p:nvPr/>
        </p:nvSpPr>
        <p:spPr bwMode="auto">
          <a:xfrm>
            <a:off x="6958802" y="4343400"/>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21" name="Oval 20"/>
          <p:cNvSpPr/>
          <p:nvPr/>
        </p:nvSpPr>
        <p:spPr bwMode="auto">
          <a:xfrm>
            <a:off x="7794818" y="5156998"/>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22" name="Oval 21"/>
          <p:cNvSpPr/>
          <p:nvPr/>
        </p:nvSpPr>
        <p:spPr bwMode="auto">
          <a:xfrm>
            <a:off x="6553200" y="4928398"/>
            <a:ext cx="152400" cy="152400"/>
          </a:xfrm>
          <a:prstGeom prst="ellipse">
            <a:avLst/>
          </a:prstGeom>
          <a:solidFill>
            <a:srgbClr val="66FF66"/>
          </a:solidFill>
          <a:ln>
            <a:solidFill>
              <a:srgbClr val="FF0000"/>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23" name="Straight Connector 22"/>
          <p:cNvCxnSpPr>
            <a:cxnSpLocks noChangeAspect="1"/>
          </p:cNvCxnSpPr>
          <p:nvPr/>
        </p:nvCxnSpPr>
        <p:spPr bwMode="auto">
          <a:xfrm flipV="1">
            <a:off x="7934672" y="4699798"/>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24" name="TextBox 23"/>
          <p:cNvSpPr txBox="1"/>
          <p:nvPr/>
        </p:nvSpPr>
        <p:spPr>
          <a:xfrm>
            <a:off x="7950432" y="4507478"/>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25" name="TextBox 24"/>
          <p:cNvSpPr txBox="1"/>
          <p:nvPr/>
        </p:nvSpPr>
        <p:spPr>
          <a:xfrm>
            <a:off x="7508771" y="5156998"/>
            <a:ext cx="51464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26" name="TextBox 25"/>
          <p:cNvSpPr txBox="1"/>
          <p:nvPr/>
        </p:nvSpPr>
        <p:spPr>
          <a:xfrm>
            <a:off x="6304085" y="4606751"/>
            <a:ext cx="477715" cy="346249"/>
          </a:xfrm>
          <a:prstGeom prst="rect">
            <a:avLst/>
          </a:prstGeom>
          <a:noFill/>
          <a:ln>
            <a:noFill/>
          </a:ln>
        </p:spPr>
        <p:txBody>
          <a:bodyPr wrap="none" rtlCol="0">
            <a:spAutoFit/>
          </a:bodyPr>
          <a:lstStyle/>
          <a:p>
            <a:pPr>
              <a:buNone/>
            </a:pPr>
            <a:r>
              <a:rPr lang="en-US" sz="1800" dirty="0" smtClean="0">
                <a:solidFill>
                  <a:srgbClr val="FFFFFF"/>
                </a:solidFill>
                <a:effectLst>
                  <a:outerShdw blurRad="50800" dist="38100" dir="2700000">
                    <a:srgbClr val="000000">
                      <a:alpha val="43000"/>
                    </a:srgbClr>
                  </a:outerShdw>
                </a:effectLst>
                <a:latin typeface="Comic Sans MS"/>
                <a:cs typeface="Comic Sans MS"/>
              </a:rPr>
              <a:t>PU</a:t>
            </a:r>
          </a:p>
        </p:txBody>
      </p:sp>
      <p:sp>
        <p:nvSpPr>
          <p:cNvPr id="2" name="TextBox 1"/>
          <p:cNvSpPr txBox="1"/>
          <p:nvPr/>
        </p:nvSpPr>
        <p:spPr>
          <a:xfrm>
            <a:off x="1828800" y="6096000"/>
            <a:ext cx="897835" cy="374461"/>
          </a:xfrm>
          <a:prstGeom prst="rect">
            <a:avLst/>
          </a:prstGeom>
          <a:noFill/>
        </p:spPr>
        <p:txBody>
          <a:bodyPr wrap="none" rtlCol="0">
            <a:spAutoFit/>
          </a:bodyPr>
          <a:lstStyle/>
          <a:p>
            <a:pPr>
              <a:buNone/>
            </a:pPr>
            <a:r>
              <a:rPr lang="en-US" sz="2000" dirty="0" smtClean="0">
                <a:solidFill>
                  <a:srgbClr val="FFFF00"/>
                </a:solidFill>
              </a:rPr>
              <a:t>C(x</a:t>
            </a:r>
            <a:r>
              <a:rPr lang="en-US" sz="2000" baseline="-25000" dirty="0" smtClean="0">
                <a:solidFill>
                  <a:srgbClr val="FFFF00"/>
                </a:solidFill>
              </a:rPr>
              <a:t>CR</a:t>
            </a:r>
            <a:r>
              <a:rPr lang="en-US" sz="2000" dirty="0" smtClean="0">
                <a:solidFill>
                  <a:srgbClr val="FFFF00"/>
                </a:solidFill>
              </a:rPr>
              <a:t>)</a:t>
            </a:r>
            <a:endParaRPr lang="en-US" sz="2000" dirty="0">
              <a:solidFill>
                <a:srgbClr val="FFFF00"/>
              </a:solidFill>
            </a:endParaRPr>
          </a:p>
        </p:txBody>
      </p:sp>
      <p:sp>
        <p:nvSpPr>
          <p:cNvPr id="28" name="TextBox 27"/>
          <p:cNvSpPr txBox="1"/>
          <p:nvPr/>
        </p:nvSpPr>
        <p:spPr>
          <a:xfrm>
            <a:off x="7467600" y="6096000"/>
            <a:ext cx="897835" cy="374461"/>
          </a:xfrm>
          <a:prstGeom prst="rect">
            <a:avLst/>
          </a:prstGeom>
          <a:noFill/>
        </p:spPr>
        <p:txBody>
          <a:bodyPr wrap="none" rtlCol="0">
            <a:spAutoFit/>
          </a:bodyPr>
          <a:lstStyle/>
          <a:p>
            <a:pPr>
              <a:buNone/>
            </a:pPr>
            <a:r>
              <a:rPr lang="en-US" sz="2000" dirty="0" smtClean="0">
                <a:solidFill>
                  <a:srgbClr val="FFFF00"/>
                </a:solidFill>
              </a:rPr>
              <a:t>C(x</a:t>
            </a:r>
            <a:r>
              <a:rPr lang="en-US" sz="2000" baseline="-25000" dirty="0" smtClean="0">
                <a:solidFill>
                  <a:srgbClr val="FFFF00"/>
                </a:solidFill>
              </a:rPr>
              <a:t>CR</a:t>
            </a:r>
            <a:r>
              <a:rPr lang="en-US" sz="2000" dirty="0" smtClean="0">
                <a:solidFill>
                  <a:srgbClr val="FFFF00"/>
                </a:solidFill>
              </a:rPr>
              <a:t>)</a:t>
            </a:r>
            <a:endParaRPr lang="en-US" sz="2000" dirty="0">
              <a:solidFill>
                <a:srgbClr val="FFFF00"/>
              </a:solidFill>
            </a:endParaRPr>
          </a:p>
        </p:txBody>
      </p:sp>
    </p:spTree>
    <p:extLst>
      <p:ext uri="{BB962C8B-B14F-4D97-AF65-F5344CB8AC3E}">
        <p14:creationId xmlns:p14="http://schemas.microsoft.com/office/powerpoint/2010/main" val="3776391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sldNum" sz="quarter" idx="10"/>
          </p:nvPr>
        </p:nvSpPr>
        <p:spPr>
          <a:noFill/>
        </p:spPr>
        <p:txBody>
          <a:bodyPr/>
          <a:lstStyle/>
          <a:p>
            <a:fld id="{7D045683-0313-42A7-9402-4E862872C83E}" type="slidenum">
              <a:rPr lang="en-GB" altLang="ko-KR" smtClean="0"/>
              <a:pPr/>
              <a:t>2</a:t>
            </a:fld>
            <a:endParaRPr lang="en-GB" altLang="ko-KR" smtClean="0"/>
          </a:p>
        </p:txBody>
      </p:sp>
      <p:sp>
        <p:nvSpPr>
          <p:cNvPr id="1028"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E4E32ED3-AF63-43E1-ADCB-C4DC1D691B11}" type="slidenum">
              <a:rPr kumimoji="0" lang="en-GB" altLang="ko-KR" sz="1600">
                <a:latin typeface="Arial" charset="0"/>
              </a:rPr>
              <a:pPr algn="r" eaLnBrk="1" hangingPunct="1">
                <a:lnSpc>
                  <a:spcPct val="100000"/>
                </a:lnSpc>
                <a:spcBef>
                  <a:spcPct val="0"/>
                </a:spcBef>
                <a:buClrTx/>
                <a:buSzTx/>
                <a:buFontTx/>
                <a:buNone/>
              </a:pPr>
              <a:t>2</a:t>
            </a:fld>
            <a:endParaRPr kumimoji="0" lang="en-GB" altLang="ko-KR" sz="1600">
              <a:latin typeface="Arial" charset="0"/>
            </a:endParaRPr>
          </a:p>
        </p:txBody>
      </p:sp>
      <p:sp>
        <p:nvSpPr>
          <p:cNvPr id="5423107" name="Rectangle 3"/>
          <p:cNvSpPr>
            <a:spLocks noGrp="1" noChangeArrowheads="1"/>
          </p:cNvSpPr>
          <p:nvPr>
            <p:ph type="body" idx="1"/>
          </p:nvPr>
        </p:nvSpPr>
        <p:spPr>
          <a:xfrm>
            <a:off x="457200" y="1447800"/>
            <a:ext cx="11049000" cy="4343400"/>
          </a:xfrm>
        </p:spPr>
        <p:txBody>
          <a:bodyPr/>
          <a:lstStyle/>
          <a:p>
            <a:pPr eaLnBrk="1" hangingPunct="1">
              <a:buNone/>
              <a:defRPr/>
            </a:pPr>
            <a:endParaRPr lang="en-US" altLang="ko-KR" dirty="0" smtClean="0">
              <a:ea typeface="굴림" charset="-127"/>
            </a:endParaRPr>
          </a:p>
          <a:p>
            <a:pPr lvl="1" algn="just" eaLnBrk="1" hangingPunct="1">
              <a:defRPr/>
            </a:pPr>
            <a:r>
              <a:rPr lang="en-US" altLang="ko-KR" dirty="0" smtClean="0">
                <a:ea typeface="굴림" charset="-127"/>
              </a:rPr>
              <a:t>Spectrum sensing functionality by jointly</a:t>
            </a:r>
          </a:p>
          <a:p>
            <a:pPr lvl="1" algn="just" eaLnBrk="1" hangingPunct="1">
              <a:defRPr/>
            </a:pPr>
            <a:endParaRPr lang="en-US" altLang="ko-KR" dirty="0" smtClean="0">
              <a:ea typeface="굴림" charset="-127"/>
            </a:endParaRPr>
          </a:p>
          <a:p>
            <a:pPr lvl="2" algn="just" eaLnBrk="1" hangingPunct="1">
              <a:defRPr/>
            </a:pPr>
            <a:r>
              <a:rPr lang="en-US" altLang="ko-KR" dirty="0">
                <a:ea typeface="굴림" charset="-127"/>
              </a:rPr>
              <a:t> </a:t>
            </a:r>
            <a:r>
              <a:rPr lang="en-US" altLang="ko-KR" dirty="0" smtClean="0">
                <a:ea typeface="굴림" charset="-127"/>
              </a:rPr>
              <a:t>maximizing the sensing efficiency </a:t>
            </a:r>
            <a:endParaRPr lang="en-US" altLang="ko-KR" dirty="0">
              <a:ea typeface="굴림" charset="-127"/>
            </a:endParaRPr>
          </a:p>
          <a:p>
            <a:pPr lvl="2" algn="just" eaLnBrk="1" hangingPunct="1">
              <a:defRPr/>
            </a:pPr>
            <a:r>
              <a:rPr lang="en-US" altLang="ko-KR" dirty="0" smtClean="0">
                <a:ea typeface="굴림" charset="-127"/>
              </a:rPr>
              <a:t> satisfying the PU interference constraint </a:t>
            </a:r>
          </a:p>
          <a:p>
            <a:pPr lvl="2" algn="just" eaLnBrk="1" hangingPunct="1">
              <a:defRPr/>
            </a:pPr>
            <a:endParaRPr lang="en-US" altLang="ko-KR" dirty="0" smtClean="0">
              <a:ea typeface="굴림" charset="-127"/>
            </a:endParaRPr>
          </a:p>
          <a:p>
            <a:pPr marL="457200" lvl="1" indent="0" algn="just" eaLnBrk="1" hangingPunct="1">
              <a:buNone/>
              <a:defRPr/>
            </a:pPr>
            <a:r>
              <a:rPr lang="en-US" altLang="ko-KR" dirty="0">
                <a:ea typeface="굴림" charset="-127"/>
              </a:rPr>
              <a:t> </a:t>
            </a:r>
            <a:r>
              <a:rPr lang="en-US" altLang="ko-KR" dirty="0" smtClean="0">
                <a:ea typeface="굴림" charset="-127"/>
              </a:rPr>
              <a:t> in presence of Primary-User </a:t>
            </a:r>
            <a:r>
              <a:rPr lang="en-US" altLang="ko-KR" dirty="0">
                <a:ea typeface="굴림" charset="-127"/>
              </a:rPr>
              <a:t>m</a:t>
            </a:r>
            <a:r>
              <a:rPr lang="en-US" altLang="ko-KR" dirty="0" smtClean="0">
                <a:ea typeface="굴림" charset="-127"/>
              </a:rPr>
              <a:t>obility.</a:t>
            </a:r>
          </a:p>
          <a:p>
            <a:pPr eaLnBrk="1" hangingPunct="1">
              <a:buFont typeface="Wingdings" charset="2"/>
              <a:buNone/>
              <a:defRPr/>
            </a:pPr>
            <a:endParaRPr lang="en-US" altLang="ko-KR" dirty="0" smtClean="0">
              <a:solidFill>
                <a:srgbClr val="66FF66"/>
              </a:solidFill>
              <a:ea typeface="굴림" charset="-127"/>
            </a:endParaRPr>
          </a:p>
          <a:p>
            <a:pPr eaLnBrk="1" hangingPunct="1">
              <a:buFont typeface="Wingdings" charset="2"/>
              <a:buNone/>
              <a:defRPr/>
            </a:pPr>
            <a:r>
              <a:rPr lang="en-US" altLang="ko-KR" dirty="0" smtClean="0">
                <a:solidFill>
                  <a:srgbClr val="FFFFFF"/>
                </a:solidFill>
                <a:ea typeface="굴림" charset="-127"/>
              </a:rPr>
              <a:t> </a:t>
            </a:r>
            <a:endParaRPr lang="en-US" altLang="ko-KR" dirty="0">
              <a:solidFill>
                <a:srgbClr val="FFFFFF"/>
              </a:solidFill>
              <a:ea typeface="굴림" charset="-127"/>
            </a:endParaRPr>
          </a:p>
          <a:p>
            <a:pPr eaLnBrk="1" hangingPunct="1">
              <a:buFont typeface="Wingdings" charset="2"/>
              <a:buNone/>
              <a:defRPr/>
            </a:pPr>
            <a:endParaRPr lang="en-US" altLang="ko-KR" dirty="0" smtClean="0">
              <a:solidFill>
                <a:srgbClr val="66FF33"/>
              </a:solidFill>
              <a:ea typeface="굴림" charset="-127"/>
            </a:endParaRPr>
          </a:p>
          <a:p>
            <a:pPr eaLnBrk="1" hangingPunct="1">
              <a:buFont typeface="Wingdings" charset="2"/>
              <a:buNone/>
              <a:defRPr/>
            </a:pPr>
            <a:endParaRPr lang="en-US" altLang="ko-KR" dirty="0" smtClean="0">
              <a:ea typeface="굴림" charset="-127"/>
            </a:endParaRPr>
          </a:p>
        </p:txBody>
      </p:sp>
      <p:sp>
        <p:nvSpPr>
          <p:cNvPr id="2" name="Title 1"/>
          <p:cNvSpPr>
            <a:spLocks noGrp="1"/>
          </p:cNvSpPr>
          <p:nvPr>
            <p:ph type="title"/>
          </p:nvPr>
        </p:nvSpPr>
        <p:spPr>
          <a:xfrm>
            <a:off x="2057400" y="304800"/>
            <a:ext cx="9017000" cy="838200"/>
          </a:xfrm>
        </p:spPr>
        <p:txBody>
          <a:bodyPr/>
          <a:lstStyle/>
          <a:p>
            <a:r>
              <a:rPr lang="en-US" altLang="ko-KR" dirty="0"/>
              <a:t>Optim</a:t>
            </a:r>
            <a:r>
              <a:rPr lang="en-US" altLang="ko-KR" dirty="0">
                <a:ea typeface="굴림" charset="-127"/>
              </a:rPr>
              <a:t>al Primary-User Mobility </a:t>
            </a:r>
            <a:br>
              <a:rPr lang="en-US" altLang="ko-KR" dirty="0">
                <a:ea typeface="굴림" charset="-127"/>
              </a:rPr>
            </a:br>
            <a:r>
              <a:rPr lang="en-US" altLang="ko-KR" dirty="0">
                <a:ea typeface="굴림" charset="-127"/>
              </a:rPr>
              <a:t>Aware Sensing </a:t>
            </a:r>
            <a:r>
              <a:rPr lang="en-US" altLang="ko-KR" dirty="0" smtClean="0">
                <a:ea typeface="굴림" charset="-127"/>
              </a:rPr>
              <a:t>Design: Overview</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20</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20</a:t>
            </a:fld>
            <a:endParaRPr kumimoji="0" lang="en-GB" altLang="ko-KR" sz="1600">
              <a:latin typeface="Arial" charset="0"/>
            </a:endParaRPr>
          </a:p>
        </p:txBody>
      </p:sp>
      <p:sp>
        <p:nvSpPr>
          <p:cNvPr id="5466114" name="Rectangle 2"/>
          <p:cNvSpPr>
            <a:spLocks noGrp="1" noChangeArrowheads="1"/>
          </p:cNvSpPr>
          <p:nvPr>
            <p:ph type="title"/>
          </p:nvPr>
        </p:nvSpPr>
        <p:spPr>
          <a:xfrm>
            <a:off x="1676400" y="152400"/>
            <a:ext cx="9753600" cy="838200"/>
          </a:xfrm>
        </p:spPr>
        <p:txBody>
          <a:bodyPr/>
          <a:lstStyle/>
          <a:p>
            <a:pPr eaLnBrk="1" hangingPunct="1">
              <a:defRPr/>
            </a:pPr>
            <a:r>
              <a:rPr lang="en-US" altLang="ko-KR" sz="2800" dirty="0"/>
              <a:t>Mobility-Aware Sensing </a:t>
            </a:r>
            <a:r>
              <a:rPr lang="en-US" altLang="ko-KR" sz="2800" dirty="0" smtClean="0"/>
              <a:t>Design: </a:t>
            </a:r>
            <a:r>
              <a:rPr lang="en-US" sz="2800" dirty="0" smtClean="0">
                <a:solidFill>
                  <a:srgbClr val="66FF66"/>
                </a:solidFill>
              </a:rPr>
              <a:t>Some Definitions</a:t>
            </a:r>
          </a:p>
        </p:txBody>
      </p:sp>
      <p:sp>
        <p:nvSpPr>
          <p:cNvPr id="5466115" name="Rectangle 3"/>
          <p:cNvSpPr>
            <a:spLocks noGrp="1" noChangeArrowheads="1"/>
          </p:cNvSpPr>
          <p:nvPr>
            <p:ph type="body" idx="1"/>
          </p:nvPr>
        </p:nvSpPr>
        <p:spPr>
          <a:xfrm>
            <a:off x="76200" y="1143000"/>
            <a:ext cx="11506200" cy="2286000"/>
          </a:xfrm>
        </p:spPr>
        <p:txBody>
          <a:bodyPr/>
          <a:lstStyle/>
          <a:p>
            <a:pPr marL="0" indent="0" eaLnBrk="1" hangingPunct="1">
              <a:lnSpc>
                <a:spcPct val="80000"/>
              </a:lnSpc>
              <a:buNone/>
              <a:defRPr/>
            </a:pPr>
            <a:endParaRPr lang="en-US" altLang="ko-KR" sz="2400" dirty="0" smtClean="0">
              <a:solidFill>
                <a:srgbClr val="FFFFFF"/>
              </a:solidFill>
            </a:endParaRPr>
          </a:p>
          <a:p>
            <a:pPr eaLnBrk="1" hangingPunct="1">
              <a:lnSpc>
                <a:spcPct val="80000"/>
              </a:lnSpc>
              <a:defRPr/>
            </a:pPr>
            <a:r>
              <a:rPr lang="en-US" altLang="ko-KR" sz="2400" dirty="0"/>
              <a:t> MOVEMENT </a:t>
            </a:r>
            <a:r>
              <a:rPr lang="en-US" altLang="ko-KR" sz="2400" dirty="0" smtClean="0"/>
              <a:t>LENGTH L:</a:t>
            </a:r>
          </a:p>
          <a:p>
            <a:pPr marL="457200" lvl="1" indent="0">
              <a:buNone/>
            </a:pPr>
            <a:r>
              <a:rPr lang="en-US" sz="2400" dirty="0" smtClean="0"/>
              <a:t> RV L </a:t>
            </a:r>
            <a:r>
              <a:rPr lang="en-US" sz="2400" dirty="0" smtClean="0">
                <a:sym typeface="Wingdings"/>
              </a:rPr>
              <a:t> </a:t>
            </a:r>
            <a:r>
              <a:rPr lang="en-US" sz="2400" dirty="0" smtClean="0"/>
              <a:t> </a:t>
            </a:r>
            <a:r>
              <a:rPr lang="en-US" sz="2400" dirty="0"/>
              <a:t>Euclidean distance covered by a PU during a movement </a:t>
            </a:r>
            <a:r>
              <a:rPr lang="en-US" sz="2400" dirty="0" smtClean="0"/>
              <a:t>period</a:t>
            </a:r>
            <a:endParaRPr lang="en-US" sz="2400" dirty="0"/>
          </a:p>
          <a:p>
            <a:r>
              <a:rPr lang="en-US" sz="2400" dirty="0" smtClean="0"/>
              <a:t> MOVEMENT DURATION D:</a:t>
            </a:r>
            <a:endParaRPr lang="en-US" sz="2400" dirty="0"/>
          </a:p>
          <a:p>
            <a:pPr marL="457200" lvl="1" indent="0">
              <a:buNone/>
            </a:pPr>
            <a:r>
              <a:rPr lang="en-US" sz="2000" dirty="0" smtClean="0"/>
              <a:t> </a:t>
            </a:r>
            <a:r>
              <a:rPr lang="en-US" sz="2400" dirty="0" smtClean="0"/>
              <a:t>RV  D</a:t>
            </a:r>
            <a:r>
              <a:rPr lang="en-US" sz="2400" dirty="0"/>
              <a:t> </a:t>
            </a:r>
            <a:r>
              <a:rPr lang="en-US" sz="2400" dirty="0" smtClean="0"/>
              <a:t> </a:t>
            </a:r>
            <a:r>
              <a:rPr lang="en-US" sz="2400" dirty="0" smtClean="0">
                <a:sym typeface="Wingdings"/>
              </a:rPr>
              <a:t> </a:t>
            </a:r>
            <a:r>
              <a:rPr lang="en-US" sz="2400" dirty="0" smtClean="0"/>
              <a:t> </a:t>
            </a:r>
            <a:r>
              <a:rPr lang="en-US" sz="2800" dirty="0" smtClean="0"/>
              <a:t>time </a:t>
            </a:r>
            <a:r>
              <a:rPr lang="en-US" sz="2800" dirty="0"/>
              <a:t>spent by a PU to complete a </a:t>
            </a:r>
            <a:r>
              <a:rPr lang="en-US" sz="2800" dirty="0" smtClean="0"/>
              <a:t>movement period</a:t>
            </a:r>
            <a:endParaRPr lang="en-US" sz="3200" dirty="0">
              <a:solidFill>
                <a:srgbClr val="66FF66"/>
              </a:solidFill>
            </a:endParaRPr>
          </a:p>
          <a:p>
            <a:endParaRPr lang="en-US" sz="2400" dirty="0">
              <a:solidFill>
                <a:srgbClr val="66FF66"/>
              </a:solidFill>
              <a:effectLst/>
            </a:endParaRPr>
          </a:p>
          <a:p>
            <a:pPr lvl="1" eaLnBrk="1" hangingPunct="1">
              <a:lnSpc>
                <a:spcPct val="80000"/>
              </a:lnSpc>
              <a:buNone/>
              <a:defRPr/>
            </a:pPr>
            <a:endParaRPr lang="en-US" altLang="ko-KR" sz="2800" dirty="0"/>
          </a:p>
          <a:p>
            <a:pPr eaLnBrk="1" hangingPunct="1">
              <a:lnSpc>
                <a:spcPct val="80000"/>
              </a:lnSpc>
              <a:buFont typeface="Wingdings" charset="2"/>
              <a:buNone/>
              <a:defRPr/>
            </a:pPr>
            <a:endParaRPr lang="en-US" altLang="ko-KR" sz="2800" dirty="0" smtClean="0">
              <a:solidFill>
                <a:srgbClr val="FFFFFF"/>
              </a:solidFill>
            </a:endParaRPr>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endParaRPr lang="en-US" altLang="ko-KR" sz="2800" dirty="0" smtClean="0"/>
          </a:p>
          <a:p>
            <a:pPr eaLnBrk="1" hangingPunct="1">
              <a:lnSpc>
                <a:spcPct val="80000"/>
              </a:lnSpc>
              <a:buNone/>
              <a:defRPr/>
            </a:pPr>
            <a:r>
              <a:rPr lang="en-US" altLang="ko-KR" sz="2800" dirty="0" smtClean="0"/>
              <a:t>                                 </a:t>
            </a:r>
          </a:p>
        </p:txBody>
      </p:sp>
      <p:cxnSp>
        <p:nvCxnSpPr>
          <p:cNvPr id="4" name="Straight Arrow Connector 3"/>
          <p:cNvCxnSpPr/>
          <p:nvPr/>
        </p:nvCxnSpPr>
        <p:spPr bwMode="auto">
          <a:xfrm>
            <a:off x="3059368" y="5146849"/>
            <a:ext cx="4800600" cy="0"/>
          </a:xfrm>
          <a:prstGeom prst="straightConnector1">
            <a:avLst/>
          </a:prstGeom>
          <a:noFill/>
          <a:ln w="9525" cap="flat" cmpd="sng" algn="ctr">
            <a:solidFill>
              <a:srgbClr val="FFFFFF"/>
            </a:solidFill>
            <a:prstDash val="solid"/>
            <a:round/>
            <a:headEnd type="none" w="med" len="med"/>
            <a:tailEnd type="arrow"/>
          </a:ln>
          <a:effectLst/>
        </p:spPr>
      </p:cxnSp>
      <p:sp>
        <p:nvSpPr>
          <p:cNvPr id="27" name="Oval 26"/>
          <p:cNvSpPr/>
          <p:nvPr/>
        </p:nvSpPr>
        <p:spPr bwMode="auto">
          <a:xfrm>
            <a:off x="3668968" y="4613449"/>
            <a:ext cx="152400" cy="152400"/>
          </a:xfrm>
          <a:prstGeom prst="ellipse">
            <a:avLst/>
          </a:prstGeom>
          <a:solidFill>
            <a:srgbClr val="66FF66"/>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29" name="Oval 28"/>
          <p:cNvSpPr/>
          <p:nvPr/>
        </p:nvSpPr>
        <p:spPr bwMode="auto">
          <a:xfrm>
            <a:off x="6869368" y="3699049"/>
            <a:ext cx="152400" cy="152400"/>
          </a:xfrm>
          <a:prstGeom prst="ellipse">
            <a:avLst/>
          </a:prstGeom>
          <a:solidFill>
            <a:srgbClr val="66FF66"/>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cxnSp>
        <p:nvCxnSpPr>
          <p:cNvPr id="6" name="Straight Connector 5"/>
          <p:cNvCxnSpPr>
            <a:endCxn id="29" idx="2"/>
          </p:cNvCxnSpPr>
          <p:nvPr/>
        </p:nvCxnSpPr>
        <p:spPr bwMode="auto">
          <a:xfrm flipV="1">
            <a:off x="3821368" y="3775249"/>
            <a:ext cx="3048000" cy="914400"/>
          </a:xfrm>
          <a:prstGeom prst="line">
            <a:avLst/>
          </a:prstGeom>
          <a:noFill/>
          <a:ln w="57150" cap="flat" cmpd="sng" algn="ctr">
            <a:solidFill>
              <a:srgbClr val="66FF66"/>
            </a:solidFill>
            <a:prstDash val="solid"/>
            <a:round/>
            <a:headEnd type="arrow" w="med" len="med"/>
            <a:tailEnd type="arrow" w="med" len="med"/>
          </a:ln>
          <a:effectLst/>
        </p:spPr>
      </p:cxnSp>
      <p:sp>
        <p:nvSpPr>
          <p:cNvPr id="8" name="TextBox 7"/>
          <p:cNvSpPr txBox="1"/>
          <p:nvPr/>
        </p:nvSpPr>
        <p:spPr>
          <a:xfrm>
            <a:off x="4890117" y="3775249"/>
            <a:ext cx="683851" cy="430887"/>
          </a:xfrm>
          <a:prstGeom prst="rect">
            <a:avLst/>
          </a:prstGeom>
          <a:noFill/>
        </p:spPr>
        <p:txBody>
          <a:bodyPr wrap="none" rtlCol="0">
            <a:spAutoFit/>
          </a:bodyPr>
          <a:lstStyle/>
          <a:p>
            <a:pPr>
              <a:buNone/>
            </a:pPr>
            <a:r>
              <a:rPr lang="en-US" sz="2400" dirty="0" smtClean="0"/>
              <a:t>L=l</a:t>
            </a:r>
            <a:r>
              <a:rPr lang="en-US" sz="2400" baseline="-25000" dirty="0" smtClean="0"/>
              <a:t>i</a:t>
            </a:r>
            <a:endParaRPr lang="en-US" sz="2400" dirty="0"/>
          </a:p>
        </p:txBody>
      </p:sp>
      <p:sp>
        <p:nvSpPr>
          <p:cNvPr id="30" name="TextBox 29"/>
          <p:cNvSpPr txBox="1"/>
          <p:nvPr/>
        </p:nvSpPr>
        <p:spPr>
          <a:xfrm>
            <a:off x="3066924" y="4267200"/>
            <a:ext cx="906844"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FFFF00"/>
                </a:solidFill>
                <a:effectLst>
                  <a:outerShdw blurRad="50800" dist="38100" dir="2700000">
                    <a:srgbClr val="000000">
                      <a:alpha val="43000"/>
                    </a:srgbClr>
                  </a:outerShdw>
                </a:effectLst>
                <a:latin typeface="Comic Sans MS"/>
                <a:cs typeface="Comic Sans MS"/>
              </a:rPr>
              <a:t>PU</a:t>
            </a: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α</a:t>
            </a:r>
            <a:r>
              <a:rPr lang="en-US" sz="1800" dirty="0" smtClean="0">
                <a:solidFill>
                  <a:srgbClr val="FFFF00"/>
                </a:solidFill>
                <a:effectLst>
                  <a:outerShdw blurRad="50800" dist="38100" dir="2700000">
                    <a:srgbClr val="000000">
                      <a:alpha val="43000"/>
                    </a:srgbClr>
                  </a:outerShdw>
                </a:effectLst>
                <a:latin typeface="Comic Sans MS"/>
                <a:cs typeface="Comic Sans MS"/>
              </a:rPr>
              <a:t>)</a:t>
            </a:r>
          </a:p>
        </p:txBody>
      </p:sp>
      <p:sp>
        <p:nvSpPr>
          <p:cNvPr id="31" name="TextBox 30"/>
          <p:cNvSpPr txBox="1"/>
          <p:nvPr/>
        </p:nvSpPr>
        <p:spPr>
          <a:xfrm>
            <a:off x="6945568" y="3657600"/>
            <a:ext cx="906844"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FFFF00"/>
                </a:solidFill>
                <a:effectLst>
                  <a:outerShdw blurRad="50800" dist="38100" dir="2700000">
                    <a:srgbClr val="000000">
                      <a:alpha val="43000"/>
                    </a:srgbClr>
                  </a:outerShdw>
                </a:effectLst>
                <a:latin typeface="Comic Sans MS"/>
                <a:cs typeface="Comic Sans MS"/>
              </a:rPr>
              <a:t>PU</a:t>
            </a: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β</a:t>
            </a:r>
            <a:r>
              <a:rPr lang="en-US" sz="1800" dirty="0" smtClean="0">
                <a:solidFill>
                  <a:srgbClr val="FFFF00"/>
                </a:solidFill>
                <a:effectLst>
                  <a:outerShdw blurRad="50800" dist="38100" dir="2700000">
                    <a:srgbClr val="000000">
                      <a:alpha val="43000"/>
                    </a:srgbClr>
                  </a:outerShdw>
                </a:effectLst>
                <a:latin typeface="Comic Sans MS"/>
                <a:cs typeface="Comic Sans MS"/>
              </a:rPr>
              <a:t>)</a:t>
            </a:r>
          </a:p>
        </p:txBody>
      </p:sp>
      <p:cxnSp>
        <p:nvCxnSpPr>
          <p:cNvPr id="10" name="Straight Connector 9"/>
          <p:cNvCxnSpPr>
            <a:stCxn id="27" idx="4"/>
          </p:cNvCxnSpPr>
          <p:nvPr/>
        </p:nvCxnSpPr>
        <p:spPr bwMode="auto">
          <a:xfrm>
            <a:off x="3745168" y="4765849"/>
            <a:ext cx="0" cy="381000"/>
          </a:xfrm>
          <a:prstGeom prst="line">
            <a:avLst/>
          </a:prstGeom>
          <a:noFill/>
          <a:ln w="9525" cap="flat" cmpd="sng" algn="ctr">
            <a:solidFill>
              <a:srgbClr val="FFFFFF"/>
            </a:solidFill>
            <a:prstDash val="dash"/>
            <a:round/>
            <a:headEnd type="none" w="med" len="med"/>
            <a:tailEnd type="none" w="med" len="med"/>
          </a:ln>
          <a:effectLst/>
        </p:spPr>
      </p:cxnSp>
      <p:cxnSp>
        <p:nvCxnSpPr>
          <p:cNvPr id="57344" name="Straight Connector 57343"/>
          <p:cNvCxnSpPr/>
          <p:nvPr/>
        </p:nvCxnSpPr>
        <p:spPr bwMode="auto">
          <a:xfrm>
            <a:off x="6945568" y="3851449"/>
            <a:ext cx="0" cy="1295400"/>
          </a:xfrm>
          <a:prstGeom prst="line">
            <a:avLst/>
          </a:prstGeom>
          <a:noFill/>
          <a:ln w="9525" cap="flat" cmpd="sng" algn="ctr">
            <a:solidFill>
              <a:srgbClr val="FFFFFF"/>
            </a:solidFill>
            <a:prstDash val="dash"/>
            <a:round/>
            <a:headEnd type="none" w="med" len="med"/>
            <a:tailEnd type="none" w="med" len="med"/>
          </a:ln>
          <a:effectLst/>
        </p:spPr>
      </p:cxnSp>
      <p:sp>
        <p:nvSpPr>
          <p:cNvPr id="40" name="TextBox 39"/>
          <p:cNvSpPr txBox="1"/>
          <p:nvPr/>
        </p:nvSpPr>
        <p:spPr>
          <a:xfrm>
            <a:off x="3592768" y="5105400"/>
            <a:ext cx="406143"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α</a:t>
            </a:r>
            <a:endParaRPr lang="en-US" sz="1800" dirty="0" smtClean="0">
              <a:solidFill>
                <a:srgbClr val="FFFF00"/>
              </a:solidFill>
              <a:effectLst>
                <a:outerShdw blurRad="50800" dist="38100" dir="2700000">
                  <a:srgbClr val="000000">
                    <a:alpha val="43000"/>
                  </a:srgbClr>
                </a:outerShdw>
              </a:effectLst>
              <a:latin typeface="Comic Sans MS"/>
              <a:cs typeface="Comic Sans MS"/>
            </a:endParaRPr>
          </a:p>
        </p:txBody>
      </p:sp>
      <p:sp>
        <p:nvSpPr>
          <p:cNvPr id="41" name="TextBox 40"/>
          <p:cNvSpPr txBox="1"/>
          <p:nvPr/>
        </p:nvSpPr>
        <p:spPr>
          <a:xfrm>
            <a:off x="6716968" y="5105400"/>
            <a:ext cx="392393"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β</a:t>
            </a:r>
            <a:endParaRPr lang="en-US" sz="1800" dirty="0" smtClean="0">
              <a:solidFill>
                <a:srgbClr val="FFFF00"/>
              </a:solidFill>
              <a:effectLst>
                <a:outerShdw blurRad="50800" dist="38100" dir="2700000">
                  <a:srgbClr val="000000">
                    <a:alpha val="43000"/>
                  </a:srgbClr>
                </a:outerShdw>
              </a:effectLst>
              <a:latin typeface="Comic Sans MS"/>
              <a:cs typeface="Comic Sans MS"/>
            </a:endParaRPr>
          </a:p>
        </p:txBody>
      </p:sp>
      <p:sp>
        <p:nvSpPr>
          <p:cNvPr id="42" name="TextBox 41"/>
          <p:cNvSpPr txBox="1"/>
          <p:nvPr/>
        </p:nvSpPr>
        <p:spPr>
          <a:xfrm>
            <a:off x="7707568" y="5105400"/>
            <a:ext cx="666506"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time</a:t>
            </a:r>
          </a:p>
        </p:txBody>
      </p:sp>
      <p:cxnSp>
        <p:nvCxnSpPr>
          <p:cNvPr id="57351" name="Straight Arrow Connector 57350"/>
          <p:cNvCxnSpPr/>
          <p:nvPr/>
        </p:nvCxnSpPr>
        <p:spPr bwMode="auto">
          <a:xfrm>
            <a:off x="3745168" y="5451649"/>
            <a:ext cx="3225928" cy="0"/>
          </a:xfrm>
          <a:prstGeom prst="straightConnector1">
            <a:avLst/>
          </a:prstGeom>
          <a:noFill/>
          <a:ln w="9525" cap="flat" cmpd="sng" algn="ctr">
            <a:solidFill>
              <a:srgbClr val="FFFFFF"/>
            </a:solidFill>
            <a:prstDash val="solid"/>
            <a:round/>
            <a:headEnd type="arrow"/>
            <a:tailEnd type="arrow"/>
          </a:ln>
          <a:effectLst/>
        </p:spPr>
      </p:cxnSp>
      <p:sp>
        <p:nvSpPr>
          <p:cNvPr id="45" name="TextBox 44"/>
          <p:cNvSpPr txBox="1"/>
          <p:nvPr/>
        </p:nvSpPr>
        <p:spPr>
          <a:xfrm>
            <a:off x="4495800" y="5410200"/>
            <a:ext cx="1844475" cy="430887"/>
          </a:xfrm>
          <a:prstGeom prst="rect">
            <a:avLst/>
          </a:prstGeom>
          <a:noFill/>
        </p:spPr>
        <p:txBody>
          <a:bodyPr wrap="none" rtlCol="0">
            <a:spAutoFit/>
          </a:bodyPr>
          <a:lstStyle/>
          <a:p>
            <a:pPr>
              <a:buNone/>
            </a:pPr>
            <a:r>
              <a:rPr lang="en-US" sz="2400" dirty="0" smtClean="0"/>
              <a:t>D=d</a:t>
            </a:r>
            <a:r>
              <a:rPr lang="en-US" sz="2400" baseline="-25000" dirty="0" smtClean="0"/>
              <a:t>i</a:t>
            </a:r>
            <a:r>
              <a:rPr lang="en-US" sz="2400" dirty="0" smtClean="0"/>
              <a:t>=t</a:t>
            </a:r>
            <a:r>
              <a:rPr lang="en-US" sz="2400" baseline="-25000" dirty="0" smtClean="0">
                <a:latin typeface="Lucida Grande"/>
                <a:ea typeface="Lucida Grande"/>
                <a:cs typeface="Lucida Grande"/>
              </a:rPr>
              <a:t>β</a:t>
            </a:r>
            <a:r>
              <a:rPr lang="en-US" sz="2400" dirty="0" smtClean="0">
                <a:latin typeface="Lucida Grande"/>
                <a:ea typeface="Lucida Grande"/>
                <a:cs typeface="Lucida Grande"/>
              </a:rPr>
              <a:t>-</a:t>
            </a:r>
            <a:r>
              <a:rPr lang="en-US" sz="2400" dirty="0" smtClean="0">
                <a:latin typeface="+mn-lt"/>
                <a:ea typeface="Lucida Grande"/>
                <a:cs typeface="Lucida Grande"/>
              </a:rPr>
              <a:t>t</a:t>
            </a:r>
            <a:r>
              <a:rPr lang="en-US" sz="2400" baseline="-25000" dirty="0" smtClean="0">
                <a:latin typeface="Lucida Grande"/>
                <a:ea typeface="Lucida Grande"/>
                <a:cs typeface="Lucida Grande"/>
              </a:rPr>
              <a:t>α</a:t>
            </a:r>
            <a:endParaRPr lang="en-US" sz="2400" baseline="-25000" dirty="0"/>
          </a:p>
        </p:txBody>
      </p:sp>
    </p:spTree>
    <p:extLst>
      <p:ext uri="{BB962C8B-B14F-4D97-AF65-F5344CB8AC3E}">
        <p14:creationId xmlns:p14="http://schemas.microsoft.com/office/powerpoint/2010/main" val="1801101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21</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21</a:t>
            </a:fld>
            <a:endParaRPr kumimoji="0" lang="en-GB" altLang="ko-KR" sz="1600">
              <a:latin typeface="Arial" charset="0"/>
            </a:endParaRPr>
          </a:p>
        </p:txBody>
      </p:sp>
      <p:sp>
        <p:nvSpPr>
          <p:cNvPr id="5466114" name="Rectangle 2"/>
          <p:cNvSpPr>
            <a:spLocks noGrp="1" noChangeArrowheads="1"/>
          </p:cNvSpPr>
          <p:nvPr>
            <p:ph type="title"/>
          </p:nvPr>
        </p:nvSpPr>
        <p:spPr>
          <a:xfrm>
            <a:off x="1524000" y="152400"/>
            <a:ext cx="9753600" cy="838200"/>
          </a:xfrm>
        </p:spPr>
        <p:txBody>
          <a:bodyPr/>
          <a:lstStyle/>
          <a:p>
            <a:pPr eaLnBrk="1" hangingPunct="1">
              <a:defRPr/>
            </a:pPr>
            <a:r>
              <a:rPr lang="en-US" altLang="ko-KR" sz="2800" dirty="0"/>
              <a:t>Mobility-Aware Sensing </a:t>
            </a:r>
            <a:r>
              <a:rPr lang="en-US" altLang="ko-KR" sz="2800" dirty="0" smtClean="0"/>
              <a:t>Design: </a:t>
            </a:r>
            <a:r>
              <a:rPr lang="en-US" sz="2800" dirty="0" smtClean="0">
                <a:solidFill>
                  <a:srgbClr val="66FF66"/>
                </a:solidFill>
              </a:rPr>
              <a:t>Some Definitions</a:t>
            </a:r>
          </a:p>
        </p:txBody>
      </p:sp>
      <p:sp>
        <p:nvSpPr>
          <p:cNvPr id="5466115" name="Rectangle 3"/>
          <p:cNvSpPr>
            <a:spLocks noGrp="1" noChangeArrowheads="1"/>
          </p:cNvSpPr>
          <p:nvPr>
            <p:ph type="body" idx="1"/>
          </p:nvPr>
        </p:nvSpPr>
        <p:spPr>
          <a:xfrm>
            <a:off x="381000" y="1295400"/>
            <a:ext cx="11201400" cy="2743200"/>
          </a:xfrm>
        </p:spPr>
        <p:txBody>
          <a:bodyPr/>
          <a:lstStyle/>
          <a:p>
            <a:r>
              <a:rPr lang="en-US" altLang="ko-KR" sz="2800" dirty="0" smtClean="0"/>
              <a:t>Out </a:t>
            </a:r>
            <a:r>
              <a:rPr lang="en-US" altLang="ko-KR" sz="2800" dirty="0"/>
              <a:t>Time </a:t>
            </a:r>
            <a:r>
              <a:rPr lang="en-US" altLang="ko-KR" sz="2800" dirty="0" err="1" smtClean="0"/>
              <a:t>Θ</a:t>
            </a:r>
            <a:r>
              <a:rPr lang="en-US" altLang="ko-KR" sz="2800" dirty="0" smtClean="0"/>
              <a:t>:</a:t>
            </a:r>
            <a:endParaRPr lang="en-US" altLang="ko-KR" sz="2800" dirty="0" smtClean="0">
              <a:latin typeface="Chalkduster"/>
              <a:cs typeface="Chalkduster"/>
            </a:endParaRPr>
          </a:p>
          <a:p>
            <a:pPr marL="457200" lvl="1" indent="0" eaLnBrk="1" hangingPunct="1">
              <a:lnSpc>
                <a:spcPct val="80000"/>
              </a:lnSpc>
              <a:buNone/>
              <a:defRPr/>
            </a:pPr>
            <a:r>
              <a:rPr lang="en-US" altLang="ko-KR" sz="2000" dirty="0" smtClean="0"/>
              <a:t>Time </a:t>
            </a:r>
            <a:r>
              <a:rPr lang="en-US" altLang="ko-KR" sz="2000" dirty="0"/>
              <a:t>interval a </a:t>
            </a:r>
            <a:r>
              <a:rPr lang="en-US" altLang="ko-KR" sz="2000" dirty="0" smtClean="0"/>
              <a:t>PU </a:t>
            </a:r>
            <a:r>
              <a:rPr lang="en-US" altLang="ko-KR" sz="2000" dirty="0" smtClean="0">
                <a:solidFill>
                  <a:srgbClr val="FFFF00"/>
                </a:solidFill>
              </a:rPr>
              <a:t>(starting </a:t>
            </a:r>
            <a:r>
              <a:rPr lang="en-US" altLang="ko-KR" sz="2000" dirty="0">
                <a:solidFill>
                  <a:srgbClr val="FFFF00"/>
                </a:solidFill>
              </a:rPr>
              <a:t>from its steady-state spatial </a:t>
            </a:r>
            <a:r>
              <a:rPr lang="en-US" altLang="ko-KR" sz="2000" dirty="0" smtClean="0">
                <a:solidFill>
                  <a:srgbClr val="FFFF00"/>
                </a:solidFill>
              </a:rPr>
              <a:t>distribution) </a:t>
            </a:r>
            <a:r>
              <a:rPr lang="en-US" altLang="ko-KR" sz="2000" dirty="0" smtClean="0"/>
              <a:t>spends </a:t>
            </a:r>
            <a:r>
              <a:rPr lang="en-US" altLang="ko-KR" sz="2000" dirty="0"/>
              <a:t>out of the interference region of </a:t>
            </a:r>
            <a:r>
              <a:rPr lang="en-US" altLang="ko-KR" sz="2000" dirty="0" smtClean="0"/>
              <a:t>an arbitrary  </a:t>
            </a:r>
            <a:r>
              <a:rPr lang="en-US" altLang="ko-KR" sz="2000" dirty="0"/>
              <a:t>CR user:</a:t>
            </a:r>
          </a:p>
          <a:p>
            <a:pPr eaLnBrk="1" hangingPunct="1">
              <a:lnSpc>
                <a:spcPct val="80000"/>
              </a:lnSpc>
              <a:buNone/>
              <a:defRPr/>
            </a:pPr>
            <a:endParaRPr lang="en-US" altLang="ko-KR" sz="2000" dirty="0"/>
          </a:p>
          <a:p>
            <a:pPr eaLnBrk="1" hangingPunct="1">
              <a:lnSpc>
                <a:spcPct val="80000"/>
              </a:lnSpc>
              <a:buNone/>
              <a:defRPr/>
            </a:pPr>
            <a:endParaRPr lang="en-US" altLang="ko-KR" sz="2000" dirty="0"/>
          </a:p>
          <a:p>
            <a:pPr eaLnBrk="1" hangingPunct="1">
              <a:lnSpc>
                <a:spcPct val="80000"/>
              </a:lnSpc>
              <a:buNone/>
              <a:defRPr/>
            </a:pPr>
            <a:r>
              <a:rPr lang="en-US" altLang="ko-KR" sz="2000" dirty="0"/>
              <a:t>   </a:t>
            </a:r>
          </a:p>
          <a:p>
            <a:pPr eaLnBrk="1" hangingPunct="1">
              <a:lnSpc>
                <a:spcPct val="80000"/>
              </a:lnSpc>
              <a:defRPr/>
            </a:pPr>
            <a:endParaRPr lang="en-US" altLang="ko-KR" sz="2000" dirty="0">
              <a:solidFill>
                <a:srgbClr val="FFFFFF"/>
              </a:solidFill>
            </a:endParaRPr>
          </a:p>
          <a:p>
            <a:pPr eaLnBrk="1" hangingPunct="1">
              <a:lnSpc>
                <a:spcPct val="80000"/>
              </a:lnSpc>
              <a:buFont typeface="Wingdings" charset="2"/>
              <a:buNone/>
              <a:defRPr/>
            </a:pPr>
            <a:r>
              <a:rPr lang="en-US" altLang="ko-KR" sz="2000" dirty="0" smtClean="0">
                <a:solidFill>
                  <a:srgbClr val="FFFFFF"/>
                </a:solidFill>
              </a:rPr>
              <a:t>								</a:t>
            </a:r>
          </a:p>
          <a:p>
            <a:pPr eaLnBrk="1" hangingPunct="1">
              <a:lnSpc>
                <a:spcPct val="80000"/>
              </a:lnSpc>
              <a:buFont typeface="Wingdings" charset="2"/>
              <a:buNone/>
              <a:defRPr/>
            </a:pPr>
            <a:r>
              <a:rPr lang="en-US" altLang="ko-KR" sz="2000" dirty="0" smtClean="0"/>
              <a:t> </a:t>
            </a:r>
          </a:p>
          <a:p>
            <a:pPr eaLnBrk="1" hangingPunct="1">
              <a:lnSpc>
                <a:spcPct val="80000"/>
              </a:lnSpc>
              <a:buFont typeface="Wingdings" charset="2"/>
              <a:buNone/>
              <a:defRPr/>
            </a:pPr>
            <a:endParaRPr lang="en-US" altLang="ko-KR" sz="2000" dirty="0" smtClean="0"/>
          </a:p>
          <a:p>
            <a:pPr eaLnBrk="1" hangingPunct="1">
              <a:lnSpc>
                <a:spcPct val="80000"/>
              </a:lnSpc>
              <a:buFont typeface="Wingdings" charset="2"/>
              <a:buNone/>
              <a:defRPr/>
            </a:pPr>
            <a:r>
              <a:rPr lang="en-US" altLang="ko-KR" sz="2000" dirty="0" smtClean="0"/>
              <a:t>   </a:t>
            </a:r>
          </a:p>
          <a:p>
            <a:pPr eaLnBrk="1" hangingPunct="1">
              <a:lnSpc>
                <a:spcPct val="80000"/>
              </a:lnSpc>
              <a:buFont typeface="Wingdings" charset="2"/>
              <a:buNone/>
              <a:defRPr/>
            </a:pPr>
            <a:endParaRPr lang="en-US" altLang="ko-KR" sz="2000" dirty="0" smtClean="0"/>
          </a:p>
        </p:txBody>
      </p:sp>
      <p:pic>
        <p:nvPicPr>
          <p:cNvPr id="31" name="Picture 30"/>
          <p:cNvPicPr>
            <a:picLocks noChangeAspect="1"/>
          </p:cNvPicPr>
          <p:nvPr/>
        </p:nvPicPr>
        <p:blipFill>
          <a:blip r:embed="rId3"/>
          <a:stretch>
            <a:fillRect/>
          </a:stretch>
        </p:blipFill>
        <p:spPr>
          <a:xfrm>
            <a:off x="1219200" y="2590800"/>
            <a:ext cx="5791200" cy="1085850"/>
          </a:xfrm>
          <a:prstGeom prst="rect">
            <a:avLst/>
          </a:prstGeom>
        </p:spPr>
      </p:pic>
      <p:sp>
        <p:nvSpPr>
          <p:cNvPr id="2" name="TextBox 1"/>
          <p:cNvSpPr txBox="1"/>
          <p:nvPr/>
        </p:nvSpPr>
        <p:spPr>
          <a:xfrm>
            <a:off x="7086600" y="2819400"/>
            <a:ext cx="4003119" cy="588879"/>
          </a:xfrm>
          <a:prstGeom prst="rect">
            <a:avLst/>
          </a:prstGeom>
          <a:noFill/>
        </p:spPr>
        <p:txBody>
          <a:bodyPr wrap="none" rtlCol="0">
            <a:spAutoFit/>
          </a:bodyPr>
          <a:lstStyle/>
          <a:p>
            <a:pPr>
              <a:buNone/>
            </a:pPr>
            <a:r>
              <a:rPr lang="en-US" altLang="ko-KR" sz="1600" kern="0" dirty="0">
                <a:solidFill>
                  <a:srgbClr val="FFFFFF"/>
                </a:solidFill>
                <a:effectLst>
                  <a:outerShdw blurRad="38100" dist="38100" dir="2700000" algn="tl">
                    <a:srgbClr val="000000"/>
                  </a:outerShdw>
                </a:effectLst>
                <a:latin typeface="Comic Sans MS"/>
                <a:ea typeface="ＭＳ Ｐゴシック" charset="-128"/>
                <a:cs typeface="ＭＳ Ｐゴシック" charset="-128"/>
              </a:rPr>
              <a:t>||</a:t>
            </a:r>
            <a:r>
              <a:rPr lang="en-US" altLang="ko-KR" sz="1600" kern="0" dirty="0">
                <a:solidFill>
                  <a:srgbClr val="FFFFFF"/>
                </a:solidFill>
                <a:effectLst>
                  <a:outerShdw blurRad="38100" dist="38100" dir="2700000" algn="tl">
                    <a:srgbClr val="000000"/>
                  </a:outerShdw>
                </a:effectLst>
                <a:latin typeface="Wingdings"/>
                <a:ea typeface="Wingdings"/>
                <a:cs typeface="Wingdings"/>
                <a:sym typeface="Wingdings"/>
              </a:rPr>
              <a:t></a:t>
            </a:r>
            <a:r>
              <a:rPr lang="en-US" altLang="ko-KR" sz="1600" kern="0" dirty="0">
                <a:solidFill>
                  <a:srgbClr val="FFFFFF"/>
                </a:solidFill>
                <a:effectLst>
                  <a:outerShdw blurRad="38100" dist="38100" dir="2700000" algn="tl">
                    <a:srgbClr val="000000"/>
                  </a:outerShdw>
                </a:effectLst>
                <a:latin typeface="Comic Sans MS"/>
                <a:ea typeface="ＭＳ Ｐゴシック" charset="-128"/>
                <a:cs typeface="ＭＳ Ｐゴシック" charset="-128"/>
                <a:sym typeface="Wingdings"/>
              </a:rPr>
              <a:t>|| denotes the Euclidean </a:t>
            </a:r>
            <a:r>
              <a:rPr lang="en-US" altLang="ko-KR" sz="1600" kern="0" dirty="0" smtClean="0">
                <a:solidFill>
                  <a:srgbClr val="FFFFFF"/>
                </a:solidFill>
                <a:effectLst>
                  <a:outerShdw blurRad="38100" dist="38100" dir="2700000" algn="tl">
                    <a:srgbClr val="000000"/>
                  </a:outerShdw>
                </a:effectLst>
                <a:latin typeface="Comic Sans MS"/>
                <a:ea typeface="ＭＳ Ｐゴシック" charset="-128"/>
                <a:cs typeface="ＭＳ Ｐゴシック" charset="-128"/>
                <a:sym typeface="Wingdings"/>
              </a:rPr>
              <a:t>distance</a:t>
            </a:r>
          </a:p>
          <a:p>
            <a:pPr>
              <a:buNone/>
            </a:pPr>
            <a:r>
              <a:rPr lang="en-US" altLang="ko-KR" sz="1600" kern="0" dirty="0">
                <a:solidFill>
                  <a:srgbClr val="FFFFFF"/>
                </a:solidFill>
                <a:effectLst>
                  <a:outerShdw blurRad="38100" dist="38100" dir="2700000" algn="tl">
                    <a:srgbClr val="000000"/>
                  </a:outerShdw>
                </a:effectLst>
                <a:latin typeface="ＭＳ ゴシック"/>
                <a:ea typeface="ＭＳ ゴシック"/>
                <a:cs typeface="ＭＳ ゴシック"/>
                <a:sym typeface="Wingdings"/>
              </a:rPr>
              <a:t>∧ </a:t>
            </a:r>
            <a:r>
              <a:rPr lang="en-US" altLang="ko-KR" sz="1600" kern="0" dirty="0">
                <a:solidFill>
                  <a:srgbClr val="FFFFFF"/>
                </a:solidFill>
                <a:effectLst>
                  <a:outerShdw blurRad="38100" dist="38100" dir="2700000" algn="tl">
                    <a:srgbClr val="000000"/>
                  </a:outerShdw>
                </a:effectLst>
                <a:latin typeface="+mn-lt"/>
                <a:ea typeface="ＭＳ ゴシック"/>
                <a:cs typeface="ＭＳ ゴシック"/>
                <a:sym typeface="Wingdings"/>
              </a:rPr>
              <a:t>denotes the logical operator </a:t>
            </a:r>
            <a:r>
              <a:rPr lang="en-US" altLang="ko-KR" sz="1600" kern="0" dirty="0" smtClean="0">
                <a:solidFill>
                  <a:srgbClr val="FFFFFF"/>
                </a:solidFill>
                <a:effectLst>
                  <a:outerShdw blurRad="38100" dist="38100" dir="2700000" algn="tl">
                    <a:srgbClr val="000000"/>
                  </a:outerShdw>
                </a:effectLst>
                <a:latin typeface="+mn-lt"/>
                <a:ea typeface="ＭＳ ゴシック"/>
                <a:cs typeface="ＭＳ ゴシック"/>
                <a:sym typeface="Wingdings"/>
              </a:rPr>
              <a:t>“</a:t>
            </a:r>
            <a:r>
              <a:rPr lang="en-US" altLang="ko-KR" sz="1600" i="1" kern="0" dirty="0" smtClean="0">
                <a:solidFill>
                  <a:srgbClr val="FFFFFF"/>
                </a:solidFill>
                <a:effectLst>
                  <a:outerShdw blurRad="38100" dist="38100" dir="2700000" algn="tl">
                    <a:srgbClr val="000000"/>
                  </a:outerShdw>
                </a:effectLst>
                <a:latin typeface="+mn-lt"/>
                <a:ea typeface="ＭＳ ゴシック"/>
                <a:cs typeface="ＭＳ ゴシック"/>
                <a:sym typeface="Wingdings"/>
              </a:rPr>
              <a:t>and”</a:t>
            </a:r>
            <a:r>
              <a:rPr lang="en-US" altLang="ko-KR" sz="1600" kern="0" dirty="0" smtClean="0">
                <a:solidFill>
                  <a:srgbClr val="FFFFFF"/>
                </a:solidFill>
                <a:effectLst>
                  <a:outerShdw blurRad="38100" dist="38100" dir="2700000" algn="tl">
                    <a:srgbClr val="000000"/>
                  </a:outerShdw>
                </a:effectLst>
                <a:latin typeface="+mn-lt"/>
                <a:ea typeface="ＭＳ ゴシック"/>
                <a:cs typeface="ＭＳ ゴシック"/>
                <a:sym typeface="Wingdings"/>
              </a:rPr>
              <a:t>.</a:t>
            </a:r>
            <a:endParaRPr lang="en-US" altLang="ko-KR" sz="1600" kern="0" dirty="0" smtClean="0">
              <a:solidFill>
                <a:srgbClr val="FFFFFF"/>
              </a:solidFill>
              <a:effectLst>
                <a:outerShdw blurRad="38100" dist="38100" dir="2700000" algn="tl">
                  <a:srgbClr val="000000"/>
                </a:outerShdw>
              </a:effectLst>
              <a:latin typeface="+mn-lt"/>
              <a:ea typeface="ＭＳ Ｐゴシック" charset="-128"/>
              <a:cs typeface="ＭＳ Ｐゴシック" charset="-128"/>
              <a:sym typeface="Wingdings"/>
            </a:endParaRPr>
          </a:p>
        </p:txBody>
      </p:sp>
      <p:cxnSp>
        <p:nvCxnSpPr>
          <p:cNvPr id="8" name="Straight Arrow Connector 7"/>
          <p:cNvCxnSpPr/>
          <p:nvPr/>
        </p:nvCxnSpPr>
        <p:spPr bwMode="auto">
          <a:xfrm>
            <a:off x="2591736" y="5595611"/>
            <a:ext cx="5867400" cy="8438"/>
          </a:xfrm>
          <a:prstGeom prst="straightConnector1">
            <a:avLst/>
          </a:prstGeom>
          <a:noFill/>
          <a:ln w="9525" cap="flat" cmpd="sng" algn="ctr">
            <a:solidFill>
              <a:srgbClr val="FFFFFF"/>
            </a:solidFill>
            <a:prstDash val="solid"/>
            <a:round/>
            <a:headEnd type="none" w="med" len="med"/>
            <a:tailEnd type="arrow"/>
          </a:ln>
          <a:effectLst/>
        </p:spPr>
      </p:cxnSp>
      <p:sp>
        <p:nvSpPr>
          <p:cNvPr id="13" name="TextBox 12"/>
          <p:cNvSpPr txBox="1"/>
          <p:nvPr/>
        </p:nvSpPr>
        <p:spPr>
          <a:xfrm>
            <a:off x="1905000" y="47244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cxnSp>
        <p:nvCxnSpPr>
          <p:cNvPr id="15" name="Straight Connector 14"/>
          <p:cNvCxnSpPr/>
          <p:nvPr/>
        </p:nvCxnSpPr>
        <p:spPr bwMode="auto">
          <a:xfrm>
            <a:off x="4343400" y="4648200"/>
            <a:ext cx="936" cy="566411"/>
          </a:xfrm>
          <a:prstGeom prst="line">
            <a:avLst/>
          </a:prstGeom>
          <a:noFill/>
          <a:ln w="38100" cap="flat" cmpd="sng" algn="ctr">
            <a:solidFill>
              <a:srgbClr val="FFFFFF"/>
            </a:solidFill>
            <a:prstDash val="dash"/>
            <a:round/>
            <a:headEnd type="none" w="med" len="med"/>
            <a:tailEnd type="arrow" w="med" len="med"/>
          </a:ln>
          <a:effectLst/>
        </p:spPr>
      </p:cxnSp>
      <p:cxnSp>
        <p:nvCxnSpPr>
          <p:cNvPr id="16" name="Straight Connector 15"/>
          <p:cNvCxnSpPr/>
          <p:nvPr/>
        </p:nvCxnSpPr>
        <p:spPr bwMode="auto">
          <a:xfrm>
            <a:off x="5638800" y="4572000"/>
            <a:ext cx="936" cy="651049"/>
          </a:xfrm>
          <a:prstGeom prst="line">
            <a:avLst/>
          </a:prstGeom>
          <a:noFill/>
          <a:ln w="38100" cap="flat" cmpd="sng" algn="ctr">
            <a:solidFill>
              <a:srgbClr val="FFFFFF"/>
            </a:solidFill>
            <a:prstDash val="dash"/>
            <a:round/>
            <a:headEnd type="none" w="med" len="med"/>
            <a:tailEnd type="arrow" w="med" len="med"/>
          </a:ln>
          <a:effectLst/>
        </p:spPr>
      </p:cxnSp>
      <p:sp>
        <p:nvSpPr>
          <p:cNvPr id="18" name="TextBox 17"/>
          <p:cNvSpPr txBox="1"/>
          <p:nvPr/>
        </p:nvSpPr>
        <p:spPr>
          <a:xfrm>
            <a:off x="5487336" y="5604049"/>
            <a:ext cx="29343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p>
        </p:txBody>
      </p:sp>
      <p:sp>
        <p:nvSpPr>
          <p:cNvPr id="19" name="TextBox 18"/>
          <p:cNvSpPr txBox="1"/>
          <p:nvPr/>
        </p:nvSpPr>
        <p:spPr>
          <a:xfrm>
            <a:off x="8306736" y="5604049"/>
            <a:ext cx="718353" cy="346249"/>
          </a:xfrm>
          <a:prstGeom prst="rect">
            <a:avLst/>
          </a:prstGeom>
          <a:noFill/>
        </p:spPr>
        <p:txBody>
          <a:bodyPr wrap="none" rtlCol="0">
            <a:spAutoFit/>
          </a:bodyPr>
          <a:lstStyle/>
          <a:p>
            <a:pPr>
              <a:buNone/>
            </a:pPr>
            <a:r>
              <a:rPr lang="en-US" sz="1800" dirty="0">
                <a:solidFill>
                  <a:srgbClr val="FFFF00"/>
                </a:solidFill>
                <a:effectLst>
                  <a:outerShdw blurRad="50800" dist="38100" dir="2700000">
                    <a:srgbClr val="000000">
                      <a:alpha val="43000"/>
                    </a:srgbClr>
                  </a:outerShdw>
                </a:effectLst>
                <a:latin typeface="Comic Sans MS"/>
                <a:cs typeface="Comic Sans MS"/>
              </a:rPr>
              <a:t>T</a:t>
            </a:r>
            <a:r>
              <a:rPr lang="en-US" sz="1800" dirty="0" smtClean="0">
                <a:solidFill>
                  <a:srgbClr val="FFFF00"/>
                </a:solidFill>
                <a:effectLst>
                  <a:outerShdw blurRad="50800" dist="38100" dir="2700000">
                    <a:srgbClr val="000000">
                      <a:alpha val="43000"/>
                    </a:srgbClr>
                  </a:outerShdw>
                </a:effectLst>
                <a:latin typeface="Comic Sans MS"/>
                <a:cs typeface="Comic Sans MS"/>
              </a:rPr>
              <a:t>ime</a:t>
            </a:r>
          </a:p>
        </p:txBody>
      </p:sp>
      <p:sp>
        <p:nvSpPr>
          <p:cNvPr id="5" name="Rectangle 4"/>
          <p:cNvSpPr/>
          <p:nvPr/>
        </p:nvSpPr>
        <p:spPr bwMode="auto">
          <a:xfrm>
            <a:off x="3277536" y="5223049"/>
            <a:ext cx="10668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5" name="Rectangle 24"/>
          <p:cNvSpPr/>
          <p:nvPr/>
        </p:nvSpPr>
        <p:spPr bwMode="auto">
          <a:xfrm>
            <a:off x="5639736" y="5223049"/>
            <a:ext cx="13716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8" name="TextBox 27"/>
          <p:cNvSpPr txBox="1"/>
          <p:nvPr/>
        </p:nvSpPr>
        <p:spPr>
          <a:xfrm>
            <a:off x="4166793" y="5562600"/>
            <a:ext cx="406143"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1</a:t>
            </a:r>
            <a:endParaRPr lang="en-US" sz="1800" dirty="0" smtClean="0">
              <a:solidFill>
                <a:srgbClr val="FFFF00"/>
              </a:solidFill>
              <a:effectLst>
                <a:outerShdw blurRad="50800" dist="38100" dir="2700000">
                  <a:srgbClr val="000000">
                    <a:alpha val="43000"/>
                  </a:srgbClr>
                </a:outerShdw>
              </a:effectLst>
              <a:latin typeface="Comic Sans MS"/>
              <a:cs typeface="Comic Sans MS"/>
            </a:endParaRPr>
          </a:p>
        </p:txBody>
      </p:sp>
      <p:cxnSp>
        <p:nvCxnSpPr>
          <p:cNvPr id="30" name="Straight Connector 29"/>
          <p:cNvCxnSpPr/>
          <p:nvPr/>
        </p:nvCxnSpPr>
        <p:spPr bwMode="auto">
          <a:xfrm>
            <a:off x="3276600" y="4572000"/>
            <a:ext cx="936" cy="651049"/>
          </a:xfrm>
          <a:prstGeom prst="line">
            <a:avLst/>
          </a:prstGeom>
          <a:noFill/>
          <a:ln w="38100" cap="flat" cmpd="sng" algn="ctr">
            <a:solidFill>
              <a:srgbClr val="FFFFFF"/>
            </a:solidFill>
            <a:prstDash val="dash"/>
            <a:round/>
            <a:headEnd type="none" w="med" len="med"/>
            <a:tailEnd type="arrow" w="med" len="med"/>
          </a:ln>
          <a:effectLst/>
        </p:spPr>
      </p:cxnSp>
      <p:sp>
        <p:nvSpPr>
          <p:cNvPr id="32" name="TextBox 31"/>
          <p:cNvSpPr txBox="1"/>
          <p:nvPr/>
        </p:nvSpPr>
        <p:spPr>
          <a:xfrm>
            <a:off x="5715000" y="43434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sp>
        <p:nvSpPr>
          <p:cNvPr id="33" name="TextBox 32"/>
          <p:cNvSpPr txBox="1"/>
          <p:nvPr/>
        </p:nvSpPr>
        <p:spPr>
          <a:xfrm>
            <a:off x="3581400" y="4267200"/>
            <a:ext cx="1704801"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Departure</a:t>
            </a:r>
          </a:p>
        </p:txBody>
      </p:sp>
      <p:cxnSp>
        <p:nvCxnSpPr>
          <p:cNvPr id="29" name="Straight Arrow Connector 28"/>
          <p:cNvCxnSpPr>
            <a:endCxn id="25" idx="1"/>
          </p:cNvCxnSpPr>
          <p:nvPr/>
        </p:nvCxnSpPr>
        <p:spPr bwMode="auto">
          <a:xfrm>
            <a:off x="4343400" y="5410200"/>
            <a:ext cx="1296336" cy="3349"/>
          </a:xfrm>
          <a:prstGeom prst="straightConnector1">
            <a:avLst/>
          </a:prstGeom>
          <a:noFill/>
          <a:ln w="57150" cap="flat" cmpd="sng" algn="ctr">
            <a:solidFill>
              <a:srgbClr val="66FF66"/>
            </a:solidFill>
            <a:prstDash val="solid"/>
            <a:round/>
            <a:headEnd type="arrow"/>
            <a:tailEnd type="arrow"/>
          </a:ln>
          <a:effectLst/>
        </p:spPr>
      </p:cxnSp>
      <p:sp>
        <p:nvSpPr>
          <p:cNvPr id="57344" name="TextBox 57343"/>
          <p:cNvSpPr txBox="1"/>
          <p:nvPr/>
        </p:nvSpPr>
        <p:spPr>
          <a:xfrm>
            <a:off x="4710272" y="4999087"/>
            <a:ext cx="471328" cy="487313"/>
          </a:xfrm>
          <a:prstGeom prst="rect">
            <a:avLst/>
          </a:prstGeom>
          <a:noFill/>
        </p:spPr>
        <p:txBody>
          <a:bodyPr wrap="none" rtlCol="0">
            <a:spAutoFit/>
          </a:bodyPr>
          <a:lstStyle/>
          <a:p>
            <a:pPr>
              <a:buNone/>
            </a:pPr>
            <a:r>
              <a:rPr lang="en-US" altLang="ko-KR" sz="2800" dirty="0"/>
              <a:t>Θ</a:t>
            </a:r>
            <a:endParaRPr lang="en-US" sz="2800" dirty="0"/>
          </a:p>
        </p:txBody>
      </p:sp>
      <p:pic>
        <p:nvPicPr>
          <p:cNvPr id="22" name="Picture 21"/>
          <p:cNvPicPr>
            <a:picLocks noChangeAspect="1"/>
          </p:cNvPicPr>
          <p:nvPr/>
        </p:nvPicPr>
        <p:blipFill>
          <a:blip r:embed="rId4"/>
          <a:stretch>
            <a:fillRect/>
          </a:stretch>
        </p:blipFill>
        <p:spPr>
          <a:xfrm>
            <a:off x="1524000" y="5867400"/>
            <a:ext cx="1816100" cy="304800"/>
          </a:xfrm>
          <a:prstGeom prst="rect">
            <a:avLst/>
          </a:prstGeom>
        </p:spPr>
      </p:pic>
      <p:pic>
        <p:nvPicPr>
          <p:cNvPr id="23" name="Picture 22"/>
          <p:cNvPicPr>
            <a:picLocks noChangeAspect="1"/>
          </p:cNvPicPr>
          <p:nvPr/>
        </p:nvPicPr>
        <p:blipFill>
          <a:blip r:embed="rId5"/>
          <a:stretch>
            <a:fillRect/>
          </a:stretch>
        </p:blipFill>
        <p:spPr>
          <a:xfrm>
            <a:off x="3733800" y="5943600"/>
            <a:ext cx="1803400" cy="355600"/>
          </a:xfrm>
          <a:prstGeom prst="rect">
            <a:avLst/>
          </a:prstGeom>
        </p:spPr>
      </p:pic>
      <p:pic>
        <p:nvPicPr>
          <p:cNvPr id="24" name="Picture 23"/>
          <p:cNvPicPr>
            <a:picLocks noChangeAspect="1"/>
          </p:cNvPicPr>
          <p:nvPr/>
        </p:nvPicPr>
        <p:blipFill>
          <a:blip r:embed="rId6"/>
          <a:stretch>
            <a:fillRect/>
          </a:stretch>
        </p:blipFill>
        <p:spPr>
          <a:xfrm>
            <a:off x="5943600" y="5943600"/>
            <a:ext cx="1689100" cy="304800"/>
          </a:xfrm>
          <a:prstGeom prst="rect">
            <a:avLst/>
          </a:prstGeom>
        </p:spPr>
      </p:pic>
      <p:cxnSp>
        <p:nvCxnSpPr>
          <p:cNvPr id="4" name="Straight Arrow Connector 3"/>
          <p:cNvCxnSpPr/>
          <p:nvPr/>
        </p:nvCxnSpPr>
        <p:spPr bwMode="auto">
          <a:xfrm flipV="1">
            <a:off x="3352800" y="5638800"/>
            <a:ext cx="914400" cy="304800"/>
          </a:xfrm>
          <a:prstGeom prst="straightConnector1">
            <a:avLst/>
          </a:prstGeom>
          <a:noFill/>
          <a:ln w="38100" cap="flat" cmpd="sng" algn="ctr">
            <a:solidFill>
              <a:srgbClr val="FFFFFF"/>
            </a:solidFill>
            <a:prstDash val="solid"/>
            <a:round/>
            <a:headEnd type="none" w="med" len="med"/>
            <a:tailEnd type="arrow"/>
          </a:ln>
          <a:effectLst/>
        </p:spPr>
      </p:cxnSp>
      <p:cxnSp>
        <p:nvCxnSpPr>
          <p:cNvPr id="7" name="Straight Arrow Connector 6"/>
          <p:cNvCxnSpPr/>
          <p:nvPr/>
        </p:nvCxnSpPr>
        <p:spPr bwMode="auto">
          <a:xfrm flipH="1" flipV="1">
            <a:off x="4369865" y="5562600"/>
            <a:ext cx="278335" cy="304800"/>
          </a:xfrm>
          <a:prstGeom prst="straightConnector1">
            <a:avLst/>
          </a:prstGeom>
          <a:noFill/>
          <a:ln w="38100" cap="flat" cmpd="sng" algn="ctr">
            <a:solidFill>
              <a:srgbClr val="FFFFFF"/>
            </a:solidFill>
            <a:prstDash val="solid"/>
            <a:round/>
            <a:headEnd type="none" w="med" len="med"/>
            <a:tailEnd type="arrow"/>
          </a:ln>
          <a:effectLst/>
        </p:spPr>
      </p:cxnSp>
      <p:cxnSp>
        <p:nvCxnSpPr>
          <p:cNvPr id="10" name="Straight Arrow Connector 9"/>
          <p:cNvCxnSpPr>
            <a:endCxn id="18" idx="0"/>
          </p:cNvCxnSpPr>
          <p:nvPr/>
        </p:nvCxnSpPr>
        <p:spPr bwMode="auto">
          <a:xfrm flipH="1" flipV="1">
            <a:off x="5634052" y="5604049"/>
            <a:ext cx="385748" cy="263351"/>
          </a:xfrm>
          <a:prstGeom prst="straightConnector1">
            <a:avLst/>
          </a:prstGeom>
          <a:noFill/>
          <a:ln w="38100" cap="flat" cmpd="sng" algn="ctr">
            <a:solidFill>
              <a:srgbClr val="FFFFFF"/>
            </a:solidFill>
            <a:prstDash val="solid"/>
            <a:round/>
            <a:headEnd type="none" w="med" len="med"/>
            <a:tailEnd type="arrow"/>
          </a:ln>
          <a:effectLst/>
        </p:spPr>
      </p:cxnSp>
    </p:spTree>
    <p:extLst>
      <p:ext uri="{BB962C8B-B14F-4D97-AF65-F5344CB8AC3E}">
        <p14:creationId xmlns:p14="http://schemas.microsoft.com/office/powerpoint/2010/main" val="37385397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22</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22</a:t>
            </a:fld>
            <a:endParaRPr kumimoji="0" lang="en-GB" altLang="ko-KR" sz="1600">
              <a:latin typeface="Arial" charset="0"/>
            </a:endParaRPr>
          </a:p>
        </p:txBody>
      </p:sp>
      <p:sp>
        <p:nvSpPr>
          <p:cNvPr id="5466114" name="Rectangle 2"/>
          <p:cNvSpPr>
            <a:spLocks noGrp="1" noChangeArrowheads="1"/>
          </p:cNvSpPr>
          <p:nvPr>
            <p:ph type="title"/>
          </p:nvPr>
        </p:nvSpPr>
        <p:spPr>
          <a:xfrm>
            <a:off x="1524000" y="152400"/>
            <a:ext cx="9753600" cy="838200"/>
          </a:xfrm>
        </p:spPr>
        <p:txBody>
          <a:bodyPr/>
          <a:lstStyle/>
          <a:p>
            <a:pPr eaLnBrk="1" hangingPunct="1">
              <a:defRPr/>
            </a:pPr>
            <a:r>
              <a:rPr lang="en-US" altLang="ko-KR" sz="2800" dirty="0"/>
              <a:t>Mobility-Aware Sensing </a:t>
            </a:r>
            <a:r>
              <a:rPr lang="en-US" altLang="ko-KR" sz="2800" dirty="0" smtClean="0"/>
              <a:t>Design: </a:t>
            </a:r>
            <a:r>
              <a:rPr lang="en-US" sz="2800" dirty="0" smtClean="0">
                <a:solidFill>
                  <a:srgbClr val="66FF66"/>
                </a:solidFill>
              </a:rPr>
              <a:t>Some Definitions</a:t>
            </a:r>
          </a:p>
        </p:txBody>
      </p:sp>
      <p:sp>
        <p:nvSpPr>
          <p:cNvPr id="5466115" name="Rectangle 3"/>
          <p:cNvSpPr>
            <a:spLocks noGrp="1" noChangeArrowheads="1"/>
          </p:cNvSpPr>
          <p:nvPr>
            <p:ph type="body" idx="1"/>
          </p:nvPr>
        </p:nvSpPr>
        <p:spPr>
          <a:xfrm>
            <a:off x="0" y="1295400"/>
            <a:ext cx="11430000" cy="2743200"/>
          </a:xfrm>
        </p:spPr>
        <p:txBody>
          <a:bodyPr/>
          <a:lstStyle/>
          <a:p>
            <a:pPr marL="0" indent="0">
              <a:buNone/>
            </a:pPr>
            <a:r>
              <a:rPr lang="en-US" altLang="ko-KR" sz="2800" dirty="0" smtClean="0"/>
              <a:t>  Out </a:t>
            </a:r>
            <a:r>
              <a:rPr lang="en-US" altLang="ko-KR" sz="2800" dirty="0"/>
              <a:t>Time </a:t>
            </a:r>
            <a:r>
              <a:rPr lang="en-US" altLang="ko-KR" sz="2800" dirty="0" err="1" smtClean="0"/>
              <a:t>Θ</a:t>
            </a:r>
            <a:r>
              <a:rPr lang="en-US" altLang="ko-KR" sz="2800" dirty="0" smtClean="0"/>
              <a:t>:</a:t>
            </a:r>
            <a:r>
              <a:rPr lang="en-US" altLang="ko-KR" sz="2800" dirty="0" smtClean="0">
                <a:latin typeface="Chalkduster"/>
                <a:cs typeface="Chalkduster"/>
              </a:rPr>
              <a:t> </a:t>
            </a:r>
            <a:r>
              <a:rPr lang="en-US" altLang="ko-KR" sz="2200" dirty="0" smtClean="0">
                <a:solidFill>
                  <a:srgbClr val="FFFFFF"/>
                </a:solidFill>
              </a:rPr>
              <a:t>Time </a:t>
            </a:r>
            <a:r>
              <a:rPr lang="en-US" altLang="ko-KR" sz="2200" dirty="0">
                <a:solidFill>
                  <a:srgbClr val="FFFFFF"/>
                </a:solidFill>
              </a:rPr>
              <a:t>interval a </a:t>
            </a:r>
            <a:r>
              <a:rPr lang="en-US" altLang="ko-KR" sz="2200" dirty="0" smtClean="0">
                <a:solidFill>
                  <a:srgbClr val="FFFFFF"/>
                </a:solidFill>
              </a:rPr>
              <a:t>PU spends </a:t>
            </a:r>
            <a:r>
              <a:rPr lang="en-US" altLang="ko-KR" sz="2200" dirty="0">
                <a:solidFill>
                  <a:srgbClr val="FFFFFF"/>
                </a:solidFill>
              </a:rPr>
              <a:t>out of the </a:t>
            </a:r>
            <a:r>
              <a:rPr lang="en-US" altLang="ko-KR" sz="2200" dirty="0" smtClean="0">
                <a:solidFill>
                  <a:srgbClr val="FFFFFF"/>
                </a:solidFill>
              </a:rPr>
              <a:t>CR interference region</a:t>
            </a:r>
            <a:endParaRPr lang="en-US" altLang="ko-KR" sz="2200" dirty="0">
              <a:solidFill>
                <a:srgbClr val="FFFFFF"/>
              </a:solidFill>
            </a:endParaRPr>
          </a:p>
          <a:p>
            <a:pPr eaLnBrk="1" hangingPunct="1">
              <a:lnSpc>
                <a:spcPct val="80000"/>
              </a:lnSpc>
              <a:buNone/>
              <a:defRPr/>
            </a:pPr>
            <a:endParaRPr lang="en-US" altLang="ko-KR" sz="2200" dirty="0"/>
          </a:p>
          <a:p>
            <a:pPr eaLnBrk="1" hangingPunct="1">
              <a:lnSpc>
                <a:spcPct val="80000"/>
              </a:lnSpc>
              <a:buNone/>
              <a:defRPr/>
            </a:pPr>
            <a:endParaRPr lang="en-US" altLang="ko-KR" sz="2800" dirty="0"/>
          </a:p>
          <a:p>
            <a:pPr eaLnBrk="1" hangingPunct="1">
              <a:lnSpc>
                <a:spcPct val="80000"/>
              </a:lnSpc>
              <a:buNone/>
              <a:defRPr/>
            </a:pPr>
            <a:r>
              <a:rPr lang="en-US" altLang="ko-KR" sz="2800" dirty="0"/>
              <a:t>   </a:t>
            </a:r>
          </a:p>
          <a:p>
            <a:pPr eaLnBrk="1" hangingPunct="1">
              <a:lnSpc>
                <a:spcPct val="80000"/>
              </a:lnSpc>
              <a:defRPr/>
            </a:pPr>
            <a:endParaRPr lang="en-US" altLang="ko-KR" sz="2400" dirty="0">
              <a:solidFill>
                <a:srgbClr val="FFFFFF"/>
              </a:solidFill>
            </a:endParaRPr>
          </a:p>
          <a:p>
            <a:pPr eaLnBrk="1" hangingPunct="1">
              <a:lnSpc>
                <a:spcPct val="80000"/>
              </a:lnSpc>
              <a:buFont typeface="Wingdings" charset="2"/>
              <a:buNone/>
              <a:defRPr/>
            </a:pPr>
            <a:r>
              <a:rPr lang="en-US" altLang="ko-KR" sz="1600" dirty="0" smtClean="0">
                <a:solidFill>
                  <a:srgbClr val="FFFFFF"/>
                </a:solidFill>
              </a:rPr>
              <a:t>								</a:t>
            </a:r>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p:txBody>
      </p:sp>
      <p:sp>
        <p:nvSpPr>
          <p:cNvPr id="22" name="Oval 21"/>
          <p:cNvSpPr>
            <a:spLocks noChangeAspect="1"/>
          </p:cNvSpPr>
          <p:nvPr/>
        </p:nvSpPr>
        <p:spPr bwMode="auto">
          <a:xfrm>
            <a:off x="2082002" y="39108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23" name="Oval 22"/>
          <p:cNvSpPr/>
          <p:nvPr/>
        </p:nvSpPr>
        <p:spPr bwMode="auto">
          <a:xfrm>
            <a:off x="2918018" y="4724400"/>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24" name="Oval 23"/>
          <p:cNvSpPr/>
          <p:nvPr/>
        </p:nvSpPr>
        <p:spPr bwMode="auto">
          <a:xfrm>
            <a:off x="2133600" y="4419600"/>
            <a:ext cx="152400" cy="152400"/>
          </a:xfrm>
          <a:prstGeom prst="ellipse">
            <a:avLst/>
          </a:prstGeom>
          <a:solidFill>
            <a:srgbClr val="0000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26" name="Straight Connector 25"/>
          <p:cNvCxnSpPr>
            <a:cxnSpLocks noChangeAspect="1"/>
          </p:cNvCxnSpPr>
          <p:nvPr/>
        </p:nvCxnSpPr>
        <p:spPr bwMode="auto">
          <a:xfrm flipV="1">
            <a:off x="3057872" y="42672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27" name="TextBox 26"/>
          <p:cNvSpPr txBox="1"/>
          <p:nvPr/>
        </p:nvSpPr>
        <p:spPr>
          <a:xfrm>
            <a:off x="3343648" y="4378151"/>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34" name="TextBox 33"/>
          <p:cNvSpPr txBox="1"/>
          <p:nvPr/>
        </p:nvSpPr>
        <p:spPr>
          <a:xfrm>
            <a:off x="2631971" y="4724400"/>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35" name="TextBox 34"/>
          <p:cNvSpPr txBox="1"/>
          <p:nvPr/>
        </p:nvSpPr>
        <p:spPr>
          <a:xfrm>
            <a:off x="2136047" y="4114800"/>
            <a:ext cx="1012755"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PU</a:t>
            </a:r>
            <a:r>
              <a:rPr lang="en-US" sz="1800" dirty="0" smtClean="0">
                <a:solidFill>
                  <a:srgbClr val="0000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1</a:t>
            </a:r>
            <a:r>
              <a:rPr lang="en-US" sz="1800" baseline="30000" dirty="0" smtClean="0">
                <a:solidFill>
                  <a:srgbClr val="000000"/>
                </a:solidFill>
                <a:effectLst>
                  <a:outerShdw blurRad="50800" dist="38100" dir="2700000">
                    <a:srgbClr val="000000">
                      <a:alpha val="43000"/>
                    </a:srgbClr>
                  </a:outerShdw>
                </a:effectLst>
                <a:latin typeface="Comic Sans MS"/>
                <a:cs typeface="Comic Sans MS"/>
              </a:rPr>
              <a:t>-</a:t>
            </a:r>
            <a:r>
              <a:rPr lang="en-US" sz="1800" dirty="0" smtClean="0">
                <a:solidFill>
                  <a:srgbClr val="000000"/>
                </a:solidFill>
                <a:effectLst>
                  <a:outerShdw blurRad="50800" dist="38100" dir="2700000">
                    <a:srgbClr val="000000">
                      <a:alpha val="43000"/>
                    </a:srgbClr>
                  </a:outerShdw>
                </a:effectLst>
                <a:latin typeface="Comic Sans MS"/>
                <a:cs typeface="Comic Sans MS"/>
              </a:rPr>
              <a:t>)</a:t>
            </a:r>
          </a:p>
        </p:txBody>
      </p:sp>
      <p:cxnSp>
        <p:nvCxnSpPr>
          <p:cNvPr id="4" name="Straight Connector 3"/>
          <p:cNvCxnSpPr>
            <a:stCxn id="24" idx="5"/>
          </p:cNvCxnSpPr>
          <p:nvPr/>
        </p:nvCxnSpPr>
        <p:spPr bwMode="auto">
          <a:xfrm>
            <a:off x="2263682" y="4549682"/>
            <a:ext cx="627797" cy="250918"/>
          </a:xfrm>
          <a:prstGeom prst="line">
            <a:avLst/>
          </a:prstGeom>
          <a:noFill/>
          <a:ln w="9525" cap="flat" cmpd="sng" algn="ctr">
            <a:solidFill>
              <a:srgbClr val="FF0000"/>
            </a:solidFill>
            <a:prstDash val="solid"/>
            <a:round/>
            <a:headEnd type="none" w="med" len="med"/>
            <a:tailEnd type="none" w="med" len="med"/>
          </a:ln>
          <a:effectLst/>
        </p:spPr>
      </p:cxnSp>
      <p:pic>
        <p:nvPicPr>
          <p:cNvPr id="10" name="Picture 9"/>
          <p:cNvPicPr>
            <a:picLocks noChangeAspect="1"/>
          </p:cNvPicPr>
          <p:nvPr/>
        </p:nvPicPr>
        <p:blipFill>
          <a:blip r:embed="rId3"/>
          <a:stretch>
            <a:fillRect/>
          </a:stretch>
        </p:blipFill>
        <p:spPr>
          <a:xfrm>
            <a:off x="1371600" y="5791200"/>
            <a:ext cx="1816100" cy="304800"/>
          </a:xfrm>
          <a:prstGeom prst="rect">
            <a:avLst/>
          </a:prstGeom>
        </p:spPr>
      </p:pic>
      <p:sp>
        <p:nvSpPr>
          <p:cNvPr id="36" name="TextBox 35"/>
          <p:cNvSpPr txBox="1"/>
          <p:nvPr/>
        </p:nvSpPr>
        <p:spPr>
          <a:xfrm>
            <a:off x="1388165" y="3892739"/>
            <a:ext cx="897835" cy="374461"/>
          </a:xfrm>
          <a:prstGeom prst="rect">
            <a:avLst/>
          </a:prstGeom>
          <a:noFill/>
        </p:spPr>
        <p:txBody>
          <a:bodyPr wrap="none" rtlCol="0">
            <a:spAutoFit/>
          </a:bodyPr>
          <a:lstStyle/>
          <a:p>
            <a:pPr>
              <a:buNone/>
            </a:pPr>
            <a:r>
              <a:rPr lang="en-US" sz="2000" dirty="0" smtClean="0">
                <a:solidFill>
                  <a:srgbClr val="FFFF00"/>
                </a:solidFill>
              </a:rPr>
              <a:t>C(x</a:t>
            </a:r>
            <a:r>
              <a:rPr lang="en-US" sz="2000" baseline="-25000" dirty="0" smtClean="0">
                <a:solidFill>
                  <a:srgbClr val="FFFF00"/>
                </a:solidFill>
              </a:rPr>
              <a:t>CR</a:t>
            </a:r>
            <a:r>
              <a:rPr lang="en-US" sz="2000" dirty="0" smtClean="0">
                <a:solidFill>
                  <a:srgbClr val="FFFF00"/>
                </a:solidFill>
              </a:rPr>
              <a:t>)</a:t>
            </a:r>
            <a:endParaRPr lang="en-US" sz="2000" dirty="0">
              <a:solidFill>
                <a:srgbClr val="FFFF00"/>
              </a:solidFill>
            </a:endParaRPr>
          </a:p>
        </p:txBody>
      </p:sp>
      <p:sp>
        <p:nvSpPr>
          <p:cNvPr id="37" name="Oval 36"/>
          <p:cNvSpPr>
            <a:spLocks noChangeAspect="1"/>
          </p:cNvSpPr>
          <p:nvPr/>
        </p:nvSpPr>
        <p:spPr bwMode="auto">
          <a:xfrm>
            <a:off x="5282402" y="39108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38" name="Oval 37"/>
          <p:cNvSpPr/>
          <p:nvPr/>
        </p:nvSpPr>
        <p:spPr bwMode="auto">
          <a:xfrm>
            <a:off x="6118418" y="4724400"/>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39" name="Oval 38"/>
          <p:cNvSpPr/>
          <p:nvPr/>
        </p:nvSpPr>
        <p:spPr bwMode="auto">
          <a:xfrm>
            <a:off x="5181600" y="4114800"/>
            <a:ext cx="152400" cy="152400"/>
          </a:xfrm>
          <a:prstGeom prst="ellipse">
            <a:avLst/>
          </a:prstGeom>
          <a:solidFill>
            <a:srgbClr val="FFFFF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40" name="Straight Connector 39"/>
          <p:cNvCxnSpPr>
            <a:cxnSpLocks noChangeAspect="1"/>
          </p:cNvCxnSpPr>
          <p:nvPr/>
        </p:nvCxnSpPr>
        <p:spPr bwMode="auto">
          <a:xfrm flipV="1">
            <a:off x="6258272" y="42672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41" name="TextBox 40"/>
          <p:cNvSpPr txBox="1"/>
          <p:nvPr/>
        </p:nvSpPr>
        <p:spPr>
          <a:xfrm>
            <a:off x="6544048" y="4378151"/>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42" name="TextBox 41"/>
          <p:cNvSpPr txBox="1"/>
          <p:nvPr/>
        </p:nvSpPr>
        <p:spPr>
          <a:xfrm>
            <a:off x="5832371" y="4724400"/>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43" name="TextBox 42"/>
          <p:cNvSpPr txBox="1"/>
          <p:nvPr/>
        </p:nvSpPr>
        <p:spPr>
          <a:xfrm>
            <a:off x="4495800" y="3733800"/>
            <a:ext cx="1012755" cy="346249"/>
          </a:xfrm>
          <a:prstGeom prst="rect">
            <a:avLst/>
          </a:prstGeom>
          <a:noFill/>
          <a:ln>
            <a:noFill/>
          </a:ln>
        </p:spPr>
        <p:txBody>
          <a:bodyPr wrap="none" rtlCol="0">
            <a:spAutoFit/>
          </a:bodyPr>
          <a:lstStyle/>
          <a:p>
            <a:pPr>
              <a:buNone/>
            </a:pPr>
            <a:r>
              <a:rPr lang="en-US" sz="1800" dirty="0" smtClean="0">
                <a:solidFill>
                  <a:srgbClr val="FFFFFF"/>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PU</a:t>
            </a:r>
            <a:r>
              <a:rPr lang="en-US" sz="1800" dirty="0" smtClean="0">
                <a:solidFill>
                  <a:srgbClr val="FFFFFF"/>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1</a:t>
            </a:r>
            <a:r>
              <a:rPr lang="en-US" sz="1800" baseline="30000" dirty="0" smtClean="0">
                <a:solidFill>
                  <a:srgbClr val="FFFFFF"/>
                </a:solidFill>
                <a:effectLst>
                  <a:outerShdw blurRad="50800" dist="38100" dir="2700000">
                    <a:srgbClr val="000000">
                      <a:alpha val="43000"/>
                    </a:srgbClr>
                  </a:outerShdw>
                </a:effectLst>
                <a:latin typeface="Comic Sans MS"/>
                <a:cs typeface="Comic Sans MS"/>
              </a:rPr>
              <a:t>+</a:t>
            </a:r>
            <a:r>
              <a:rPr lang="en-US" sz="1800" dirty="0" smtClean="0">
                <a:solidFill>
                  <a:srgbClr val="FFFFFF"/>
                </a:solidFill>
                <a:effectLst>
                  <a:outerShdw blurRad="50800" dist="38100" dir="2700000">
                    <a:srgbClr val="000000">
                      <a:alpha val="43000"/>
                    </a:srgbClr>
                  </a:outerShdw>
                </a:effectLst>
                <a:latin typeface="Comic Sans MS"/>
                <a:cs typeface="Comic Sans MS"/>
              </a:rPr>
              <a:t>)</a:t>
            </a:r>
          </a:p>
        </p:txBody>
      </p:sp>
      <p:cxnSp>
        <p:nvCxnSpPr>
          <p:cNvPr id="44" name="Straight Connector 43"/>
          <p:cNvCxnSpPr>
            <a:stCxn id="39" idx="5"/>
          </p:cNvCxnSpPr>
          <p:nvPr/>
        </p:nvCxnSpPr>
        <p:spPr bwMode="auto">
          <a:xfrm>
            <a:off x="5311682" y="4244882"/>
            <a:ext cx="936718" cy="555718"/>
          </a:xfrm>
          <a:prstGeom prst="line">
            <a:avLst/>
          </a:prstGeom>
          <a:noFill/>
          <a:ln w="9525" cap="flat" cmpd="sng" algn="ctr">
            <a:solidFill>
              <a:srgbClr val="FF0000"/>
            </a:solidFill>
            <a:prstDash val="solid"/>
            <a:round/>
            <a:headEnd type="none" w="med" len="med"/>
            <a:tailEnd type="none" w="med" len="med"/>
          </a:ln>
          <a:effectLst/>
        </p:spPr>
      </p:cxnSp>
      <p:sp>
        <p:nvSpPr>
          <p:cNvPr id="46" name="Oval 45"/>
          <p:cNvSpPr>
            <a:spLocks noChangeAspect="1"/>
          </p:cNvSpPr>
          <p:nvPr/>
        </p:nvSpPr>
        <p:spPr bwMode="auto">
          <a:xfrm>
            <a:off x="8330402" y="3886200"/>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47" name="Oval 46"/>
          <p:cNvSpPr/>
          <p:nvPr/>
        </p:nvSpPr>
        <p:spPr bwMode="auto">
          <a:xfrm>
            <a:off x="9166418" y="4699798"/>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48" name="Oval 47"/>
          <p:cNvSpPr/>
          <p:nvPr/>
        </p:nvSpPr>
        <p:spPr bwMode="auto">
          <a:xfrm>
            <a:off x="8382000" y="4800600"/>
            <a:ext cx="152400" cy="152400"/>
          </a:xfrm>
          <a:prstGeom prst="ellipse">
            <a:avLst/>
          </a:prstGeom>
          <a:solidFill>
            <a:srgbClr val="0000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49" name="Straight Connector 48"/>
          <p:cNvCxnSpPr>
            <a:cxnSpLocks noChangeAspect="1"/>
          </p:cNvCxnSpPr>
          <p:nvPr/>
        </p:nvCxnSpPr>
        <p:spPr bwMode="auto">
          <a:xfrm flipV="1">
            <a:off x="9306272" y="4242598"/>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50" name="TextBox 49"/>
          <p:cNvSpPr txBox="1"/>
          <p:nvPr/>
        </p:nvSpPr>
        <p:spPr>
          <a:xfrm>
            <a:off x="9592048" y="4353549"/>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51" name="TextBox 50"/>
          <p:cNvSpPr txBox="1"/>
          <p:nvPr/>
        </p:nvSpPr>
        <p:spPr>
          <a:xfrm>
            <a:off x="8880371" y="4699798"/>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52" name="TextBox 51"/>
          <p:cNvSpPr txBox="1"/>
          <p:nvPr/>
        </p:nvSpPr>
        <p:spPr>
          <a:xfrm>
            <a:off x="8319097" y="4454351"/>
            <a:ext cx="824903"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PU</a:t>
            </a:r>
            <a:r>
              <a:rPr lang="en-US" sz="1800" dirty="0" smtClean="0">
                <a:solidFill>
                  <a:srgbClr val="000000"/>
                </a:solidFill>
                <a:effectLst>
                  <a:outerShdw blurRad="50800" dist="38100" dir="2700000">
                    <a:srgbClr val="000000">
                      <a:alpha val="43000"/>
                    </a:srgbClr>
                  </a:outerShdw>
                </a:effectLst>
                <a:latin typeface="Comic Sans MS"/>
                <a:cs typeface="Comic Sans MS"/>
              </a:rPr>
              <a:t>(t)</a:t>
            </a:r>
          </a:p>
        </p:txBody>
      </p:sp>
      <p:cxnSp>
        <p:nvCxnSpPr>
          <p:cNvPr id="53" name="Straight Connector 52"/>
          <p:cNvCxnSpPr/>
          <p:nvPr/>
        </p:nvCxnSpPr>
        <p:spPr bwMode="auto">
          <a:xfrm flipV="1">
            <a:off x="8534400" y="4775998"/>
            <a:ext cx="618680" cy="100802"/>
          </a:xfrm>
          <a:prstGeom prst="line">
            <a:avLst/>
          </a:prstGeom>
          <a:noFill/>
          <a:ln w="9525" cap="flat" cmpd="sng" algn="ctr">
            <a:solidFill>
              <a:srgbClr val="FF0000"/>
            </a:solidFill>
            <a:prstDash val="solid"/>
            <a:round/>
            <a:headEnd type="none" w="med" len="med"/>
            <a:tailEnd type="none" w="med" len="med"/>
          </a:ln>
          <a:effectLst/>
        </p:spPr>
      </p:cxnSp>
      <p:pic>
        <p:nvPicPr>
          <p:cNvPr id="20" name="Picture 19"/>
          <p:cNvPicPr>
            <a:picLocks noChangeAspect="1"/>
          </p:cNvPicPr>
          <p:nvPr/>
        </p:nvPicPr>
        <p:blipFill>
          <a:blip r:embed="rId4"/>
          <a:stretch>
            <a:fillRect/>
          </a:stretch>
        </p:blipFill>
        <p:spPr>
          <a:xfrm>
            <a:off x="5410200" y="5791200"/>
            <a:ext cx="1803400" cy="355600"/>
          </a:xfrm>
          <a:prstGeom prst="rect">
            <a:avLst/>
          </a:prstGeom>
        </p:spPr>
      </p:pic>
      <p:pic>
        <p:nvPicPr>
          <p:cNvPr id="21" name="Picture 20"/>
          <p:cNvPicPr>
            <a:picLocks noChangeAspect="1"/>
          </p:cNvPicPr>
          <p:nvPr/>
        </p:nvPicPr>
        <p:blipFill>
          <a:blip r:embed="rId5"/>
          <a:stretch>
            <a:fillRect/>
          </a:stretch>
        </p:blipFill>
        <p:spPr>
          <a:xfrm>
            <a:off x="8382000" y="5791200"/>
            <a:ext cx="1689100" cy="304800"/>
          </a:xfrm>
          <a:prstGeom prst="rect">
            <a:avLst/>
          </a:prstGeom>
        </p:spPr>
      </p:pic>
      <p:cxnSp>
        <p:nvCxnSpPr>
          <p:cNvPr id="45" name="Straight Arrow Connector 44"/>
          <p:cNvCxnSpPr/>
          <p:nvPr/>
        </p:nvCxnSpPr>
        <p:spPr bwMode="auto">
          <a:xfrm>
            <a:off x="3143494" y="3106411"/>
            <a:ext cx="5867400" cy="8438"/>
          </a:xfrm>
          <a:prstGeom prst="straightConnector1">
            <a:avLst/>
          </a:prstGeom>
          <a:noFill/>
          <a:ln w="9525" cap="flat" cmpd="sng" algn="ctr">
            <a:solidFill>
              <a:srgbClr val="FFFFFF"/>
            </a:solidFill>
            <a:prstDash val="solid"/>
            <a:round/>
            <a:headEnd type="none" w="med" len="med"/>
            <a:tailEnd type="arrow"/>
          </a:ln>
          <a:effectLst/>
        </p:spPr>
      </p:cxnSp>
      <p:sp>
        <p:nvSpPr>
          <p:cNvPr id="54" name="TextBox 53"/>
          <p:cNvSpPr txBox="1"/>
          <p:nvPr/>
        </p:nvSpPr>
        <p:spPr>
          <a:xfrm>
            <a:off x="2549288" y="18288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cxnSp>
        <p:nvCxnSpPr>
          <p:cNvPr id="55" name="Straight Connector 54"/>
          <p:cNvCxnSpPr/>
          <p:nvPr/>
        </p:nvCxnSpPr>
        <p:spPr bwMode="auto">
          <a:xfrm>
            <a:off x="4876800" y="2209800"/>
            <a:ext cx="19294" cy="515611"/>
          </a:xfrm>
          <a:prstGeom prst="line">
            <a:avLst/>
          </a:prstGeom>
          <a:noFill/>
          <a:ln w="38100" cap="flat" cmpd="sng" algn="ctr">
            <a:solidFill>
              <a:srgbClr val="FFFFFF"/>
            </a:solidFill>
            <a:prstDash val="dash"/>
            <a:round/>
            <a:headEnd type="none" w="med" len="med"/>
            <a:tailEnd type="arrow" w="med" len="med"/>
          </a:ln>
          <a:effectLst/>
        </p:spPr>
      </p:cxnSp>
      <p:cxnSp>
        <p:nvCxnSpPr>
          <p:cNvPr id="56" name="Straight Connector 55"/>
          <p:cNvCxnSpPr/>
          <p:nvPr/>
        </p:nvCxnSpPr>
        <p:spPr bwMode="auto">
          <a:xfrm>
            <a:off x="6172200" y="2057400"/>
            <a:ext cx="19294" cy="676449"/>
          </a:xfrm>
          <a:prstGeom prst="line">
            <a:avLst/>
          </a:prstGeom>
          <a:noFill/>
          <a:ln w="38100" cap="flat" cmpd="sng" algn="ctr">
            <a:solidFill>
              <a:srgbClr val="FFFFFF"/>
            </a:solidFill>
            <a:prstDash val="dash"/>
            <a:round/>
            <a:headEnd type="none" w="med" len="med"/>
            <a:tailEnd type="arrow" w="med" len="med"/>
          </a:ln>
          <a:effectLst/>
        </p:spPr>
      </p:cxnSp>
      <p:sp>
        <p:nvSpPr>
          <p:cNvPr id="57" name="TextBox 56"/>
          <p:cNvSpPr txBox="1"/>
          <p:nvPr/>
        </p:nvSpPr>
        <p:spPr>
          <a:xfrm>
            <a:off x="6039094" y="3114849"/>
            <a:ext cx="29343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p>
        </p:txBody>
      </p:sp>
      <p:sp>
        <p:nvSpPr>
          <p:cNvPr id="58" name="TextBox 57"/>
          <p:cNvSpPr txBox="1"/>
          <p:nvPr/>
        </p:nvSpPr>
        <p:spPr>
          <a:xfrm>
            <a:off x="8858494" y="3114849"/>
            <a:ext cx="666506"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time</a:t>
            </a:r>
          </a:p>
        </p:txBody>
      </p:sp>
      <p:sp>
        <p:nvSpPr>
          <p:cNvPr id="59" name="Rectangle 58"/>
          <p:cNvSpPr/>
          <p:nvPr/>
        </p:nvSpPr>
        <p:spPr bwMode="auto">
          <a:xfrm>
            <a:off x="3829294" y="2733849"/>
            <a:ext cx="10668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60" name="Rectangle 59"/>
          <p:cNvSpPr/>
          <p:nvPr/>
        </p:nvSpPr>
        <p:spPr bwMode="auto">
          <a:xfrm>
            <a:off x="6191494" y="2733849"/>
            <a:ext cx="13716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61" name="TextBox 60"/>
          <p:cNvSpPr txBox="1"/>
          <p:nvPr/>
        </p:nvSpPr>
        <p:spPr>
          <a:xfrm>
            <a:off x="4718551" y="3073400"/>
            <a:ext cx="406143"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1</a:t>
            </a:r>
            <a:endParaRPr lang="en-US" sz="1800" dirty="0" smtClean="0">
              <a:solidFill>
                <a:srgbClr val="FFFF00"/>
              </a:solidFill>
              <a:effectLst>
                <a:outerShdw blurRad="50800" dist="38100" dir="2700000">
                  <a:srgbClr val="000000">
                    <a:alpha val="43000"/>
                  </a:srgbClr>
                </a:outerShdw>
              </a:effectLst>
              <a:latin typeface="Comic Sans MS"/>
              <a:cs typeface="Comic Sans MS"/>
            </a:endParaRPr>
          </a:p>
        </p:txBody>
      </p:sp>
      <p:cxnSp>
        <p:nvCxnSpPr>
          <p:cNvPr id="62" name="Straight Connector 61"/>
          <p:cNvCxnSpPr/>
          <p:nvPr/>
        </p:nvCxnSpPr>
        <p:spPr bwMode="auto">
          <a:xfrm>
            <a:off x="3810000" y="2133600"/>
            <a:ext cx="19294" cy="600249"/>
          </a:xfrm>
          <a:prstGeom prst="line">
            <a:avLst/>
          </a:prstGeom>
          <a:noFill/>
          <a:ln w="38100" cap="flat" cmpd="sng" algn="ctr">
            <a:solidFill>
              <a:srgbClr val="FFFFFF"/>
            </a:solidFill>
            <a:prstDash val="dash"/>
            <a:round/>
            <a:headEnd type="none" w="med" len="med"/>
            <a:tailEnd type="arrow" w="med" len="med"/>
          </a:ln>
          <a:effectLst/>
        </p:spPr>
      </p:cxnSp>
      <p:sp>
        <p:nvSpPr>
          <p:cNvPr id="63" name="TextBox 62"/>
          <p:cNvSpPr txBox="1"/>
          <p:nvPr/>
        </p:nvSpPr>
        <p:spPr>
          <a:xfrm>
            <a:off x="6172200" y="19812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sp>
        <p:nvSpPr>
          <p:cNvPr id="64" name="TextBox 63"/>
          <p:cNvSpPr txBox="1"/>
          <p:nvPr/>
        </p:nvSpPr>
        <p:spPr>
          <a:xfrm>
            <a:off x="4114800" y="1828800"/>
            <a:ext cx="1704801"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Departure</a:t>
            </a:r>
          </a:p>
        </p:txBody>
      </p:sp>
      <p:cxnSp>
        <p:nvCxnSpPr>
          <p:cNvPr id="65" name="Straight Arrow Connector 64"/>
          <p:cNvCxnSpPr>
            <a:endCxn id="60" idx="1"/>
          </p:cNvCxnSpPr>
          <p:nvPr/>
        </p:nvCxnSpPr>
        <p:spPr bwMode="auto">
          <a:xfrm>
            <a:off x="4895158" y="2921000"/>
            <a:ext cx="1296336" cy="3349"/>
          </a:xfrm>
          <a:prstGeom prst="straightConnector1">
            <a:avLst/>
          </a:prstGeom>
          <a:noFill/>
          <a:ln w="57150" cap="flat" cmpd="sng" algn="ctr">
            <a:solidFill>
              <a:srgbClr val="66FF66"/>
            </a:solidFill>
            <a:prstDash val="solid"/>
            <a:round/>
            <a:headEnd type="arrow"/>
            <a:tailEnd type="arrow"/>
          </a:ln>
          <a:effectLst/>
        </p:spPr>
      </p:cxnSp>
      <p:sp>
        <p:nvSpPr>
          <p:cNvPr id="66" name="TextBox 65"/>
          <p:cNvSpPr txBox="1"/>
          <p:nvPr/>
        </p:nvSpPr>
        <p:spPr>
          <a:xfrm>
            <a:off x="5262030" y="2509887"/>
            <a:ext cx="471328" cy="487313"/>
          </a:xfrm>
          <a:prstGeom prst="rect">
            <a:avLst/>
          </a:prstGeom>
          <a:noFill/>
        </p:spPr>
        <p:txBody>
          <a:bodyPr wrap="none" rtlCol="0">
            <a:spAutoFit/>
          </a:bodyPr>
          <a:lstStyle/>
          <a:p>
            <a:pPr>
              <a:buNone/>
            </a:pPr>
            <a:r>
              <a:rPr lang="en-US" altLang="ko-KR" sz="2800" dirty="0"/>
              <a:t>Θ</a:t>
            </a:r>
            <a:endParaRPr lang="en-US" sz="2800" dirty="0"/>
          </a:p>
        </p:txBody>
      </p:sp>
      <p:cxnSp>
        <p:nvCxnSpPr>
          <p:cNvPr id="70" name="Straight Arrow Connector 69"/>
          <p:cNvCxnSpPr/>
          <p:nvPr/>
        </p:nvCxnSpPr>
        <p:spPr bwMode="auto">
          <a:xfrm flipV="1">
            <a:off x="3581400" y="3149600"/>
            <a:ext cx="1237558" cy="889000"/>
          </a:xfrm>
          <a:prstGeom prst="straightConnector1">
            <a:avLst/>
          </a:prstGeom>
          <a:noFill/>
          <a:ln w="38100" cap="flat" cmpd="sng" algn="ctr">
            <a:solidFill>
              <a:srgbClr val="FFFFFF"/>
            </a:solidFill>
            <a:prstDash val="solid"/>
            <a:round/>
            <a:headEnd type="none" w="med" len="med"/>
            <a:tailEnd type="arrow"/>
          </a:ln>
          <a:effectLst/>
        </p:spPr>
      </p:cxnSp>
      <p:cxnSp>
        <p:nvCxnSpPr>
          <p:cNvPr id="71" name="Straight Arrow Connector 70"/>
          <p:cNvCxnSpPr/>
          <p:nvPr/>
        </p:nvCxnSpPr>
        <p:spPr bwMode="auto">
          <a:xfrm flipH="1" flipV="1">
            <a:off x="4921624" y="3149600"/>
            <a:ext cx="793376" cy="736600"/>
          </a:xfrm>
          <a:prstGeom prst="straightConnector1">
            <a:avLst/>
          </a:prstGeom>
          <a:noFill/>
          <a:ln w="38100" cap="flat" cmpd="sng" algn="ctr">
            <a:solidFill>
              <a:srgbClr val="FFFFFF"/>
            </a:solidFill>
            <a:prstDash val="solid"/>
            <a:round/>
            <a:headEnd type="none" w="med" len="med"/>
            <a:tailEnd type="arrow"/>
          </a:ln>
          <a:effectLst/>
        </p:spPr>
      </p:cxnSp>
      <p:cxnSp>
        <p:nvCxnSpPr>
          <p:cNvPr id="72" name="Straight Arrow Connector 71"/>
          <p:cNvCxnSpPr/>
          <p:nvPr/>
        </p:nvCxnSpPr>
        <p:spPr bwMode="auto">
          <a:xfrm flipH="1" flipV="1">
            <a:off x="6262010" y="3191049"/>
            <a:ext cx="2196190" cy="999951"/>
          </a:xfrm>
          <a:prstGeom prst="straightConnector1">
            <a:avLst/>
          </a:prstGeom>
          <a:noFill/>
          <a:ln w="38100" cap="flat" cmpd="sng" algn="ctr">
            <a:solidFill>
              <a:srgbClr val="FFFFFF"/>
            </a:solidFill>
            <a:prstDash val="solid"/>
            <a:round/>
            <a:headEnd type="none" w="med" len="med"/>
            <a:tailEnd type="arrow"/>
          </a:ln>
          <a:effectLst/>
        </p:spPr>
      </p:cxnSp>
    </p:spTree>
    <p:extLst>
      <p:ext uri="{BB962C8B-B14F-4D97-AF65-F5344CB8AC3E}">
        <p14:creationId xmlns:p14="http://schemas.microsoft.com/office/powerpoint/2010/main" val="2010218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23</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23</a:t>
            </a:fld>
            <a:endParaRPr kumimoji="0" lang="en-GB" altLang="ko-KR" sz="1600">
              <a:latin typeface="Arial" charset="0"/>
            </a:endParaRPr>
          </a:p>
        </p:txBody>
      </p:sp>
      <p:sp>
        <p:nvSpPr>
          <p:cNvPr id="5466114" name="Rectangle 2"/>
          <p:cNvSpPr>
            <a:spLocks noGrp="1" noChangeArrowheads="1"/>
          </p:cNvSpPr>
          <p:nvPr>
            <p:ph type="title"/>
          </p:nvPr>
        </p:nvSpPr>
        <p:spPr>
          <a:xfrm>
            <a:off x="1524000" y="152400"/>
            <a:ext cx="9753600" cy="838200"/>
          </a:xfrm>
        </p:spPr>
        <p:txBody>
          <a:bodyPr/>
          <a:lstStyle/>
          <a:p>
            <a:pPr eaLnBrk="1" hangingPunct="1">
              <a:defRPr/>
            </a:pPr>
            <a:r>
              <a:rPr lang="en-US" altLang="ko-KR" sz="2800" dirty="0" smtClean="0"/>
              <a:t>Out Time: </a:t>
            </a:r>
            <a:r>
              <a:rPr lang="en-US" altLang="ko-KR" sz="2800" dirty="0" smtClean="0">
                <a:solidFill>
                  <a:srgbClr val="66FF66"/>
                </a:solidFill>
              </a:rPr>
              <a:t>Numerical Example</a:t>
            </a:r>
            <a:endParaRPr lang="en-US" sz="2800" dirty="0" smtClean="0">
              <a:solidFill>
                <a:srgbClr val="66FF66"/>
              </a:solidFill>
            </a:endParaRPr>
          </a:p>
        </p:txBody>
      </p:sp>
      <p:sp>
        <p:nvSpPr>
          <p:cNvPr id="5466115" name="Rectangle 3"/>
          <p:cNvSpPr>
            <a:spLocks noGrp="1" noChangeArrowheads="1"/>
          </p:cNvSpPr>
          <p:nvPr>
            <p:ph type="body" idx="1"/>
          </p:nvPr>
        </p:nvSpPr>
        <p:spPr>
          <a:xfrm>
            <a:off x="381000" y="1295400"/>
            <a:ext cx="10896600" cy="1981200"/>
          </a:xfrm>
        </p:spPr>
        <p:txBody>
          <a:bodyPr/>
          <a:lstStyle/>
          <a:p>
            <a:pPr marL="0" indent="0">
              <a:buNone/>
            </a:pPr>
            <a:r>
              <a:rPr lang="en-US" altLang="ko-KR" sz="2800" dirty="0" smtClean="0"/>
              <a:t>   Out </a:t>
            </a:r>
            <a:r>
              <a:rPr lang="en-US" altLang="ko-KR" sz="2800" dirty="0"/>
              <a:t>Time </a:t>
            </a:r>
            <a:r>
              <a:rPr lang="en-US" altLang="ko-KR" sz="2800" dirty="0" smtClean="0"/>
              <a:t>Θ:</a:t>
            </a:r>
            <a:endParaRPr lang="en-US" altLang="ko-KR" sz="2200" dirty="0"/>
          </a:p>
          <a:p>
            <a:pPr eaLnBrk="1" hangingPunct="1">
              <a:lnSpc>
                <a:spcPct val="80000"/>
              </a:lnSpc>
              <a:buNone/>
              <a:defRPr/>
            </a:pPr>
            <a:endParaRPr lang="en-US" altLang="ko-KR" sz="2800" dirty="0" smtClean="0"/>
          </a:p>
          <a:p>
            <a:pPr lvl="1" eaLnBrk="1" hangingPunct="1">
              <a:lnSpc>
                <a:spcPct val="80000"/>
              </a:lnSpc>
              <a:defRPr/>
            </a:pPr>
            <a:r>
              <a:rPr lang="en-US" altLang="ko-KR" sz="2600" dirty="0" smtClean="0"/>
              <a:t>Assume: </a:t>
            </a:r>
          </a:p>
          <a:p>
            <a:pPr marL="857250" lvl="2" indent="0" eaLnBrk="1" hangingPunct="1">
              <a:lnSpc>
                <a:spcPct val="80000"/>
              </a:lnSpc>
              <a:buNone/>
              <a:defRPr/>
            </a:pPr>
            <a:r>
              <a:rPr lang="en-US" altLang="ko-KR" sz="2000" dirty="0" smtClean="0"/>
              <a:t>R=30m, t</a:t>
            </a:r>
            <a:r>
              <a:rPr lang="en-US" altLang="ko-KR" sz="2000" baseline="-25000" dirty="0" smtClean="0"/>
              <a:t>1</a:t>
            </a:r>
            <a:r>
              <a:rPr lang="en-US" altLang="ko-KR" sz="2000" dirty="0" smtClean="0"/>
              <a:t>= 3 sec., t= 7 sec.         Θ = (7-3) sec= 4 sec.  </a:t>
            </a:r>
            <a:endParaRPr lang="en-US" altLang="ko-KR" sz="2000" dirty="0"/>
          </a:p>
          <a:p>
            <a:pPr eaLnBrk="1" hangingPunct="1">
              <a:lnSpc>
                <a:spcPct val="80000"/>
              </a:lnSpc>
              <a:buNone/>
              <a:defRPr/>
            </a:pPr>
            <a:r>
              <a:rPr lang="en-US" altLang="ko-KR" sz="2800" dirty="0"/>
              <a:t>   </a:t>
            </a:r>
          </a:p>
          <a:p>
            <a:pPr eaLnBrk="1" hangingPunct="1">
              <a:lnSpc>
                <a:spcPct val="80000"/>
              </a:lnSpc>
              <a:defRPr/>
            </a:pPr>
            <a:endParaRPr lang="en-US" altLang="ko-KR" sz="2400" dirty="0">
              <a:solidFill>
                <a:srgbClr val="FFFFFF"/>
              </a:solidFill>
            </a:endParaRPr>
          </a:p>
          <a:p>
            <a:pPr eaLnBrk="1" hangingPunct="1">
              <a:lnSpc>
                <a:spcPct val="80000"/>
              </a:lnSpc>
              <a:buFont typeface="Wingdings" charset="2"/>
              <a:buNone/>
              <a:defRPr/>
            </a:pPr>
            <a:r>
              <a:rPr lang="en-US" altLang="ko-KR" sz="1600" dirty="0" smtClean="0">
                <a:solidFill>
                  <a:srgbClr val="FFFFFF"/>
                </a:solidFill>
              </a:rPr>
              <a:t>								</a:t>
            </a:r>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p:txBody>
      </p:sp>
      <p:pic>
        <p:nvPicPr>
          <p:cNvPr id="31" name="Picture 30"/>
          <p:cNvPicPr>
            <a:picLocks noChangeAspect="1"/>
          </p:cNvPicPr>
          <p:nvPr/>
        </p:nvPicPr>
        <p:blipFill>
          <a:blip r:embed="rId3"/>
          <a:stretch>
            <a:fillRect/>
          </a:stretch>
        </p:blipFill>
        <p:spPr>
          <a:xfrm>
            <a:off x="3429000" y="1066800"/>
            <a:ext cx="5791200" cy="1085850"/>
          </a:xfrm>
          <a:prstGeom prst="rect">
            <a:avLst/>
          </a:prstGeom>
        </p:spPr>
      </p:pic>
      <p:sp>
        <p:nvSpPr>
          <p:cNvPr id="9" name="Right Arrow 8"/>
          <p:cNvSpPr>
            <a:spLocks noChangeAspect="1"/>
          </p:cNvSpPr>
          <p:nvPr/>
        </p:nvSpPr>
        <p:spPr bwMode="auto">
          <a:xfrm>
            <a:off x="5181600" y="2590800"/>
            <a:ext cx="647999" cy="320970"/>
          </a:xfrm>
          <a:prstGeom prst="rightArrow">
            <a:avLst/>
          </a:prstGeom>
          <a:solidFill>
            <a:srgbClr val="66FF66"/>
          </a:solid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58" name="Oval 57"/>
          <p:cNvSpPr>
            <a:spLocks noChangeAspect="1"/>
          </p:cNvSpPr>
          <p:nvPr/>
        </p:nvSpPr>
        <p:spPr bwMode="auto">
          <a:xfrm>
            <a:off x="2082002" y="33774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59" name="Oval 58"/>
          <p:cNvSpPr/>
          <p:nvPr/>
        </p:nvSpPr>
        <p:spPr bwMode="auto">
          <a:xfrm>
            <a:off x="2918018" y="4191000"/>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60" name="Oval 59"/>
          <p:cNvSpPr/>
          <p:nvPr/>
        </p:nvSpPr>
        <p:spPr bwMode="auto">
          <a:xfrm>
            <a:off x="2133600" y="3886200"/>
            <a:ext cx="152400" cy="152400"/>
          </a:xfrm>
          <a:prstGeom prst="ellipse">
            <a:avLst/>
          </a:prstGeom>
          <a:solidFill>
            <a:srgbClr val="0000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61" name="Straight Connector 60"/>
          <p:cNvCxnSpPr>
            <a:cxnSpLocks noChangeAspect="1"/>
          </p:cNvCxnSpPr>
          <p:nvPr/>
        </p:nvCxnSpPr>
        <p:spPr bwMode="auto">
          <a:xfrm flipV="1">
            <a:off x="3057872" y="37338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62" name="TextBox 61"/>
          <p:cNvSpPr txBox="1"/>
          <p:nvPr/>
        </p:nvSpPr>
        <p:spPr>
          <a:xfrm>
            <a:off x="3343648" y="3844751"/>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63" name="TextBox 62"/>
          <p:cNvSpPr txBox="1"/>
          <p:nvPr/>
        </p:nvSpPr>
        <p:spPr>
          <a:xfrm>
            <a:off x="2631971" y="4191000"/>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64" name="TextBox 63"/>
          <p:cNvSpPr txBox="1"/>
          <p:nvPr/>
        </p:nvSpPr>
        <p:spPr>
          <a:xfrm>
            <a:off x="2136047" y="3581400"/>
            <a:ext cx="1012755"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PU</a:t>
            </a:r>
            <a:r>
              <a:rPr lang="en-US" sz="1800" dirty="0" smtClean="0">
                <a:solidFill>
                  <a:srgbClr val="0000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1</a:t>
            </a:r>
            <a:r>
              <a:rPr lang="en-US" sz="1800" baseline="30000" dirty="0" smtClean="0">
                <a:solidFill>
                  <a:srgbClr val="000000"/>
                </a:solidFill>
                <a:effectLst>
                  <a:outerShdw blurRad="50800" dist="38100" dir="2700000">
                    <a:srgbClr val="000000">
                      <a:alpha val="43000"/>
                    </a:srgbClr>
                  </a:outerShdw>
                </a:effectLst>
                <a:latin typeface="Comic Sans MS"/>
                <a:cs typeface="Comic Sans MS"/>
              </a:rPr>
              <a:t>-</a:t>
            </a:r>
            <a:r>
              <a:rPr lang="en-US" sz="1800" dirty="0" smtClean="0">
                <a:solidFill>
                  <a:srgbClr val="000000"/>
                </a:solidFill>
                <a:effectLst>
                  <a:outerShdw blurRad="50800" dist="38100" dir="2700000">
                    <a:srgbClr val="000000">
                      <a:alpha val="43000"/>
                    </a:srgbClr>
                  </a:outerShdw>
                </a:effectLst>
                <a:latin typeface="Comic Sans MS"/>
                <a:cs typeface="Comic Sans MS"/>
              </a:rPr>
              <a:t>)</a:t>
            </a:r>
          </a:p>
        </p:txBody>
      </p:sp>
      <p:cxnSp>
        <p:nvCxnSpPr>
          <p:cNvPr id="65" name="Straight Connector 64"/>
          <p:cNvCxnSpPr>
            <a:stCxn id="60" idx="5"/>
          </p:cNvCxnSpPr>
          <p:nvPr/>
        </p:nvCxnSpPr>
        <p:spPr bwMode="auto">
          <a:xfrm>
            <a:off x="2263682" y="4016282"/>
            <a:ext cx="627797" cy="250918"/>
          </a:xfrm>
          <a:prstGeom prst="line">
            <a:avLst/>
          </a:prstGeom>
          <a:noFill/>
          <a:ln w="9525" cap="flat" cmpd="sng" algn="ctr">
            <a:solidFill>
              <a:srgbClr val="FF0000"/>
            </a:solidFill>
            <a:prstDash val="solid"/>
            <a:round/>
            <a:headEnd type="none" w="med" len="med"/>
            <a:tailEnd type="none" w="med" len="med"/>
          </a:ln>
          <a:effectLst/>
        </p:spPr>
      </p:cxnSp>
      <p:sp>
        <p:nvSpPr>
          <p:cNvPr id="67" name="TextBox 66"/>
          <p:cNvSpPr txBox="1"/>
          <p:nvPr/>
        </p:nvSpPr>
        <p:spPr>
          <a:xfrm>
            <a:off x="1388165" y="3359339"/>
            <a:ext cx="897835" cy="374461"/>
          </a:xfrm>
          <a:prstGeom prst="rect">
            <a:avLst/>
          </a:prstGeom>
          <a:noFill/>
        </p:spPr>
        <p:txBody>
          <a:bodyPr wrap="none" rtlCol="0">
            <a:spAutoFit/>
          </a:bodyPr>
          <a:lstStyle/>
          <a:p>
            <a:pPr>
              <a:buNone/>
            </a:pPr>
            <a:r>
              <a:rPr lang="en-US" sz="2000" dirty="0" smtClean="0">
                <a:solidFill>
                  <a:srgbClr val="FFFF00"/>
                </a:solidFill>
              </a:rPr>
              <a:t>C(x</a:t>
            </a:r>
            <a:r>
              <a:rPr lang="en-US" sz="2000" baseline="-25000" dirty="0" smtClean="0">
                <a:solidFill>
                  <a:srgbClr val="FFFF00"/>
                </a:solidFill>
              </a:rPr>
              <a:t>CR</a:t>
            </a:r>
            <a:r>
              <a:rPr lang="en-US" sz="2000" dirty="0" smtClean="0">
                <a:solidFill>
                  <a:srgbClr val="FFFF00"/>
                </a:solidFill>
              </a:rPr>
              <a:t>)</a:t>
            </a:r>
            <a:endParaRPr lang="en-US" sz="2000" dirty="0">
              <a:solidFill>
                <a:srgbClr val="FFFF00"/>
              </a:solidFill>
            </a:endParaRPr>
          </a:p>
        </p:txBody>
      </p:sp>
      <p:sp>
        <p:nvSpPr>
          <p:cNvPr id="68" name="Oval 67"/>
          <p:cNvSpPr>
            <a:spLocks noChangeAspect="1"/>
          </p:cNvSpPr>
          <p:nvPr/>
        </p:nvSpPr>
        <p:spPr bwMode="auto">
          <a:xfrm>
            <a:off x="5282402" y="33774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69" name="Oval 68"/>
          <p:cNvSpPr/>
          <p:nvPr/>
        </p:nvSpPr>
        <p:spPr bwMode="auto">
          <a:xfrm>
            <a:off x="6118418" y="4191000"/>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70" name="Oval 69"/>
          <p:cNvSpPr/>
          <p:nvPr/>
        </p:nvSpPr>
        <p:spPr bwMode="auto">
          <a:xfrm>
            <a:off x="5181600" y="3581400"/>
            <a:ext cx="152400" cy="152400"/>
          </a:xfrm>
          <a:prstGeom prst="ellipse">
            <a:avLst/>
          </a:prstGeom>
          <a:solidFill>
            <a:srgbClr val="FFFFF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71" name="Straight Connector 70"/>
          <p:cNvCxnSpPr>
            <a:cxnSpLocks noChangeAspect="1"/>
          </p:cNvCxnSpPr>
          <p:nvPr/>
        </p:nvCxnSpPr>
        <p:spPr bwMode="auto">
          <a:xfrm flipV="1">
            <a:off x="6258272" y="37338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72" name="TextBox 71"/>
          <p:cNvSpPr txBox="1"/>
          <p:nvPr/>
        </p:nvSpPr>
        <p:spPr>
          <a:xfrm>
            <a:off x="6544048" y="3844751"/>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73" name="TextBox 72"/>
          <p:cNvSpPr txBox="1"/>
          <p:nvPr/>
        </p:nvSpPr>
        <p:spPr>
          <a:xfrm>
            <a:off x="5832371" y="4191000"/>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cxnSp>
        <p:nvCxnSpPr>
          <p:cNvPr id="74" name="Straight Connector 73"/>
          <p:cNvCxnSpPr>
            <a:stCxn id="70" idx="5"/>
          </p:cNvCxnSpPr>
          <p:nvPr/>
        </p:nvCxnSpPr>
        <p:spPr bwMode="auto">
          <a:xfrm>
            <a:off x="5311682" y="3711482"/>
            <a:ext cx="936718" cy="555718"/>
          </a:xfrm>
          <a:prstGeom prst="line">
            <a:avLst/>
          </a:prstGeom>
          <a:noFill/>
          <a:ln w="9525" cap="flat" cmpd="sng" algn="ctr">
            <a:solidFill>
              <a:srgbClr val="FF0000"/>
            </a:solidFill>
            <a:prstDash val="solid"/>
            <a:round/>
            <a:headEnd type="none" w="med" len="med"/>
            <a:tailEnd type="none" w="med" len="med"/>
          </a:ln>
          <a:effectLst/>
        </p:spPr>
      </p:cxnSp>
      <p:sp>
        <p:nvSpPr>
          <p:cNvPr id="75" name="Oval 74"/>
          <p:cNvSpPr>
            <a:spLocks noChangeAspect="1"/>
          </p:cNvSpPr>
          <p:nvPr/>
        </p:nvSpPr>
        <p:spPr bwMode="auto">
          <a:xfrm>
            <a:off x="8330402" y="3352800"/>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76" name="Oval 75"/>
          <p:cNvSpPr/>
          <p:nvPr/>
        </p:nvSpPr>
        <p:spPr bwMode="auto">
          <a:xfrm>
            <a:off x="9166418" y="4166398"/>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77" name="Oval 76"/>
          <p:cNvSpPr/>
          <p:nvPr/>
        </p:nvSpPr>
        <p:spPr bwMode="auto">
          <a:xfrm>
            <a:off x="8382000" y="4267200"/>
            <a:ext cx="152400" cy="152400"/>
          </a:xfrm>
          <a:prstGeom prst="ellipse">
            <a:avLst/>
          </a:prstGeom>
          <a:solidFill>
            <a:srgbClr val="0000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78" name="Straight Connector 77"/>
          <p:cNvCxnSpPr>
            <a:cxnSpLocks noChangeAspect="1"/>
          </p:cNvCxnSpPr>
          <p:nvPr/>
        </p:nvCxnSpPr>
        <p:spPr bwMode="auto">
          <a:xfrm flipV="1">
            <a:off x="9306272" y="3709198"/>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79" name="TextBox 78"/>
          <p:cNvSpPr txBox="1"/>
          <p:nvPr/>
        </p:nvSpPr>
        <p:spPr>
          <a:xfrm>
            <a:off x="9592048" y="3820149"/>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80" name="TextBox 79"/>
          <p:cNvSpPr txBox="1"/>
          <p:nvPr/>
        </p:nvSpPr>
        <p:spPr>
          <a:xfrm>
            <a:off x="8880371" y="4166398"/>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81" name="TextBox 80"/>
          <p:cNvSpPr txBox="1"/>
          <p:nvPr/>
        </p:nvSpPr>
        <p:spPr>
          <a:xfrm>
            <a:off x="8319097" y="3920951"/>
            <a:ext cx="824903"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PU</a:t>
            </a:r>
            <a:r>
              <a:rPr lang="en-US" sz="1800" dirty="0" smtClean="0">
                <a:solidFill>
                  <a:srgbClr val="000000"/>
                </a:solidFill>
                <a:effectLst>
                  <a:outerShdw blurRad="50800" dist="38100" dir="2700000">
                    <a:srgbClr val="000000">
                      <a:alpha val="43000"/>
                    </a:srgbClr>
                  </a:outerShdw>
                </a:effectLst>
                <a:latin typeface="Comic Sans MS"/>
                <a:cs typeface="Comic Sans MS"/>
              </a:rPr>
              <a:t>(t)</a:t>
            </a:r>
          </a:p>
        </p:txBody>
      </p:sp>
      <p:cxnSp>
        <p:nvCxnSpPr>
          <p:cNvPr id="82" name="Straight Connector 81"/>
          <p:cNvCxnSpPr/>
          <p:nvPr/>
        </p:nvCxnSpPr>
        <p:spPr bwMode="auto">
          <a:xfrm flipV="1">
            <a:off x="8534400" y="4242598"/>
            <a:ext cx="618680" cy="100802"/>
          </a:xfrm>
          <a:prstGeom prst="line">
            <a:avLst/>
          </a:prstGeom>
          <a:noFill/>
          <a:ln w="9525" cap="flat" cmpd="sng" algn="ctr">
            <a:solidFill>
              <a:srgbClr val="FF0000"/>
            </a:solidFill>
            <a:prstDash val="solid"/>
            <a:round/>
            <a:headEnd type="none" w="med" len="med"/>
            <a:tailEnd type="none" w="med" len="med"/>
          </a:ln>
          <a:effectLst/>
        </p:spPr>
      </p:cxnSp>
      <p:sp>
        <p:nvSpPr>
          <p:cNvPr id="85" name="TextBox 84"/>
          <p:cNvSpPr txBox="1"/>
          <p:nvPr/>
        </p:nvSpPr>
        <p:spPr>
          <a:xfrm>
            <a:off x="4549845" y="3200400"/>
            <a:ext cx="1012755" cy="346249"/>
          </a:xfrm>
          <a:prstGeom prst="rect">
            <a:avLst/>
          </a:prstGeom>
          <a:noFill/>
          <a:ln>
            <a:noFill/>
          </a:ln>
        </p:spPr>
        <p:txBody>
          <a:bodyPr wrap="none" rtlCol="0">
            <a:spAutoFit/>
          </a:bodyPr>
          <a:lstStyle/>
          <a:p>
            <a:pPr>
              <a:buNone/>
            </a:pPr>
            <a:r>
              <a:rPr lang="en-US" sz="1800" dirty="0" smtClean="0">
                <a:solidFill>
                  <a:srgbClr val="FFFFFF"/>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PU</a:t>
            </a:r>
            <a:r>
              <a:rPr lang="en-US" sz="1800" dirty="0" smtClean="0">
                <a:solidFill>
                  <a:srgbClr val="FFFFFF"/>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1</a:t>
            </a:r>
            <a:r>
              <a:rPr lang="en-US" sz="1800" baseline="30000" dirty="0" smtClean="0">
                <a:solidFill>
                  <a:srgbClr val="FFFFFF"/>
                </a:solidFill>
                <a:effectLst>
                  <a:outerShdw blurRad="50800" dist="38100" dir="2700000">
                    <a:srgbClr val="000000">
                      <a:alpha val="43000"/>
                    </a:srgbClr>
                  </a:outerShdw>
                </a:effectLst>
                <a:latin typeface="Comic Sans MS"/>
                <a:cs typeface="Comic Sans MS"/>
              </a:rPr>
              <a:t>+</a:t>
            </a:r>
            <a:r>
              <a:rPr lang="en-US" sz="1800" dirty="0" smtClean="0">
                <a:solidFill>
                  <a:srgbClr val="FFFFFF"/>
                </a:solidFill>
                <a:effectLst>
                  <a:outerShdw blurRad="50800" dist="38100" dir="2700000">
                    <a:srgbClr val="000000">
                      <a:alpha val="43000"/>
                    </a:srgbClr>
                  </a:outerShdw>
                </a:effectLst>
                <a:latin typeface="Comic Sans MS"/>
                <a:cs typeface="Comic Sans MS"/>
              </a:rPr>
              <a:t>)</a:t>
            </a:r>
          </a:p>
        </p:txBody>
      </p:sp>
      <p:pic>
        <p:nvPicPr>
          <p:cNvPr id="26" name="Picture 25"/>
          <p:cNvPicPr>
            <a:picLocks noChangeAspect="1"/>
          </p:cNvPicPr>
          <p:nvPr/>
        </p:nvPicPr>
        <p:blipFill>
          <a:blip r:embed="rId4"/>
          <a:stretch>
            <a:fillRect/>
          </a:stretch>
        </p:blipFill>
        <p:spPr>
          <a:xfrm>
            <a:off x="7696200" y="5181600"/>
            <a:ext cx="2857500" cy="787400"/>
          </a:xfrm>
          <a:prstGeom prst="rect">
            <a:avLst/>
          </a:prstGeom>
        </p:spPr>
      </p:pic>
      <p:pic>
        <p:nvPicPr>
          <p:cNvPr id="2" name="Picture 1"/>
          <p:cNvPicPr>
            <a:picLocks noChangeAspect="1"/>
          </p:cNvPicPr>
          <p:nvPr/>
        </p:nvPicPr>
        <p:blipFill>
          <a:blip r:embed="rId5"/>
          <a:stretch>
            <a:fillRect/>
          </a:stretch>
        </p:blipFill>
        <p:spPr>
          <a:xfrm>
            <a:off x="914400" y="5181600"/>
            <a:ext cx="2857500" cy="1028700"/>
          </a:xfrm>
          <a:prstGeom prst="rect">
            <a:avLst/>
          </a:prstGeom>
        </p:spPr>
      </p:pic>
      <p:pic>
        <p:nvPicPr>
          <p:cNvPr id="4" name="Picture 3"/>
          <p:cNvPicPr>
            <a:picLocks noChangeAspect="1"/>
          </p:cNvPicPr>
          <p:nvPr/>
        </p:nvPicPr>
        <p:blipFill>
          <a:blip r:embed="rId6"/>
          <a:stretch>
            <a:fillRect/>
          </a:stretch>
        </p:blipFill>
        <p:spPr>
          <a:xfrm>
            <a:off x="4267200" y="5181600"/>
            <a:ext cx="2819400" cy="952500"/>
          </a:xfrm>
          <a:prstGeom prst="rect">
            <a:avLst/>
          </a:prstGeom>
        </p:spPr>
      </p:pic>
    </p:spTree>
    <p:extLst>
      <p:ext uri="{BB962C8B-B14F-4D97-AF65-F5344CB8AC3E}">
        <p14:creationId xmlns:p14="http://schemas.microsoft.com/office/powerpoint/2010/main" val="1737166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24</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24</a:t>
            </a:fld>
            <a:endParaRPr kumimoji="0" lang="en-GB" altLang="ko-KR" sz="1600">
              <a:latin typeface="Arial" charset="0"/>
            </a:endParaRPr>
          </a:p>
        </p:txBody>
      </p:sp>
      <p:sp>
        <p:nvSpPr>
          <p:cNvPr id="5466114" name="Rectangle 2"/>
          <p:cNvSpPr>
            <a:spLocks noGrp="1" noChangeArrowheads="1"/>
          </p:cNvSpPr>
          <p:nvPr>
            <p:ph type="title"/>
          </p:nvPr>
        </p:nvSpPr>
        <p:spPr>
          <a:xfrm>
            <a:off x="1524000" y="152400"/>
            <a:ext cx="9753600" cy="838200"/>
          </a:xfrm>
        </p:spPr>
        <p:txBody>
          <a:bodyPr/>
          <a:lstStyle/>
          <a:p>
            <a:pPr eaLnBrk="1" hangingPunct="1">
              <a:defRPr/>
            </a:pPr>
            <a:r>
              <a:rPr lang="en-US" altLang="ko-KR" sz="2800" dirty="0"/>
              <a:t>Mobility-Aware Sensing </a:t>
            </a:r>
            <a:r>
              <a:rPr lang="en-US" altLang="ko-KR" sz="2800" dirty="0" smtClean="0"/>
              <a:t>Design: </a:t>
            </a:r>
            <a:r>
              <a:rPr lang="en-US" sz="2800" dirty="0" smtClean="0">
                <a:solidFill>
                  <a:srgbClr val="66FF66"/>
                </a:solidFill>
              </a:rPr>
              <a:t>Some Definitions</a:t>
            </a:r>
          </a:p>
        </p:txBody>
      </p:sp>
      <p:sp>
        <p:nvSpPr>
          <p:cNvPr id="5466115" name="Rectangle 3"/>
          <p:cNvSpPr>
            <a:spLocks noGrp="1" noChangeArrowheads="1"/>
          </p:cNvSpPr>
          <p:nvPr>
            <p:ph type="body" idx="1"/>
          </p:nvPr>
        </p:nvSpPr>
        <p:spPr>
          <a:xfrm>
            <a:off x="381000" y="1295400"/>
            <a:ext cx="10896600" cy="2743200"/>
          </a:xfrm>
        </p:spPr>
        <p:txBody>
          <a:bodyPr/>
          <a:lstStyle/>
          <a:p>
            <a:pPr marL="0" indent="0">
              <a:buNone/>
            </a:pPr>
            <a:r>
              <a:rPr lang="en-US" altLang="ko-KR" sz="2800" dirty="0" smtClean="0"/>
              <a:t>   Sojourn </a:t>
            </a:r>
            <a:r>
              <a:rPr lang="en-US" altLang="ko-KR" sz="2800" dirty="0"/>
              <a:t>Time </a:t>
            </a:r>
            <a:r>
              <a:rPr lang="en-US" altLang="ko-KR" sz="2800" dirty="0" smtClean="0"/>
              <a:t>S:</a:t>
            </a:r>
            <a:endParaRPr lang="en-US" altLang="ko-KR" sz="2800" dirty="0" smtClean="0">
              <a:latin typeface="Chalkduster"/>
              <a:cs typeface="Chalkduster"/>
            </a:endParaRPr>
          </a:p>
          <a:p>
            <a:pPr marL="457200" lvl="1" indent="0" eaLnBrk="1" hangingPunct="1">
              <a:lnSpc>
                <a:spcPct val="80000"/>
              </a:lnSpc>
              <a:buNone/>
              <a:defRPr/>
            </a:pPr>
            <a:r>
              <a:rPr lang="en-US" altLang="ko-KR" sz="2200" dirty="0" smtClean="0"/>
              <a:t>Time </a:t>
            </a:r>
            <a:r>
              <a:rPr lang="en-US" altLang="ko-KR" sz="2200" dirty="0"/>
              <a:t>interval a PU </a:t>
            </a:r>
            <a:r>
              <a:rPr lang="en-US" altLang="ko-KR" sz="2200" dirty="0">
                <a:solidFill>
                  <a:srgbClr val="66FF66"/>
                </a:solidFill>
              </a:rPr>
              <a:t>(starting from its steady-state spatial distribution</a:t>
            </a:r>
            <a:r>
              <a:rPr lang="en-US" altLang="ko-KR" sz="2200" dirty="0" smtClean="0">
                <a:solidFill>
                  <a:srgbClr val="66FF66"/>
                </a:solidFill>
              </a:rPr>
              <a:t>) </a:t>
            </a:r>
            <a:r>
              <a:rPr lang="en-US" altLang="ko-KR" sz="2200" dirty="0" smtClean="0"/>
              <a:t>spends </a:t>
            </a:r>
            <a:r>
              <a:rPr lang="en-US" altLang="ko-KR" sz="2200" dirty="0"/>
              <a:t>inside </a:t>
            </a:r>
            <a:r>
              <a:rPr lang="en-US" altLang="ko-KR" sz="2200" dirty="0" smtClean="0"/>
              <a:t>a CR interference region:</a:t>
            </a:r>
            <a:endParaRPr lang="en-US" altLang="ko-KR" sz="2200" dirty="0"/>
          </a:p>
          <a:p>
            <a:pPr eaLnBrk="1" hangingPunct="1">
              <a:lnSpc>
                <a:spcPct val="80000"/>
              </a:lnSpc>
              <a:buNone/>
              <a:defRPr/>
            </a:pPr>
            <a:endParaRPr lang="en-US" altLang="ko-KR" sz="2800" dirty="0"/>
          </a:p>
          <a:p>
            <a:pPr eaLnBrk="1" hangingPunct="1">
              <a:lnSpc>
                <a:spcPct val="80000"/>
              </a:lnSpc>
              <a:buNone/>
              <a:defRPr/>
            </a:pPr>
            <a:endParaRPr lang="en-US" altLang="ko-KR" sz="2800" dirty="0"/>
          </a:p>
          <a:p>
            <a:pPr eaLnBrk="1" hangingPunct="1">
              <a:lnSpc>
                <a:spcPct val="80000"/>
              </a:lnSpc>
              <a:buNone/>
              <a:defRPr/>
            </a:pPr>
            <a:r>
              <a:rPr lang="en-US" altLang="ko-KR" sz="2800" dirty="0"/>
              <a:t>   </a:t>
            </a:r>
          </a:p>
          <a:p>
            <a:pPr eaLnBrk="1" hangingPunct="1">
              <a:lnSpc>
                <a:spcPct val="80000"/>
              </a:lnSpc>
              <a:defRPr/>
            </a:pPr>
            <a:endParaRPr lang="en-US" altLang="ko-KR" sz="2400" dirty="0">
              <a:solidFill>
                <a:srgbClr val="FFFFFF"/>
              </a:solidFill>
            </a:endParaRPr>
          </a:p>
          <a:p>
            <a:pPr eaLnBrk="1" hangingPunct="1">
              <a:lnSpc>
                <a:spcPct val="80000"/>
              </a:lnSpc>
              <a:buFont typeface="Wingdings" charset="2"/>
              <a:buNone/>
              <a:defRPr/>
            </a:pPr>
            <a:r>
              <a:rPr lang="en-US" altLang="ko-KR" sz="1600" dirty="0" smtClean="0">
                <a:solidFill>
                  <a:srgbClr val="FFFFFF"/>
                </a:solidFill>
              </a:rPr>
              <a:t>								</a:t>
            </a:r>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p:txBody>
      </p:sp>
      <p:sp>
        <p:nvSpPr>
          <p:cNvPr id="2" name="TextBox 1"/>
          <p:cNvSpPr txBox="1"/>
          <p:nvPr/>
        </p:nvSpPr>
        <p:spPr>
          <a:xfrm>
            <a:off x="7086600" y="2819400"/>
            <a:ext cx="4003119" cy="588879"/>
          </a:xfrm>
          <a:prstGeom prst="rect">
            <a:avLst/>
          </a:prstGeom>
          <a:noFill/>
        </p:spPr>
        <p:txBody>
          <a:bodyPr wrap="none" rtlCol="0">
            <a:spAutoFit/>
          </a:bodyPr>
          <a:lstStyle/>
          <a:p>
            <a:pPr>
              <a:buNone/>
            </a:pPr>
            <a:r>
              <a:rPr lang="en-US" altLang="ko-KR" sz="1600" kern="0" dirty="0">
                <a:solidFill>
                  <a:srgbClr val="FFFFFF"/>
                </a:solidFill>
                <a:effectLst>
                  <a:outerShdw blurRad="38100" dist="38100" dir="2700000" algn="tl">
                    <a:srgbClr val="000000"/>
                  </a:outerShdw>
                </a:effectLst>
                <a:latin typeface="Comic Sans MS"/>
                <a:ea typeface="ＭＳ Ｐゴシック" charset="-128"/>
                <a:cs typeface="ＭＳ Ｐゴシック" charset="-128"/>
              </a:rPr>
              <a:t>||</a:t>
            </a:r>
            <a:r>
              <a:rPr lang="en-US" altLang="ko-KR" sz="1600" kern="0" dirty="0">
                <a:solidFill>
                  <a:srgbClr val="FFFFFF"/>
                </a:solidFill>
                <a:effectLst>
                  <a:outerShdw blurRad="38100" dist="38100" dir="2700000" algn="tl">
                    <a:srgbClr val="000000"/>
                  </a:outerShdw>
                </a:effectLst>
                <a:latin typeface="Wingdings"/>
                <a:ea typeface="Wingdings"/>
                <a:cs typeface="Wingdings"/>
                <a:sym typeface="Wingdings"/>
              </a:rPr>
              <a:t></a:t>
            </a:r>
            <a:r>
              <a:rPr lang="en-US" altLang="ko-KR" sz="1600" kern="0" dirty="0">
                <a:solidFill>
                  <a:srgbClr val="FFFFFF"/>
                </a:solidFill>
                <a:effectLst>
                  <a:outerShdw blurRad="38100" dist="38100" dir="2700000" algn="tl">
                    <a:srgbClr val="000000"/>
                  </a:outerShdw>
                </a:effectLst>
                <a:latin typeface="Comic Sans MS"/>
                <a:ea typeface="ＭＳ Ｐゴシック" charset="-128"/>
                <a:cs typeface="ＭＳ Ｐゴシック" charset="-128"/>
                <a:sym typeface="Wingdings"/>
              </a:rPr>
              <a:t>|| denotes the Euclidean </a:t>
            </a:r>
            <a:r>
              <a:rPr lang="en-US" altLang="ko-KR" sz="1600" kern="0" dirty="0" smtClean="0">
                <a:solidFill>
                  <a:srgbClr val="FFFFFF"/>
                </a:solidFill>
                <a:effectLst>
                  <a:outerShdw blurRad="38100" dist="38100" dir="2700000" algn="tl">
                    <a:srgbClr val="000000"/>
                  </a:outerShdw>
                </a:effectLst>
                <a:latin typeface="Comic Sans MS"/>
                <a:ea typeface="ＭＳ Ｐゴシック" charset="-128"/>
                <a:cs typeface="ＭＳ Ｐゴシック" charset="-128"/>
                <a:sym typeface="Wingdings"/>
              </a:rPr>
              <a:t>distance</a:t>
            </a:r>
          </a:p>
          <a:p>
            <a:pPr>
              <a:buNone/>
            </a:pPr>
            <a:r>
              <a:rPr lang="en-US" altLang="ko-KR" sz="1600" kern="0" dirty="0">
                <a:solidFill>
                  <a:srgbClr val="FFFFFF"/>
                </a:solidFill>
                <a:effectLst>
                  <a:outerShdw blurRad="38100" dist="38100" dir="2700000" algn="tl">
                    <a:srgbClr val="000000"/>
                  </a:outerShdw>
                </a:effectLst>
                <a:latin typeface="ＭＳ ゴシック"/>
                <a:ea typeface="ＭＳ ゴシック"/>
                <a:cs typeface="ＭＳ ゴシック"/>
                <a:sym typeface="Wingdings"/>
              </a:rPr>
              <a:t>∧ </a:t>
            </a:r>
            <a:r>
              <a:rPr lang="en-US" altLang="ko-KR" sz="1600" kern="0" dirty="0">
                <a:solidFill>
                  <a:srgbClr val="FFFFFF"/>
                </a:solidFill>
                <a:effectLst>
                  <a:outerShdw blurRad="38100" dist="38100" dir="2700000" algn="tl">
                    <a:srgbClr val="000000"/>
                  </a:outerShdw>
                </a:effectLst>
                <a:latin typeface="+mn-lt"/>
                <a:ea typeface="ＭＳ ゴシック"/>
                <a:cs typeface="ＭＳ ゴシック"/>
                <a:sym typeface="Wingdings"/>
              </a:rPr>
              <a:t>denotes the logical operator </a:t>
            </a:r>
            <a:r>
              <a:rPr lang="en-US" altLang="ko-KR" sz="1600" kern="0" dirty="0" smtClean="0">
                <a:solidFill>
                  <a:srgbClr val="FFFFFF"/>
                </a:solidFill>
                <a:effectLst>
                  <a:outerShdw blurRad="38100" dist="38100" dir="2700000" algn="tl">
                    <a:srgbClr val="000000"/>
                  </a:outerShdw>
                </a:effectLst>
                <a:latin typeface="+mn-lt"/>
                <a:ea typeface="ＭＳ ゴシック"/>
                <a:cs typeface="ＭＳ ゴシック"/>
                <a:sym typeface="Wingdings"/>
              </a:rPr>
              <a:t>“</a:t>
            </a:r>
            <a:r>
              <a:rPr lang="en-US" altLang="ko-KR" sz="1600" i="1" kern="0" dirty="0" smtClean="0">
                <a:solidFill>
                  <a:srgbClr val="FFFFFF"/>
                </a:solidFill>
                <a:effectLst>
                  <a:outerShdw blurRad="38100" dist="38100" dir="2700000" algn="tl">
                    <a:srgbClr val="000000"/>
                  </a:outerShdw>
                </a:effectLst>
                <a:latin typeface="+mn-lt"/>
                <a:ea typeface="ＭＳ ゴシック"/>
                <a:cs typeface="ＭＳ ゴシック"/>
                <a:sym typeface="Wingdings"/>
              </a:rPr>
              <a:t>and”</a:t>
            </a:r>
            <a:r>
              <a:rPr lang="en-US" altLang="ko-KR" sz="1600" kern="0" dirty="0" smtClean="0">
                <a:solidFill>
                  <a:srgbClr val="FFFFFF"/>
                </a:solidFill>
                <a:effectLst>
                  <a:outerShdw blurRad="38100" dist="38100" dir="2700000" algn="tl">
                    <a:srgbClr val="000000"/>
                  </a:outerShdw>
                </a:effectLst>
                <a:latin typeface="+mn-lt"/>
                <a:ea typeface="ＭＳ ゴシック"/>
                <a:cs typeface="ＭＳ ゴシック"/>
                <a:sym typeface="Wingdings"/>
              </a:rPr>
              <a:t>.</a:t>
            </a:r>
            <a:endParaRPr lang="en-US" altLang="ko-KR" sz="1600" kern="0" dirty="0" smtClean="0">
              <a:solidFill>
                <a:srgbClr val="FFFFFF"/>
              </a:solidFill>
              <a:effectLst>
                <a:outerShdw blurRad="38100" dist="38100" dir="2700000" algn="tl">
                  <a:srgbClr val="000000"/>
                </a:outerShdw>
              </a:effectLst>
              <a:latin typeface="+mn-lt"/>
              <a:ea typeface="ＭＳ Ｐゴシック" charset="-128"/>
              <a:cs typeface="ＭＳ Ｐゴシック" charset="-128"/>
              <a:sym typeface="Wingdings"/>
            </a:endParaRPr>
          </a:p>
        </p:txBody>
      </p:sp>
      <p:cxnSp>
        <p:nvCxnSpPr>
          <p:cNvPr id="8" name="Straight Arrow Connector 7"/>
          <p:cNvCxnSpPr/>
          <p:nvPr/>
        </p:nvCxnSpPr>
        <p:spPr bwMode="auto">
          <a:xfrm>
            <a:off x="2591736" y="5595611"/>
            <a:ext cx="5867400" cy="8438"/>
          </a:xfrm>
          <a:prstGeom prst="straightConnector1">
            <a:avLst/>
          </a:prstGeom>
          <a:noFill/>
          <a:ln w="9525" cap="flat" cmpd="sng" algn="ctr">
            <a:solidFill>
              <a:srgbClr val="FFFFFF"/>
            </a:solidFill>
            <a:prstDash val="solid"/>
            <a:round/>
            <a:headEnd type="none" w="med" len="med"/>
            <a:tailEnd type="arrow"/>
          </a:ln>
          <a:effectLst/>
        </p:spPr>
      </p:cxnSp>
      <p:sp>
        <p:nvSpPr>
          <p:cNvPr id="13" name="TextBox 12"/>
          <p:cNvSpPr txBox="1"/>
          <p:nvPr/>
        </p:nvSpPr>
        <p:spPr>
          <a:xfrm>
            <a:off x="2057400" y="4149551"/>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cxnSp>
        <p:nvCxnSpPr>
          <p:cNvPr id="15" name="Straight Connector 14"/>
          <p:cNvCxnSpPr/>
          <p:nvPr/>
        </p:nvCxnSpPr>
        <p:spPr bwMode="auto">
          <a:xfrm>
            <a:off x="5181600" y="4572000"/>
            <a:ext cx="0" cy="642611"/>
          </a:xfrm>
          <a:prstGeom prst="line">
            <a:avLst/>
          </a:prstGeom>
          <a:noFill/>
          <a:ln w="38100" cap="flat" cmpd="sng" algn="ctr">
            <a:solidFill>
              <a:srgbClr val="66FF66"/>
            </a:solidFill>
            <a:prstDash val="dash"/>
            <a:round/>
            <a:headEnd type="none" w="med" len="med"/>
            <a:tailEnd type="arrow" w="med" len="med"/>
          </a:ln>
          <a:effectLst/>
        </p:spPr>
      </p:cxnSp>
      <p:cxnSp>
        <p:nvCxnSpPr>
          <p:cNvPr id="16" name="Straight Connector 15"/>
          <p:cNvCxnSpPr/>
          <p:nvPr/>
        </p:nvCxnSpPr>
        <p:spPr bwMode="auto">
          <a:xfrm>
            <a:off x="6477000" y="4572000"/>
            <a:ext cx="0" cy="651049"/>
          </a:xfrm>
          <a:prstGeom prst="line">
            <a:avLst/>
          </a:prstGeom>
          <a:noFill/>
          <a:ln w="38100" cap="flat" cmpd="sng" algn="ctr">
            <a:solidFill>
              <a:srgbClr val="FFFFFF"/>
            </a:solidFill>
            <a:prstDash val="dash"/>
            <a:round/>
            <a:headEnd type="none" w="med" len="med"/>
            <a:tailEnd type="arrow" w="med" len="med"/>
          </a:ln>
          <a:effectLst/>
        </p:spPr>
      </p:cxnSp>
      <p:sp>
        <p:nvSpPr>
          <p:cNvPr id="18" name="TextBox 17"/>
          <p:cNvSpPr txBox="1"/>
          <p:nvPr/>
        </p:nvSpPr>
        <p:spPr>
          <a:xfrm>
            <a:off x="5040568" y="5604049"/>
            <a:ext cx="29343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p>
        </p:txBody>
      </p:sp>
      <p:sp>
        <p:nvSpPr>
          <p:cNvPr id="19" name="TextBox 18"/>
          <p:cNvSpPr txBox="1"/>
          <p:nvPr/>
        </p:nvSpPr>
        <p:spPr>
          <a:xfrm>
            <a:off x="8306736" y="5604049"/>
            <a:ext cx="718353" cy="346249"/>
          </a:xfrm>
          <a:prstGeom prst="rect">
            <a:avLst/>
          </a:prstGeom>
          <a:noFill/>
        </p:spPr>
        <p:txBody>
          <a:bodyPr wrap="none" rtlCol="0">
            <a:spAutoFit/>
          </a:bodyPr>
          <a:lstStyle/>
          <a:p>
            <a:pPr>
              <a:buNone/>
            </a:pPr>
            <a:r>
              <a:rPr lang="en-US" sz="1800" dirty="0">
                <a:solidFill>
                  <a:srgbClr val="FFFF00"/>
                </a:solidFill>
                <a:effectLst>
                  <a:outerShdw blurRad="50800" dist="38100" dir="2700000">
                    <a:srgbClr val="000000">
                      <a:alpha val="43000"/>
                    </a:srgbClr>
                  </a:outerShdw>
                </a:effectLst>
                <a:latin typeface="Comic Sans MS"/>
                <a:cs typeface="Comic Sans MS"/>
              </a:rPr>
              <a:t>T</a:t>
            </a:r>
            <a:r>
              <a:rPr lang="en-US" sz="1800" dirty="0" smtClean="0">
                <a:solidFill>
                  <a:srgbClr val="FFFF00"/>
                </a:solidFill>
                <a:effectLst>
                  <a:outerShdw blurRad="50800" dist="38100" dir="2700000">
                    <a:srgbClr val="000000">
                      <a:alpha val="43000"/>
                    </a:srgbClr>
                  </a:outerShdw>
                </a:effectLst>
                <a:latin typeface="Comic Sans MS"/>
                <a:cs typeface="Comic Sans MS"/>
              </a:rPr>
              <a:t>ime</a:t>
            </a:r>
          </a:p>
        </p:txBody>
      </p:sp>
      <p:sp>
        <p:nvSpPr>
          <p:cNvPr id="5" name="Rectangle 4"/>
          <p:cNvSpPr/>
          <p:nvPr/>
        </p:nvSpPr>
        <p:spPr bwMode="auto">
          <a:xfrm>
            <a:off x="3277536" y="5223049"/>
            <a:ext cx="1904064"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5" name="Rectangle 24"/>
          <p:cNvSpPr/>
          <p:nvPr/>
        </p:nvSpPr>
        <p:spPr bwMode="auto">
          <a:xfrm>
            <a:off x="6477000" y="5223049"/>
            <a:ext cx="13716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8" name="TextBox 27"/>
          <p:cNvSpPr txBox="1"/>
          <p:nvPr/>
        </p:nvSpPr>
        <p:spPr>
          <a:xfrm>
            <a:off x="3099057" y="5597351"/>
            <a:ext cx="406143"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0</a:t>
            </a:r>
            <a:endParaRPr lang="en-US" sz="1800" dirty="0" smtClean="0">
              <a:solidFill>
                <a:srgbClr val="FFFF00"/>
              </a:solidFill>
              <a:effectLst>
                <a:outerShdw blurRad="50800" dist="38100" dir="2700000">
                  <a:srgbClr val="000000">
                    <a:alpha val="43000"/>
                  </a:srgbClr>
                </a:outerShdw>
              </a:effectLst>
              <a:latin typeface="Comic Sans MS"/>
              <a:cs typeface="Comic Sans MS"/>
            </a:endParaRPr>
          </a:p>
        </p:txBody>
      </p:sp>
      <p:cxnSp>
        <p:nvCxnSpPr>
          <p:cNvPr id="30" name="Straight Connector 29"/>
          <p:cNvCxnSpPr/>
          <p:nvPr/>
        </p:nvCxnSpPr>
        <p:spPr bwMode="auto">
          <a:xfrm>
            <a:off x="3276600" y="4572000"/>
            <a:ext cx="936" cy="609600"/>
          </a:xfrm>
          <a:prstGeom prst="line">
            <a:avLst/>
          </a:prstGeom>
          <a:noFill/>
          <a:ln w="38100" cap="flat" cmpd="sng" algn="ctr">
            <a:solidFill>
              <a:srgbClr val="FFFFFF"/>
            </a:solidFill>
            <a:prstDash val="dash"/>
            <a:round/>
            <a:headEnd type="none" w="med" len="med"/>
            <a:tailEnd type="arrow" w="med" len="med"/>
          </a:ln>
          <a:effectLst/>
        </p:spPr>
      </p:cxnSp>
      <p:sp>
        <p:nvSpPr>
          <p:cNvPr id="32" name="TextBox 31"/>
          <p:cNvSpPr txBox="1"/>
          <p:nvPr/>
        </p:nvSpPr>
        <p:spPr>
          <a:xfrm>
            <a:off x="6477000" y="44958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sp>
        <p:nvSpPr>
          <p:cNvPr id="33" name="TextBox 32"/>
          <p:cNvSpPr txBox="1"/>
          <p:nvPr/>
        </p:nvSpPr>
        <p:spPr>
          <a:xfrm>
            <a:off x="4572000" y="4114800"/>
            <a:ext cx="1704801"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Departure</a:t>
            </a:r>
          </a:p>
        </p:txBody>
      </p:sp>
      <p:cxnSp>
        <p:nvCxnSpPr>
          <p:cNvPr id="29" name="Straight Arrow Connector 28"/>
          <p:cNvCxnSpPr/>
          <p:nvPr/>
        </p:nvCxnSpPr>
        <p:spPr bwMode="auto">
          <a:xfrm>
            <a:off x="3276600" y="4953000"/>
            <a:ext cx="1905000" cy="0"/>
          </a:xfrm>
          <a:prstGeom prst="straightConnector1">
            <a:avLst/>
          </a:prstGeom>
          <a:noFill/>
          <a:ln w="57150" cap="flat" cmpd="sng" algn="ctr">
            <a:solidFill>
              <a:srgbClr val="66FF66"/>
            </a:solidFill>
            <a:prstDash val="solid"/>
            <a:round/>
            <a:headEnd type="arrow"/>
            <a:tailEnd type="arrow"/>
          </a:ln>
          <a:effectLst/>
        </p:spPr>
      </p:cxnSp>
      <p:sp>
        <p:nvSpPr>
          <p:cNvPr id="57344" name="TextBox 57343"/>
          <p:cNvSpPr txBox="1"/>
          <p:nvPr/>
        </p:nvSpPr>
        <p:spPr>
          <a:xfrm>
            <a:off x="3909768" y="4541887"/>
            <a:ext cx="433632" cy="487313"/>
          </a:xfrm>
          <a:prstGeom prst="rect">
            <a:avLst/>
          </a:prstGeom>
          <a:noFill/>
        </p:spPr>
        <p:txBody>
          <a:bodyPr wrap="none" rtlCol="0">
            <a:spAutoFit/>
          </a:bodyPr>
          <a:lstStyle/>
          <a:p>
            <a:pPr>
              <a:buNone/>
            </a:pPr>
            <a:r>
              <a:rPr lang="en-US" altLang="ko-KR" sz="2800" dirty="0"/>
              <a:t>S</a:t>
            </a:r>
            <a:endParaRPr lang="en-US" sz="2800" dirty="0"/>
          </a:p>
        </p:txBody>
      </p:sp>
      <p:pic>
        <p:nvPicPr>
          <p:cNvPr id="22" name="Picture 21"/>
          <p:cNvPicPr>
            <a:picLocks noChangeAspect="1"/>
          </p:cNvPicPr>
          <p:nvPr/>
        </p:nvPicPr>
        <p:blipFill>
          <a:blip r:embed="rId3"/>
          <a:stretch>
            <a:fillRect/>
          </a:stretch>
        </p:blipFill>
        <p:spPr>
          <a:xfrm>
            <a:off x="788020" y="2667000"/>
            <a:ext cx="6298580" cy="1219200"/>
          </a:xfrm>
          <a:prstGeom prst="rect">
            <a:avLst/>
          </a:prstGeom>
        </p:spPr>
      </p:pic>
      <p:pic>
        <p:nvPicPr>
          <p:cNvPr id="23" name="Picture 22"/>
          <p:cNvPicPr>
            <a:picLocks noChangeAspect="1"/>
          </p:cNvPicPr>
          <p:nvPr/>
        </p:nvPicPr>
        <p:blipFill>
          <a:blip r:embed="rId4"/>
          <a:stretch>
            <a:fillRect/>
          </a:stretch>
        </p:blipFill>
        <p:spPr>
          <a:xfrm>
            <a:off x="3352800" y="6019800"/>
            <a:ext cx="1866900" cy="355600"/>
          </a:xfrm>
          <a:prstGeom prst="rect">
            <a:avLst/>
          </a:prstGeom>
        </p:spPr>
      </p:pic>
      <p:pic>
        <p:nvPicPr>
          <p:cNvPr id="24" name="Picture 23"/>
          <p:cNvPicPr>
            <a:picLocks noChangeAspect="1"/>
          </p:cNvPicPr>
          <p:nvPr/>
        </p:nvPicPr>
        <p:blipFill>
          <a:blip r:embed="rId5"/>
          <a:stretch>
            <a:fillRect/>
          </a:stretch>
        </p:blipFill>
        <p:spPr>
          <a:xfrm>
            <a:off x="1066800" y="5994400"/>
            <a:ext cx="1917700" cy="254000"/>
          </a:xfrm>
          <a:prstGeom prst="rect">
            <a:avLst/>
          </a:prstGeom>
        </p:spPr>
      </p:pic>
      <p:pic>
        <p:nvPicPr>
          <p:cNvPr id="26" name="Picture 25"/>
          <p:cNvPicPr>
            <a:picLocks noChangeAspect="1"/>
          </p:cNvPicPr>
          <p:nvPr/>
        </p:nvPicPr>
        <p:blipFill>
          <a:blip r:embed="rId6"/>
          <a:stretch>
            <a:fillRect/>
          </a:stretch>
        </p:blipFill>
        <p:spPr>
          <a:xfrm>
            <a:off x="5638800" y="5867400"/>
            <a:ext cx="1689100" cy="304800"/>
          </a:xfrm>
          <a:prstGeom prst="rect">
            <a:avLst/>
          </a:prstGeom>
        </p:spPr>
      </p:pic>
      <p:cxnSp>
        <p:nvCxnSpPr>
          <p:cNvPr id="4" name="Straight Arrow Connector 3"/>
          <p:cNvCxnSpPr>
            <a:endCxn id="28" idx="0"/>
          </p:cNvCxnSpPr>
          <p:nvPr/>
        </p:nvCxnSpPr>
        <p:spPr bwMode="auto">
          <a:xfrm flipV="1">
            <a:off x="2667000" y="5597351"/>
            <a:ext cx="635129" cy="422449"/>
          </a:xfrm>
          <a:prstGeom prst="straightConnector1">
            <a:avLst/>
          </a:prstGeom>
          <a:noFill/>
          <a:ln w="38100" cap="flat" cmpd="sng" algn="ctr">
            <a:solidFill>
              <a:srgbClr val="FFFFFF"/>
            </a:solidFill>
            <a:prstDash val="solid"/>
            <a:round/>
            <a:headEnd type="none" w="med" len="med"/>
            <a:tailEnd type="arrow"/>
          </a:ln>
          <a:effectLst/>
        </p:spPr>
      </p:cxnSp>
      <p:cxnSp>
        <p:nvCxnSpPr>
          <p:cNvPr id="7" name="Straight Arrow Connector 6"/>
          <p:cNvCxnSpPr/>
          <p:nvPr/>
        </p:nvCxnSpPr>
        <p:spPr bwMode="auto">
          <a:xfrm flipH="1" flipV="1">
            <a:off x="3302129" y="5638800"/>
            <a:ext cx="584071" cy="346249"/>
          </a:xfrm>
          <a:prstGeom prst="straightConnector1">
            <a:avLst/>
          </a:prstGeom>
          <a:noFill/>
          <a:ln w="38100" cap="flat" cmpd="sng" algn="ctr">
            <a:solidFill>
              <a:srgbClr val="FFFFFF"/>
            </a:solidFill>
            <a:prstDash val="solid"/>
            <a:round/>
            <a:headEnd type="none" w="med" len="med"/>
            <a:tailEnd type="arrow"/>
          </a:ln>
          <a:effectLst/>
        </p:spPr>
      </p:cxnSp>
      <p:cxnSp>
        <p:nvCxnSpPr>
          <p:cNvPr id="11" name="Straight Arrow Connector 10"/>
          <p:cNvCxnSpPr>
            <a:endCxn id="18" idx="0"/>
          </p:cNvCxnSpPr>
          <p:nvPr/>
        </p:nvCxnSpPr>
        <p:spPr bwMode="auto">
          <a:xfrm flipH="1" flipV="1">
            <a:off x="5187284" y="5604049"/>
            <a:ext cx="451516" cy="263351"/>
          </a:xfrm>
          <a:prstGeom prst="straightConnector1">
            <a:avLst/>
          </a:prstGeom>
          <a:noFill/>
          <a:ln w="38100" cap="flat" cmpd="sng" algn="ctr">
            <a:solidFill>
              <a:srgbClr val="66FF66"/>
            </a:solidFill>
            <a:prstDash val="solid"/>
            <a:round/>
            <a:headEnd type="none" w="med" len="med"/>
            <a:tailEnd type="arrow"/>
          </a:ln>
          <a:effectLst/>
        </p:spPr>
      </p:cxnSp>
    </p:spTree>
    <p:extLst>
      <p:ext uri="{BB962C8B-B14F-4D97-AF65-F5344CB8AC3E}">
        <p14:creationId xmlns:p14="http://schemas.microsoft.com/office/powerpoint/2010/main" val="973700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25</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25</a:t>
            </a:fld>
            <a:endParaRPr kumimoji="0" lang="en-GB" altLang="ko-KR" sz="1600">
              <a:latin typeface="Arial" charset="0"/>
            </a:endParaRPr>
          </a:p>
        </p:txBody>
      </p:sp>
      <p:sp>
        <p:nvSpPr>
          <p:cNvPr id="5466114" name="Rectangle 2"/>
          <p:cNvSpPr>
            <a:spLocks noGrp="1" noChangeArrowheads="1"/>
          </p:cNvSpPr>
          <p:nvPr>
            <p:ph type="title"/>
          </p:nvPr>
        </p:nvSpPr>
        <p:spPr>
          <a:xfrm>
            <a:off x="1524000" y="152400"/>
            <a:ext cx="9753600" cy="838200"/>
          </a:xfrm>
        </p:spPr>
        <p:txBody>
          <a:bodyPr/>
          <a:lstStyle/>
          <a:p>
            <a:pPr eaLnBrk="1" hangingPunct="1">
              <a:defRPr/>
            </a:pPr>
            <a:r>
              <a:rPr lang="en-US" altLang="ko-KR" sz="2800" dirty="0"/>
              <a:t>Mobility-Aware Sensing </a:t>
            </a:r>
            <a:r>
              <a:rPr lang="en-US" altLang="ko-KR" sz="2800" dirty="0" smtClean="0"/>
              <a:t>Design: </a:t>
            </a:r>
            <a:r>
              <a:rPr lang="en-US" sz="2800" dirty="0" smtClean="0">
                <a:solidFill>
                  <a:srgbClr val="66FF66"/>
                </a:solidFill>
              </a:rPr>
              <a:t>Some Definitions</a:t>
            </a:r>
          </a:p>
        </p:txBody>
      </p:sp>
      <p:sp>
        <p:nvSpPr>
          <p:cNvPr id="5466115" name="Rectangle 3"/>
          <p:cNvSpPr>
            <a:spLocks noGrp="1" noChangeArrowheads="1"/>
          </p:cNvSpPr>
          <p:nvPr>
            <p:ph type="body" idx="1"/>
          </p:nvPr>
        </p:nvSpPr>
        <p:spPr>
          <a:xfrm>
            <a:off x="152400" y="1295400"/>
            <a:ext cx="11277600" cy="2743200"/>
          </a:xfrm>
        </p:spPr>
        <p:txBody>
          <a:bodyPr/>
          <a:lstStyle/>
          <a:p>
            <a:pPr marL="0" indent="0">
              <a:buNone/>
            </a:pPr>
            <a:r>
              <a:rPr lang="en-US" altLang="ko-KR" sz="2400" dirty="0" smtClean="0"/>
              <a:t>  Sojourn </a:t>
            </a:r>
            <a:r>
              <a:rPr lang="en-US" altLang="ko-KR" sz="2400" dirty="0"/>
              <a:t>Time </a:t>
            </a:r>
            <a:r>
              <a:rPr lang="en-US" altLang="ko-KR" sz="2400" dirty="0" smtClean="0"/>
              <a:t>S: </a:t>
            </a:r>
            <a:r>
              <a:rPr lang="en-US" altLang="ko-KR" sz="2200" dirty="0" smtClean="0">
                <a:solidFill>
                  <a:srgbClr val="FFFFFF"/>
                </a:solidFill>
              </a:rPr>
              <a:t>Time </a:t>
            </a:r>
            <a:r>
              <a:rPr lang="en-US" altLang="ko-KR" sz="2200" dirty="0">
                <a:solidFill>
                  <a:srgbClr val="FFFFFF"/>
                </a:solidFill>
              </a:rPr>
              <a:t>interval a PU </a:t>
            </a:r>
            <a:r>
              <a:rPr lang="en-US" altLang="ko-KR" sz="2200" dirty="0" smtClean="0">
                <a:solidFill>
                  <a:srgbClr val="FFFFFF"/>
                </a:solidFill>
              </a:rPr>
              <a:t>spends </a:t>
            </a:r>
            <a:r>
              <a:rPr lang="en-US" altLang="ko-KR" sz="2200" dirty="0">
                <a:solidFill>
                  <a:srgbClr val="FFFFFF"/>
                </a:solidFill>
              </a:rPr>
              <a:t>inside a CR interference </a:t>
            </a:r>
            <a:r>
              <a:rPr lang="en-US" altLang="ko-KR" sz="2200" dirty="0" smtClean="0">
                <a:solidFill>
                  <a:srgbClr val="FFFFFF"/>
                </a:solidFill>
              </a:rPr>
              <a:t>region</a:t>
            </a:r>
            <a:endParaRPr lang="en-US" altLang="ko-KR" sz="2200" dirty="0">
              <a:solidFill>
                <a:srgbClr val="FFFFFF"/>
              </a:solidFill>
            </a:endParaRPr>
          </a:p>
          <a:p>
            <a:pPr eaLnBrk="1" hangingPunct="1">
              <a:lnSpc>
                <a:spcPct val="80000"/>
              </a:lnSpc>
              <a:buNone/>
              <a:defRPr/>
            </a:pPr>
            <a:endParaRPr lang="en-US" altLang="ko-KR" dirty="0"/>
          </a:p>
          <a:p>
            <a:pPr marL="457200" lvl="1" indent="0" eaLnBrk="1" hangingPunct="1">
              <a:lnSpc>
                <a:spcPct val="80000"/>
              </a:lnSpc>
              <a:buNone/>
              <a:defRPr/>
            </a:pPr>
            <a:endParaRPr lang="en-US" altLang="ko-KR" sz="2400" dirty="0"/>
          </a:p>
          <a:p>
            <a:pPr eaLnBrk="1" hangingPunct="1">
              <a:lnSpc>
                <a:spcPct val="80000"/>
              </a:lnSpc>
              <a:buNone/>
              <a:defRPr/>
            </a:pPr>
            <a:endParaRPr lang="en-US" altLang="ko-KR" sz="2800" dirty="0"/>
          </a:p>
          <a:p>
            <a:pPr eaLnBrk="1" hangingPunct="1">
              <a:lnSpc>
                <a:spcPct val="80000"/>
              </a:lnSpc>
              <a:buNone/>
              <a:defRPr/>
            </a:pPr>
            <a:endParaRPr lang="en-US" altLang="ko-KR" sz="2800" dirty="0"/>
          </a:p>
          <a:p>
            <a:pPr eaLnBrk="1" hangingPunct="1">
              <a:lnSpc>
                <a:spcPct val="80000"/>
              </a:lnSpc>
              <a:buNone/>
              <a:defRPr/>
            </a:pPr>
            <a:r>
              <a:rPr lang="en-US" altLang="ko-KR" sz="2800" dirty="0"/>
              <a:t>   </a:t>
            </a:r>
          </a:p>
          <a:p>
            <a:pPr eaLnBrk="1" hangingPunct="1">
              <a:lnSpc>
                <a:spcPct val="80000"/>
              </a:lnSpc>
              <a:defRPr/>
            </a:pPr>
            <a:endParaRPr lang="en-US" altLang="ko-KR" sz="2400" dirty="0">
              <a:solidFill>
                <a:srgbClr val="FFFFFF"/>
              </a:solidFill>
            </a:endParaRPr>
          </a:p>
          <a:p>
            <a:pPr eaLnBrk="1" hangingPunct="1">
              <a:lnSpc>
                <a:spcPct val="80000"/>
              </a:lnSpc>
              <a:buFont typeface="Wingdings" charset="2"/>
              <a:buNone/>
              <a:defRPr/>
            </a:pPr>
            <a:r>
              <a:rPr lang="en-US" altLang="ko-KR" sz="1600" dirty="0" smtClean="0">
                <a:solidFill>
                  <a:srgbClr val="FFFFFF"/>
                </a:solidFill>
              </a:rPr>
              <a:t>								</a:t>
            </a:r>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p:txBody>
      </p:sp>
      <p:sp>
        <p:nvSpPr>
          <p:cNvPr id="22" name="Oval 21"/>
          <p:cNvSpPr>
            <a:spLocks noChangeAspect="1"/>
          </p:cNvSpPr>
          <p:nvPr/>
        </p:nvSpPr>
        <p:spPr bwMode="auto">
          <a:xfrm>
            <a:off x="2082002" y="40632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23" name="Oval 22"/>
          <p:cNvSpPr/>
          <p:nvPr/>
        </p:nvSpPr>
        <p:spPr bwMode="auto">
          <a:xfrm>
            <a:off x="2918018" y="4876800"/>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cxnSp>
        <p:nvCxnSpPr>
          <p:cNvPr id="26" name="Straight Connector 25"/>
          <p:cNvCxnSpPr>
            <a:cxnSpLocks noChangeAspect="1"/>
          </p:cNvCxnSpPr>
          <p:nvPr/>
        </p:nvCxnSpPr>
        <p:spPr bwMode="auto">
          <a:xfrm flipV="1">
            <a:off x="3057872" y="44196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27" name="TextBox 26"/>
          <p:cNvSpPr txBox="1"/>
          <p:nvPr/>
        </p:nvSpPr>
        <p:spPr>
          <a:xfrm>
            <a:off x="3343648" y="4530551"/>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34" name="TextBox 33"/>
          <p:cNvSpPr txBox="1"/>
          <p:nvPr/>
        </p:nvSpPr>
        <p:spPr>
          <a:xfrm>
            <a:off x="2631971" y="4876800"/>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35" name="TextBox 34"/>
          <p:cNvSpPr txBox="1"/>
          <p:nvPr/>
        </p:nvSpPr>
        <p:spPr>
          <a:xfrm>
            <a:off x="5638800" y="4267200"/>
            <a:ext cx="1012755"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PU</a:t>
            </a:r>
            <a:r>
              <a:rPr lang="en-US" sz="1800" dirty="0" smtClean="0">
                <a:solidFill>
                  <a:srgbClr val="0000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0</a:t>
            </a:r>
            <a:r>
              <a:rPr lang="en-US" sz="1800" baseline="30000" dirty="0" smtClean="0">
                <a:solidFill>
                  <a:srgbClr val="000000"/>
                </a:solidFill>
                <a:effectLst>
                  <a:outerShdw blurRad="50800" dist="38100" dir="2700000">
                    <a:srgbClr val="000000">
                      <a:alpha val="43000"/>
                    </a:srgbClr>
                  </a:outerShdw>
                </a:effectLst>
                <a:latin typeface="Comic Sans MS"/>
                <a:cs typeface="Comic Sans MS"/>
              </a:rPr>
              <a:t>+</a:t>
            </a:r>
            <a:r>
              <a:rPr lang="en-US" sz="1800" dirty="0" smtClean="0">
                <a:solidFill>
                  <a:srgbClr val="000000"/>
                </a:solidFill>
                <a:effectLst>
                  <a:outerShdw blurRad="50800" dist="38100" dir="2700000">
                    <a:srgbClr val="000000">
                      <a:alpha val="43000"/>
                    </a:srgbClr>
                  </a:outerShdw>
                </a:effectLst>
                <a:latin typeface="Comic Sans MS"/>
                <a:cs typeface="Comic Sans MS"/>
              </a:rPr>
              <a:t>)</a:t>
            </a:r>
          </a:p>
        </p:txBody>
      </p:sp>
      <p:cxnSp>
        <p:nvCxnSpPr>
          <p:cNvPr id="4" name="Straight Connector 3"/>
          <p:cNvCxnSpPr/>
          <p:nvPr/>
        </p:nvCxnSpPr>
        <p:spPr bwMode="auto">
          <a:xfrm>
            <a:off x="5638800" y="4724400"/>
            <a:ext cx="276077" cy="152400"/>
          </a:xfrm>
          <a:prstGeom prst="line">
            <a:avLst/>
          </a:prstGeom>
          <a:noFill/>
          <a:ln w="9525" cap="flat" cmpd="sng" algn="ctr">
            <a:solidFill>
              <a:srgbClr val="FF0000"/>
            </a:solidFill>
            <a:prstDash val="solid"/>
            <a:round/>
            <a:headEnd type="none" w="med" len="med"/>
            <a:tailEnd type="none" w="med" len="med"/>
          </a:ln>
          <a:effectLst/>
        </p:spPr>
      </p:cxnSp>
      <p:sp>
        <p:nvSpPr>
          <p:cNvPr id="36" name="TextBox 35"/>
          <p:cNvSpPr txBox="1"/>
          <p:nvPr/>
        </p:nvSpPr>
        <p:spPr>
          <a:xfrm>
            <a:off x="2133600" y="3657600"/>
            <a:ext cx="897835" cy="374461"/>
          </a:xfrm>
          <a:prstGeom prst="rect">
            <a:avLst/>
          </a:prstGeom>
          <a:noFill/>
        </p:spPr>
        <p:txBody>
          <a:bodyPr wrap="none" rtlCol="0">
            <a:spAutoFit/>
          </a:bodyPr>
          <a:lstStyle/>
          <a:p>
            <a:pPr>
              <a:buNone/>
            </a:pPr>
            <a:r>
              <a:rPr lang="en-US" sz="2000" dirty="0" smtClean="0">
                <a:solidFill>
                  <a:srgbClr val="FFFF00"/>
                </a:solidFill>
              </a:rPr>
              <a:t>C(x</a:t>
            </a:r>
            <a:r>
              <a:rPr lang="en-US" sz="2000" baseline="-25000" dirty="0" smtClean="0">
                <a:solidFill>
                  <a:srgbClr val="FFFF00"/>
                </a:solidFill>
              </a:rPr>
              <a:t>CR</a:t>
            </a:r>
            <a:r>
              <a:rPr lang="en-US" sz="2000" dirty="0" smtClean="0">
                <a:solidFill>
                  <a:srgbClr val="FFFF00"/>
                </a:solidFill>
              </a:rPr>
              <a:t>)</a:t>
            </a:r>
            <a:endParaRPr lang="en-US" sz="2000" dirty="0">
              <a:solidFill>
                <a:srgbClr val="FFFF00"/>
              </a:solidFill>
            </a:endParaRPr>
          </a:p>
        </p:txBody>
      </p:sp>
      <p:sp>
        <p:nvSpPr>
          <p:cNvPr id="37" name="Oval 36"/>
          <p:cNvSpPr>
            <a:spLocks noChangeAspect="1"/>
          </p:cNvSpPr>
          <p:nvPr/>
        </p:nvSpPr>
        <p:spPr bwMode="auto">
          <a:xfrm>
            <a:off x="5282402" y="40632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38" name="Oval 37"/>
          <p:cNvSpPr/>
          <p:nvPr/>
        </p:nvSpPr>
        <p:spPr bwMode="auto">
          <a:xfrm>
            <a:off x="6118418" y="4876800"/>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39" name="Oval 38"/>
          <p:cNvSpPr/>
          <p:nvPr/>
        </p:nvSpPr>
        <p:spPr bwMode="auto">
          <a:xfrm>
            <a:off x="1905000" y="4419600"/>
            <a:ext cx="152400" cy="152400"/>
          </a:xfrm>
          <a:prstGeom prst="ellipse">
            <a:avLst/>
          </a:prstGeom>
          <a:solidFill>
            <a:srgbClr val="FFFFF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40" name="Straight Connector 39"/>
          <p:cNvCxnSpPr>
            <a:cxnSpLocks noChangeAspect="1"/>
          </p:cNvCxnSpPr>
          <p:nvPr/>
        </p:nvCxnSpPr>
        <p:spPr bwMode="auto">
          <a:xfrm flipV="1">
            <a:off x="6258272" y="44196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41" name="TextBox 40"/>
          <p:cNvSpPr txBox="1"/>
          <p:nvPr/>
        </p:nvSpPr>
        <p:spPr>
          <a:xfrm>
            <a:off x="6544048" y="4530551"/>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42" name="TextBox 41"/>
          <p:cNvSpPr txBox="1"/>
          <p:nvPr/>
        </p:nvSpPr>
        <p:spPr>
          <a:xfrm>
            <a:off x="5832371" y="4876800"/>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43" name="TextBox 42"/>
          <p:cNvSpPr txBox="1"/>
          <p:nvPr/>
        </p:nvSpPr>
        <p:spPr>
          <a:xfrm>
            <a:off x="1197045" y="4073351"/>
            <a:ext cx="1012755" cy="346249"/>
          </a:xfrm>
          <a:prstGeom prst="rect">
            <a:avLst/>
          </a:prstGeom>
          <a:noFill/>
          <a:ln>
            <a:noFill/>
          </a:ln>
        </p:spPr>
        <p:txBody>
          <a:bodyPr wrap="none" rtlCol="0">
            <a:spAutoFit/>
          </a:bodyPr>
          <a:lstStyle/>
          <a:p>
            <a:pPr>
              <a:buNone/>
            </a:pPr>
            <a:r>
              <a:rPr lang="en-US" sz="1800" dirty="0" smtClean="0">
                <a:solidFill>
                  <a:srgbClr val="FFFFFF"/>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PU</a:t>
            </a:r>
            <a:r>
              <a:rPr lang="en-US" sz="1800" dirty="0" smtClean="0">
                <a:solidFill>
                  <a:srgbClr val="FFFFFF"/>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0</a:t>
            </a:r>
            <a:r>
              <a:rPr lang="en-US" sz="1800" baseline="30000" dirty="0">
                <a:solidFill>
                  <a:srgbClr val="FFFFFF"/>
                </a:solidFill>
                <a:effectLst>
                  <a:outerShdw blurRad="50800" dist="38100" dir="2700000">
                    <a:srgbClr val="000000">
                      <a:alpha val="43000"/>
                    </a:srgbClr>
                  </a:outerShdw>
                </a:effectLst>
                <a:latin typeface="Comic Sans MS"/>
                <a:cs typeface="Comic Sans MS"/>
              </a:rPr>
              <a:t>-</a:t>
            </a:r>
            <a:r>
              <a:rPr lang="en-US" sz="1800" dirty="0" smtClean="0">
                <a:solidFill>
                  <a:srgbClr val="FFFFFF"/>
                </a:solidFill>
                <a:effectLst>
                  <a:outerShdw blurRad="50800" dist="38100" dir="2700000">
                    <a:srgbClr val="000000">
                      <a:alpha val="43000"/>
                    </a:srgbClr>
                  </a:outerShdw>
                </a:effectLst>
                <a:latin typeface="Comic Sans MS"/>
                <a:cs typeface="Comic Sans MS"/>
              </a:rPr>
              <a:t>)</a:t>
            </a:r>
          </a:p>
        </p:txBody>
      </p:sp>
      <p:cxnSp>
        <p:nvCxnSpPr>
          <p:cNvPr id="44" name="Straight Connector 43"/>
          <p:cNvCxnSpPr/>
          <p:nvPr/>
        </p:nvCxnSpPr>
        <p:spPr bwMode="auto">
          <a:xfrm>
            <a:off x="2057400" y="4495800"/>
            <a:ext cx="838200" cy="457200"/>
          </a:xfrm>
          <a:prstGeom prst="line">
            <a:avLst/>
          </a:prstGeom>
          <a:noFill/>
          <a:ln w="9525" cap="flat" cmpd="sng" algn="ctr">
            <a:solidFill>
              <a:srgbClr val="FF0000"/>
            </a:solidFill>
            <a:prstDash val="solid"/>
            <a:round/>
            <a:headEnd type="none" w="med" len="med"/>
            <a:tailEnd type="none" w="med" len="med"/>
          </a:ln>
          <a:effectLst/>
        </p:spPr>
      </p:cxnSp>
      <p:sp>
        <p:nvSpPr>
          <p:cNvPr id="46" name="Oval 45"/>
          <p:cNvSpPr>
            <a:spLocks noChangeAspect="1"/>
          </p:cNvSpPr>
          <p:nvPr/>
        </p:nvSpPr>
        <p:spPr bwMode="auto">
          <a:xfrm>
            <a:off x="8330402" y="4038600"/>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47" name="Oval 46"/>
          <p:cNvSpPr/>
          <p:nvPr/>
        </p:nvSpPr>
        <p:spPr bwMode="auto">
          <a:xfrm>
            <a:off x="9166418" y="4852198"/>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48" name="Oval 47"/>
          <p:cNvSpPr/>
          <p:nvPr/>
        </p:nvSpPr>
        <p:spPr bwMode="auto">
          <a:xfrm>
            <a:off x="8534400" y="4876800"/>
            <a:ext cx="152400" cy="152400"/>
          </a:xfrm>
          <a:prstGeom prst="ellipse">
            <a:avLst/>
          </a:prstGeom>
          <a:solidFill>
            <a:srgbClr val="0000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49" name="Straight Connector 48"/>
          <p:cNvCxnSpPr>
            <a:cxnSpLocks noChangeAspect="1"/>
          </p:cNvCxnSpPr>
          <p:nvPr/>
        </p:nvCxnSpPr>
        <p:spPr bwMode="auto">
          <a:xfrm flipV="1">
            <a:off x="9306272" y="4394998"/>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50" name="TextBox 49"/>
          <p:cNvSpPr txBox="1"/>
          <p:nvPr/>
        </p:nvSpPr>
        <p:spPr>
          <a:xfrm>
            <a:off x="9592048" y="4505949"/>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51" name="TextBox 50"/>
          <p:cNvSpPr txBox="1"/>
          <p:nvPr/>
        </p:nvSpPr>
        <p:spPr>
          <a:xfrm>
            <a:off x="8880371" y="4852198"/>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52" name="TextBox 51"/>
          <p:cNvSpPr txBox="1"/>
          <p:nvPr/>
        </p:nvSpPr>
        <p:spPr>
          <a:xfrm>
            <a:off x="8319097" y="4495800"/>
            <a:ext cx="824903"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PU</a:t>
            </a:r>
            <a:r>
              <a:rPr lang="en-US" sz="1800" dirty="0" smtClean="0">
                <a:solidFill>
                  <a:srgbClr val="000000"/>
                </a:solidFill>
                <a:effectLst>
                  <a:outerShdw blurRad="50800" dist="38100" dir="2700000">
                    <a:srgbClr val="000000">
                      <a:alpha val="43000"/>
                    </a:srgbClr>
                  </a:outerShdw>
                </a:effectLst>
                <a:latin typeface="Comic Sans MS"/>
                <a:cs typeface="Comic Sans MS"/>
              </a:rPr>
              <a:t>(t)</a:t>
            </a:r>
          </a:p>
        </p:txBody>
      </p:sp>
      <p:cxnSp>
        <p:nvCxnSpPr>
          <p:cNvPr id="53" name="Straight Connector 52"/>
          <p:cNvCxnSpPr>
            <a:stCxn id="48" idx="6"/>
          </p:cNvCxnSpPr>
          <p:nvPr/>
        </p:nvCxnSpPr>
        <p:spPr bwMode="auto">
          <a:xfrm flipV="1">
            <a:off x="8686800" y="4928398"/>
            <a:ext cx="453079" cy="24602"/>
          </a:xfrm>
          <a:prstGeom prst="line">
            <a:avLst/>
          </a:prstGeom>
          <a:noFill/>
          <a:ln w="9525" cap="flat" cmpd="sng" algn="ctr">
            <a:solidFill>
              <a:srgbClr val="FF0000"/>
            </a:solidFill>
            <a:prstDash val="solid"/>
            <a:round/>
            <a:headEnd type="none" w="med" len="med"/>
            <a:tailEnd type="none" w="med" len="med"/>
          </a:ln>
          <a:effectLst/>
        </p:spPr>
      </p:cxnSp>
      <p:pic>
        <p:nvPicPr>
          <p:cNvPr id="21" name="Picture 20"/>
          <p:cNvPicPr>
            <a:picLocks noChangeAspect="1"/>
          </p:cNvPicPr>
          <p:nvPr/>
        </p:nvPicPr>
        <p:blipFill>
          <a:blip r:embed="rId3"/>
          <a:stretch>
            <a:fillRect/>
          </a:stretch>
        </p:blipFill>
        <p:spPr>
          <a:xfrm>
            <a:off x="8305800" y="5867400"/>
            <a:ext cx="1689100" cy="304800"/>
          </a:xfrm>
          <a:prstGeom prst="rect">
            <a:avLst/>
          </a:prstGeom>
        </p:spPr>
      </p:pic>
      <p:pic>
        <p:nvPicPr>
          <p:cNvPr id="3" name="Picture 2"/>
          <p:cNvPicPr>
            <a:picLocks noChangeAspect="1"/>
          </p:cNvPicPr>
          <p:nvPr/>
        </p:nvPicPr>
        <p:blipFill>
          <a:blip r:embed="rId4"/>
          <a:stretch>
            <a:fillRect/>
          </a:stretch>
        </p:blipFill>
        <p:spPr>
          <a:xfrm>
            <a:off x="5105400" y="5867400"/>
            <a:ext cx="1866900" cy="355600"/>
          </a:xfrm>
          <a:prstGeom prst="rect">
            <a:avLst/>
          </a:prstGeom>
        </p:spPr>
      </p:pic>
      <p:pic>
        <p:nvPicPr>
          <p:cNvPr id="5" name="Picture 4"/>
          <p:cNvPicPr>
            <a:picLocks noChangeAspect="1"/>
          </p:cNvPicPr>
          <p:nvPr/>
        </p:nvPicPr>
        <p:blipFill>
          <a:blip r:embed="rId5"/>
          <a:stretch>
            <a:fillRect/>
          </a:stretch>
        </p:blipFill>
        <p:spPr>
          <a:xfrm>
            <a:off x="1143000" y="5943600"/>
            <a:ext cx="1917700" cy="254000"/>
          </a:xfrm>
          <a:prstGeom prst="rect">
            <a:avLst/>
          </a:prstGeom>
        </p:spPr>
      </p:pic>
      <p:sp>
        <p:nvSpPr>
          <p:cNvPr id="24" name="Oval 23"/>
          <p:cNvSpPr/>
          <p:nvPr/>
        </p:nvSpPr>
        <p:spPr bwMode="auto">
          <a:xfrm>
            <a:off x="5486400" y="4648200"/>
            <a:ext cx="152400" cy="152400"/>
          </a:xfrm>
          <a:prstGeom prst="ellipse">
            <a:avLst/>
          </a:prstGeom>
          <a:solidFill>
            <a:srgbClr val="0000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sp>
        <p:nvSpPr>
          <p:cNvPr id="54" name="TextBox 53"/>
          <p:cNvSpPr txBox="1"/>
          <p:nvPr/>
        </p:nvSpPr>
        <p:spPr>
          <a:xfrm>
            <a:off x="5334000" y="4301951"/>
            <a:ext cx="1012755"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PU</a:t>
            </a:r>
            <a:r>
              <a:rPr lang="en-US" sz="1800" dirty="0" smtClean="0">
                <a:solidFill>
                  <a:srgbClr val="0000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0</a:t>
            </a:r>
            <a:r>
              <a:rPr lang="en-US" sz="1800" baseline="30000" dirty="0" smtClean="0">
                <a:solidFill>
                  <a:srgbClr val="000000"/>
                </a:solidFill>
                <a:effectLst>
                  <a:outerShdw blurRad="50800" dist="38100" dir="2700000">
                    <a:srgbClr val="000000">
                      <a:alpha val="43000"/>
                    </a:srgbClr>
                  </a:outerShdw>
                </a:effectLst>
                <a:latin typeface="Comic Sans MS"/>
                <a:cs typeface="Comic Sans MS"/>
              </a:rPr>
              <a:t>+</a:t>
            </a:r>
            <a:r>
              <a:rPr lang="en-US" sz="1800" dirty="0" smtClean="0">
                <a:solidFill>
                  <a:srgbClr val="000000"/>
                </a:solidFill>
                <a:effectLst>
                  <a:outerShdw blurRad="50800" dist="38100" dir="2700000">
                    <a:srgbClr val="000000">
                      <a:alpha val="43000"/>
                    </a:srgbClr>
                  </a:outerShdw>
                </a:effectLst>
                <a:latin typeface="Comic Sans MS"/>
                <a:cs typeface="Comic Sans MS"/>
              </a:rPr>
              <a:t>)</a:t>
            </a:r>
          </a:p>
        </p:txBody>
      </p:sp>
      <p:cxnSp>
        <p:nvCxnSpPr>
          <p:cNvPr id="55" name="Straight Connector 54"/>
          <p:cNvCxnSpPr/>
          <p:nvPr/>
        </p:nvCxnSpPr>
        <p:spPr bwMode="auto">
          <a:xfrm>
            <a:off x="5638800" y="4800600"/>
            <a:ext cx="466280" cy="152400"/>
          </a:xfrm>
          <a:prstGeom prst="line">
            <a:avLst/>
          </a:prstGeom>
          <a:noFill/>
          <a:ln w="9525" cap="flat" cmpd="sng" algn="ctr">
            <a:solidFill>
              <a:srgbClr val="FF0000"/>
            </a:solidFill>
            <a:prstDash val="solid"/>
            <a:round/>
            <a:headEnd type="none" w="med" len="med"/>
            <a:tailEnd type="none" w="med" len="med"/>
          </a:ln>
          <a:effectLst/>
        </p:spPr>
      </p:cxnSp>
      <p:cxnSp>
        <p:nvCxnSpPr>
          <p:cNvPr id="56" name="Straight Arrow Connector 55"/>
          <p:cNvCxnSpPr/>
          <p:nvPr/>
        </p:nvCxnSpPr>
        <p:spPr bwMode="auto">
          <a:xfrm>
            <a:off x="3506136" y="3411211"/>
            <a:ext cx="5867400" cy="8438"/>
          </a:xfrm>
          <a:prstGeom prst="straightConnector1">
            <a:avLst/>
          </a:prstGeom>
          <a:noFill/>
          <a:ln w="9525" cap="flat" cmpd="sng" algn="ctr">
            <a:solidFill>
              <a:srgbClr val="FFFFFF"/>
            </a:solidFill>
            <a:prstDash val="solid"/>
            <a:round/>
            <a:headEnd type="none" w="med" len="med"/>
            <a:tailEnd type="arrow"/>
          </a:ln>
          <a:effectLst/>
        </p:spPr>
      </p:cxnSp>
      <p:sp>
        <p:nvSpPr>
          <p:cNvPr id="57" name="TextBox 56"/>
          <p:cNvSpPr txBox="1"/>
          <p:nvPr/>
        </p:nvSpPr>
        <p:spPr>
          <a:xfrm>
            <a:off x="2895600" y="19812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cxnSp>
        <p:nvCxnSpPr>
          <p:cNvPr id="58" name="Straight Connector 57"/>
          <p:cNvCxnSpPr/>
          <p:nvPr/>
        </p:nvCxnSpPr>
        <p:spPr bwMode="auto">
          <a:xfrm>
            <a:off x="6096000" y="2286000"/>
            <a:ext cx="0" cy="744211"/>
          </a:xfrm>
          <a:prstGeom prst="line">
            <a:avLst/>
          </a:prstGeom>
          <a:noFill/>
          <a:ln w="38100" cap="flat" cmpd="sng" algn="ctr">
            <a:solidFill>
              <a:schemeClr val="accent1"/>
            </a:solidFill>
            <a:prstDash val="dash"/>
            <a:round/>
            <a:headEnd type="none" w="med" len="med"/>
            <a:tailEnd type="arrow" w="med" len="med"/>
          </a:ln>
          <a:effectLst/>
        </p:spPr>
      </p:cxnSp>
      <p:cxnSp>
        <p:nvCxnSpPr>
          <p:cNvPr id="59" name="Straight Connector 58"/>
          <p:cNvCxnSpPr/>
          <p:nvPr/>
        </p:nvCxnSpPr>
        <p:spPr bwMode="auto">
          <a:xfrm>
            <a:off x="7391400" y="2438400"/>
            <a:ext cx="0" cy="600249"/>
          </a:xfrm>
          <a:prstGeom prst="line">
            <a:avLst/>
          </a:prstGeom>
          <a:noFill/>
          <a:ln w="38100" cap="flat" cmpd="sng" algn="ctr">
            <a:solidFill>
              <a:srgbClr val="FFFFFF"/>
            </a:solidFill>
            <a:prstDash val="dash"/>
            <a:round/>
            <a:headEnd type="none" w="med" len="med"/>
            <a:tailEnd type="arrow" w="med" len="med"/>
          </a:ln>
          <a:effectLst/>
        </p:spPr>
      </p:cxnSp>
      <p:sp>
        <p:nvSpPr>
          <p:cNvPr id="60" name="TextBox 59"/>
          <p:cNvSpPr txBox="1"/>
          <p:nvPr/>
        </p:nvSpPr>
        <p:spPr>
          <a:xfrm>
            <a:off x="5954968" y="3419649"/>
            <a:ext cx="29343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p>
        </p:txBody>
      </p:sp>
      <p:sp>
        <p:nvSpPr>
          <p:cNvPr id="61" name="TextBox 60"/>
          <p:cNvSpPr txBox="1"/>
          <p:nvPr/>
        </p:nvSpPr>
        <p:spPr>
          <a:xfrm>
            <a:off x="9221136" y="3419649"/>
            <a:ext cx="718353" cy="346249"/>
          </a:xfrm>
          <a:prstGeom prst="rect">
            <a:avLst/>
          </a:prstGeom>
          <a:noFill/>
        </p:spPr>
        <p:txBody>
          <a:bodyPr wrap="none" rtlCol="0">
            <a:spAutoFit/>
          </a:bodyPr>
          <a:lstStyle/>
          <a:p>
            <a:pPr>
              <a:buNone/>
            </a:pPr>
            <a:r>
              <a:rPr lang="en-US" sz="1800" dirty="0">
                <a:solidFill>
                  <a:srgbClr val="FFFF00"/>
                </a:solidFill>
                <a:effectLst>
                  <a:outerShdw blurRad="50800" dist="38100" dir="2700000">
                    <a:srgbClr val="000000">
                      <a:alpha val="43000"/>
                    </a:srgbClr>
                  </a:outerShdw>
                </a:effectLst>
                <a:latin typeface="Comic Sans MS"/>
                <a:cs typeface="Comic Sans MS"/>
              </a:rPr>
              <a:t>T</a:t>
            </a:r>
            <a:r>
              <a:rPr lang="en-US" sz="1800" dirty="0" smtClean="0">
                <a:solidFill>
                  <a:srgbClr val="FFFF00"/>
                </a:solidFill>
                <a:effectLst>
                  <a:outerShdw blurRad="50800" dist="38100" dir="2700000">
                    <a:srgbClr val="000000">
                      <a:alpha val="43000"/>
                    </a:srgbClr>
                  </a:outerShdw>
                </a:effectLst>
                <a:latin typeface="Comic Sans MS"/>
                <a:cs typeface="Comic Sans MS"/>
              </a:rPr>
              <a:t>ime</a:t>
            </a:r>
          </a:p>
        </p:txBody>
      </p:sp>
      <p:sp>
        <p:nvSpPr>
          <p:cNvPr id="62" name="Rectangle 61"/>
          <p:cNvSpPr/>
          <p:nvPr/>
        </p:nvSpPr>
        <p:spPr bwMode="auto">
          <a:xfrm>
            <a:off x="4191936" y="3038649"/>
            <a:ext cx="1904064"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63" name="Rectangle 62"/>
          <p:cNvSpPr/>
          <p:nvPr/>
        </p:nvSpPr>
        <p:spPr bwMode="auto">
          <a:xfrm>
            <a:off x="7391400" y="3038649"/>
            <a:ext cx="13716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64" name="TextBox 63"/>
          <p:cNvSpPr txBox="1"/>
          <p:nvPr/>
        </p:nvSpPr>
        <p:spPr>
          <a:xfrm>
            <a:off x="4013457" y="3412951"/>
            <a:ext cx="406143"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0</a:t>
            </a:r>
            <a:endParaRPr lang="en-US" sz="1800" dirty="0" smtClean="0">
              <a:solidFill>
                <a:srgbClr val="FFFF00"/>
              </a:solidFill>
              <a:effectLst>
                <a:outerShdw blurRad="50800" dist="38100" dir="2700000">
                  <a:srgbClr val="000000">
                    <a:alpha val="43000"/>
                  </a:srgbClr>
                </a:outerShdw>
              </a:effectLst>
              <a:latin typeface="Comic Sans MS"/>
              <a:cs typeface="Comic Sans MS"/>
            </a:endParaRPr>
          </a:p>
        </p:txBody>
      </p:sp>
      <p:cxnSp>
        <p:nvCxnSpPr>
          <p:cNvPr id="65" name="Straight Connector 64"/>
          <p:cNvCxnSpPr/>
          <p:nvPr/>
        </p:nvCxnSpPr>
        <p:spPr bwMode="auto">
          <a:xfrm>
            <a:off x="4191000" y="2286000"/>
            <a:ext cx="936" cy="711200"/>
          </a:xfrm>
          <a:prstGeom prst="line">
            <a:avLst/>
          </a:prstGeom>
          <a:noFill/>
          <a:ln w="38100" cap="flat" cmpd="sng" algn="ctr">
            <a:solidFill>
              <a:srgbClr val="FFFFFF"/>
            </a:solidFill>
            <a:prstDash val="dash"/>
            <a:round/>
            <a:headEnd type="none" w="med" len="med"/>
            <a:tailEnd type="arrow" w="med" len="med"/>
          </a:ln>
          <a:effectLst/>
        </p:spPr>
      </p:cxnSp>
      <p:sp>
        <p:nvSpPr>
          <p:cNvPr id="66" name="TextBox 65"/>
          <p:cNvSpPr txBox="1"/>
          <p:nvPr/>
        </p:nvSpPr>
        <p:spPr>
          <a:xfrm>
            <a:off x="7162800" y="20574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sp>
        <p:nvSpPr>
          <p:cNvPr id="67" name="TextBox 66"/>
          <p:cNvSpPr txBox="1"/>
          <p:nvPr/>
        </p:nvSpPr>
        <p:spPr>
          <a:xfrm>
            <a:off x="5410200" y="1905000"/>
            <a:ext cx="1704801"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t>
            </a:r>
            <a:r>
              <a:rPr lang="en-US" sz="1800" dirty="0">
                <a:solidFill>
                  <a:srgbClr val="FFFF00"/>
                </a:solidFill>
                <a:effectLst>
                  <a:outerShdw blurRad="50800" dist="38100" dir="2700000">
                    <a:srgbClr val="000000">
                      <a:alpha val="43000"/>
                    </a:srgbClr>
                  </a:outerShdw>
                </a:effectLst>
                <a:latin typeface="Comic Sans MS"/>
                <a:cs typeface="Comic Sans MS"/>
              </a:rPr>
              <a:t>D</a:t>
            </a:r>
            <a:r>
              <a:rPr lang="en-US" sz="1800" dirty="0" smtClean="0">
                <a:solidFill>
                  <a:srgbClr val="FFFF00"/>
                </a:solidFill>
                <a:effectLst>
                  <a:outerShdw blurRad="50800" dist="38100" dir="2700000">
                    <a:srgbClr val="000000">
                      <a:alpha val="43000"/>
                    </a:srgbClr>
                  </a:outerShdw>
                </a:effectLst>
                <a:latin typeface="Comic Sans MS"/>
                <a:cs typeface="Comic Sans MS"/>
              </a:rPr>
              <a:t>eparture</a:t>
            </a:r>
          </a:p>
        </p:txBody>
      </p:sp>
      <p:cxnSp>
        <p:nvCxnSpPr>
          <p:cNvPr id="68" name="Straight Arrow Connector 67"/>
          <p:cNvCxnSpPr/>
          <p:nvPr/>
        </p:nvCxnSpPr>
        <p:spPr bwMode="auto">
          <a:xfrm>
            <a:off x="4191000" y="2768600"/>
            <a:ext cx="1905000" cy="0"/>
          </a:xfrm>
          <a:prstGeom prst="straightConnector1">
            <a:avLst/>
          </a:prstGeom>
          <a:noFill/>
          <a:ln w="57150" cap="flat" cmpd="sng" algn="ctr">
            <a:solidFill>
              <a:srgbClr val="66FF66"/>
            </a:solidFill>
            <a:prstDash val="solid"/>
            <a:round/>
            <a:headEnd type="arrow"/>
            <a:tailEnd type="arrow"/>
          </a:ln>
          <a:effectLst/>
        </p:spPr>
      </p:cxnSp>
      <p:sp>
        <p:nvSpPr>
          <p:cNvPr id="69" name="TextBox 68"/>
          <p:cNvSpPr txBox="1"/>
          <p:nvPr/>
        </p:nvSpPr>
        <p:spPr>
          <a:xfrm>
            <a:off x="4824168" y="2357487"/>
            <a:ext cx="433632" cy="487313"/>
          </a:xfrm>
          <a:prstGeom prst="rect">
            <a:avLst/>
          </a:prstGeom>
          <a:noFill/>
        </p:spPr>
        <p:txBody>
          <a:bodyPr wrap="none" rtlCol="0">
            <a:spAutoFit/>
          </a:bodyPr>
          <a:lstStyle/>
          <a:p>
            <a:pPr>
              <a:buNone/>
            </a:pPr>
            <a:r>
              <a:rPr lang="en-US" altLang="ko-KR" sz="2800" dirty="0"/>
              <a:t>S</a:t>
            </a:r>
            <a:endParaRPr lang="en-US" sz="2800" dirty="0"/>
          </a:p>
        </p:txBody>
      </p:sp>
      <p:cxnSp>
        <p:nvCxnSpPr>
          <p:cNvPr id="73" name="Straight Arrow Connector 72"/>
          <p:cNvCxnSpPr>
            <a:endCxn id="64" idx="0"/>
          </p:cNvCxnSpPr>
          <p:nvPr/>
        </p:nvCxnSpPr>
        <p:spPr bwMode="auto">
          <a:xfrm flipV="1">
            <a:off x="3505200" y="3412951"/>
            <a:ext cx="711329" cy="778049"/>
          </a:xfrm>
          <a:prstGeom prst="straightConnector1">
            <a:avLst/>
          </a:prstGeom>
          <a:noFill/>
          <a:ln w="38100" cap="flat" cmpd="sng" algn="ctr">
            <a:solidFill>
              <a:srgbClr val="FFFFFF"/>
            </a:solidFill>
            <a:prstDash val="solid"/>
            <a:round/>
            <a:headEnd type="none" w="med" len="med"/>
            <a:tailEnd type="arrow"/>
          </a:ln>
          <a:effectLst/>
        </p:spPr>
      </p:cxnSp>
      <p:cxnSp>
        <p:nvCxnSpPr>
          <p:cNvPr id="74" name="Straight Arrow Connector 73"/>
          <p:cNvCxnSpPr/>
          <p:nvPr/>
        </p:nvCxnSpPr>
        <p:spPr bwMode="auto">
          <a:xfrm flipH="1" flipV="1">
            <a:off x="4216530" y="3454402"/>
            <a:ext cx="1346070" cy="736598"/>
          </a:xfrm>
          <a:prstGeom prst="straightConnector1">
            <a:avLst/>
          </a:prstGeom>
          <a:noFill/>
          <a:ln w="38100" cap="flat" cmpd="sng" algn="ctr">
            <a:solidFill>
              <a:srgbClr val="FFFFFF"/>
            </a:solidFill>
            <a:prstDash val="solid"/>
            <a:round/>
            <a:headEnd type="none" w="med" len="med"/>
            <a:tailEnd type="arrow"/>
          </a:ln>
          <a:effectLst/>
        </p:spPr>
      </p:cxnSp>
      <p:cxnSp>
        <p:nvCxnSpPr>
          <p:cNvPr id="75" name="Straight Arrow Connector 74"/>
          <p:cNvCxnSpPr>
            <a:stCxn id="46" idx="1"/>
            <a:endCxn id="60" idx="0"/>
          </p:cNvCxnSpPr>
          <p:nvPr/>
        </p:nvCxnSpPr>
        <p:spPr bwMode="auto">
          <a:xfrm flipH="1" flipV="1">
            <a:off x="6101684" y="3419649"/>
            <a:ext cx="2481777" cy="872010"/>
          </a:xfrm>
          <a:prstGeom prst="straightConnector1">
            <a:avLst/>
          </a:prstGeom>
          <a:noFill/>
          <a:ln w="38100" cap="flat" cmpd="sng" algn="ctr">
            <a:solidFill>
              <a:srgbClr val="FFFFFF"/>
            </a:solidFill>
            <a:prstDash val="solid"/>
            <a:round/>
            <a:headEnd type="none" w="med" len="med"/>
            <a:tailEnd type="arrow"/>
          </a:ln>
          <a:effectLst/>
        </p:spPr>
      </p:cxnSp>
    </p:spTree>
    <p:extLst>
      <p:ext uri="{BB962C8B-B14F-4D97-AF65-F5344CB8AC3E}">
        <p14:creationId xmlns:p14="http://schemas.microsoft.com/office/powerpoint/2010/main" val="4152833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26</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26</a:t>
            </a:fld>
            <a:endParaRPr kumimoji="0" lang="en-GB" altLang="ko-KR" sz="1600">
              <a:latin typeface="Arial" charset="0"/>
            </a:endParaRPr>
          </a:p>
        </p:txBody>
      </p:sp>
      <p:sp>
        <p:nvSpPr>
          <p:cNvPr id="5466114" name="Rectangle 2"/>
          <p:cNvSpPr>
            <a:spLocks noGrp="1" noChangeArrowheads="1"/>
          </p:cNvSpPr>
          <p:nvPr>
            <p:ph type="title"/>
          </p:nvPr>
        </p:nvSpPr>
        <p:spPr>
          <a:xfrm>
            <a:off x="1524000" y="152400"/>
            <a:ext cx="9753600" cy="838200"/>
          </a:xfrm>
        </p:spPr>
        <p:txBody>
          <a:bodyPr/>
          <a:lstStyle/>
          <a:p>
            <a:pPr eaLnBrk="1" hangingPunct="1">
              <a:defRPr/>
            </a:pPr>
            <a:r>
              <a:rPr lang="en-US" altLang="ko-KR" sz="2800" dirty="0"/>
              <a:t>Sojourn Time: </a:t>
            </a:r>
            <a:r>
              <a:rPr lang="en-US" sz="2800" dirty="0" smtClean="0">
                <a:solidFill>
                  <a:srgbClr val="66FF66"/>
                </a:solidFill>
              </a:rPr>
              <a:t>Numerical Example</a:t>
            </a:r>
          </a:p>
        </p:txBody>
      </p:sp>
      <p:sp>
        <p:nvSpPr>
          <p:cNvPr id="5466115" name="Rectangle 3"/>
          <p:cNvSpPr>
            <a:spLocks noGrp="1" noChangeArrowheads="1"/>
          </p:cNvSpPr>
          <p:nvPr>
            <p:ph type="body" idx="1"/>
          </p:nvPr>
        </p:nvSpPr>
        <p:spPr>
          <a:xfrm>
            <a:off x="381000" y="1295400"/>
            <a:ext cx="10896600" cy="2743200"/>
          </a:xfrm>
        </p:spPr>
        <p:txBody>
          <a:bodyPr/>
          <a:lstStyle/>
          <a:p>
            <a:r>
              <a:rPr lang="en-US" altLang="ko-KR" sz="2800" dirty="0"/>
              <a:t>Sojourn Time </a:t>
            </a:r>
            <a:r>
              <a:rPr lang="en-US" altLang="ko-KR" sz="2800" dirty="0" smtClean="0"/>
              <a:t>S:</a:t>
            </a:r>
            <a:endParaRPr lang="en-US" altLang="ko-KR" sz="2200" dirty="0"/>
          </a:p>
          <a:p>
            <a:pPr eaLnBrk="1" hangingPunct="1">
              <a:lnSpc>
                <a:spcPct val="80000"/>
              </a:lnSpc>
              <a:buNone/>
              <a:defRPr/>
            </a:pPr>
            <a:endParaRPr lang="en-US" altLang="ko-KR" sz="2800" dirty="0"/>
          </a:p>
          <a:p>
            <a:pPr lvl="1" eaLnBrk="1" hangingPunct="1">
              <a:lnSpc>
                <a:spcPct val="80000"/>
              </a:lnSpc>
              <a:defRPr/>
            </a:pPr>
            <a:r>
              <a:rPr lang="en-US" altLang="ko-KR" sz="2600" dirty="0" smtClean="0"/>
              <a:t>Assume: </a:t>
            </a:r>
            <a:endParaRPr lang="en-US" altLang="ko-KR" sz="2600" dirty="0"/>
          </a:p>
          <a:p>
            <a:pPr marL="857250" lvl="2" indent="0" eaLnBrk="1" hangingPunct="1">
              <a:lnSpc>
                <a:spcPct val="80000"/>
              </a:lnSpc>
              <a:buNone/>
              <a:defRPr/>
            </a:pPr>
            <a:r>
              <a:rPr lang="en-US" altLang="ko-KR" sz="2000" dirty="0" smtClean="0"/>
              <a:t>  R</a:t>
            </a:r>
            <a:r>
              <a:rPr lang="en-US" altLang="ko-KR" sz="2000" dirty="0"/>
              <a:t>=30m, </a:t>
            </a:r>
            <a:r>
              <a:rPr lang="en-US" altLang="ko-KR" sz="2000" dirty="0" smtClean="0"/>
              <a:t>t</a:t>
            </a:r>
            <a:r>
              <a:rPr lang="en-US" altLang="ko-KR" sz="2000" baseline="-25000" dirty="0" smtClean="0"/>
              <a:t>0</a:t>
            </a:r>
            <a:r>
              <a:rPr lang="en-US" altLang="ko-KR" sz="2000" dirty="0" smtClean="0"/>
              <a:t>= 10sec, </a:t>
            </a:r>
            <a:r>
              <a:rPr lang="en-US" altLang="ko-KR" sz="2000" dirty="0"/>
              <a:t>t= </a:t>
            </a:r>
            <a:r>
              <a:rPr lang="en-US" altLang="ko-KR" sz="2000" dirty="0" smtClean="0"/>
              <a:t>11sec         S </a:t>
            </a:r>
            <a:r>
              <a:rPr lang="en-US" altLang="ko-KR" sz="2000" dirty="0"/>
              <a:t>= </a:t>
            </a:r>
            <a:r>
              <a:rPr lang="en-US" altLang="ko-KR" sz="2000" dirty="0" smtClean="0"/>
              <a:t>(11-10) sec = 1sec</a:t>
            </a:r>
            <a:r>
              <a:rPr lang="en-US" altLang="ko-KR" sz="2000" dirty="0"/>
              <a:t>.  </a:t>
            </a:r>
          </a:p>
          <a:p>
            <a:pPr marL="457200" lvl="1" indent="0" eaLnBrk="1" hangingPunct="1">
              <a:lnSpc>
                <a:spcPct val="80000"/>
              </a:lnSpc>
              <a:buNone/>
              <a:defRPr/>
            </a:pPr>
            <a:endParaRPr lang="en-US" altLang="ko-KR" sz="2200" dirty="0"/>
          </a:p>
          <a:p>
            <a:pPr eaLnBrk="1" hangingPunct="1">
              <a:lnSpc>
                <a:spcPct val="80000"/>
              </a:lnSpc>
              <a:buNone/>
              <a:defRPr/>
            </a:pPr>
            <a:endParaRPr lang="en-US" altLang="ko-KR" sz="2800" dirty="0"/>
          </a:p>
          <a:p>
            <a:pPr eaLnBrk="1" hangingPunct="1">
              <a:lnSpc>
                <a:spcPct val="80000"/>
              </a:lnSpc>
              <a:buNone/>
              <a:defRPr/>
            </a:pPr>
            <a:endParaRPr lang="en-US" altLang="ko-KR" sz="2800" dirty="0"/>
          </a:p>
          <a:p>
            <a:pPr eaLnBrk="1" hangingPunct="1">
              <a:lnSpc>
                <a:spcPct val="80000"/>
              </a:lnSpc>
              <a:buNone/>
              <a:defRPr/>
            </a:pPr>
            <a:r>
              <a:rPr lang="en-US" altLang="ko-KR" sz="2800" dirty="0"/>
              <a:t>   </a:t>
            </a:r>
          </a:p>
          <a:p>
            <a:pPr eaLnBrk="1" hangingPunct="1">
              <a:lnSpc>
                <a:spcPct val="80000"/>
              </a:lnSpc>
              <a:defRPr/>
            </a:pPr>
            <a:endParaRPr lang="en-US" altLang="ko-KR" sz="2400" dirty="0">
              <a:solidFill>
                <a:srgbClr val="FFFFFF"/>
              </a:solidFill>
            </a:endParaRPr>
          </a:p>
          <a:p>
            <a:pPr eaLnBrk="1" hangingPunct="1">
              <a:lnSpc>
                <a:spcPct val="80000"/>
              </a:lnSpc>
              <a:buFont typeface="Wingdings" charset="2"/>
              <a:buNone/>
              <a:defRPr/>
            </a:pPr>
            <a:r>
              <a:rPr lang="en-US" altLang="ko-KR" sz="1600" dirty="0" smtClean="0">
                <a:solidFill>
                  <a:srgbClr val="FFFFFF"/>
                </a:solidFill>
              </a:rPr>
              <a:t>								</a:t>
            </a:r>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p:txBody>
      </p:sp>
      <p:sp>
        <p:nvSpPr>
          <p:cNvPr id="22" name="Oval 21"/>
          <p:cNvSpPr>
            <a:spLocks noChangeAspect="1"/>
          </p:cNvSpPr>
          <p:nvPr/>
        </p:nvSpPr>
        <p:spPr bwMode="auto">
          <a:xfrm>
            <a:off x="1875557" y="33774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23" name="Oval 22"/>
          <p:cNvSpPr/>
          <p:nvPr/>
        </p:nvSpPr>
        <p:spPr bwMode="auto">
          <a:xfrm>
            <a:off x="2711573" y="4191000"/>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cxnSp>
        <p:nvCxnSpPr>
          <p:cNvPr id="26" name="Straight Connector 25"/>
          <p:cNvCxnSpPr>
            <a:cxnSpLocks noChangeAspect="1"/>
          </p:cNvCxnSpPr>
          <p:nvPr/>
        </p:nvCxnSpPr>
        <p:spPr bwMode="auto">
          <a:xfrm flipV="1">
            <a:off x="2851427" y="37338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27" name="TextBox 26"/>
          <p:cNvSpPr txBox="1"/>
          <p:nvPr/>
        </p:nvSpPr>
        <p:spPr>
          <a:xfrm>
            <a:off x="3137203" y="3844751"/>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34" name="TextBox 33"/>
          <p:cNvSpPr txBox="1"/>
          <p:nvPr/>
        </p:nvSpPr>
        <p:spPr>
          <a:xfrm>
            <a:off x="2425526" y="4191000"/>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35" name="TextBox 34"/>
          <p:cNvSpPr txBox="1"/>
          <p:nvPr/>
        </p:nvSpPr>
        <p:spPr>
          <a:xfrm>
            <a:off x="5432355" y="3581400"/>
            <a:ext cx="1012755"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PU</a:t>
            </a:r>
            <a:r>
              <a:rPr lang="en-US" sz="1800" dirty="0" smtClean="0">
                <a:solidFill>
                  <a:srgbClr val="0000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0</a:t>
            </a:r>
            <a:r>
              <a:rPr lang="en-US" sz="1800" baseline="30000" dirty="0" smtClean="0">
                <a:solidFill>
                  <a:srgbClr val="000000"/>
                </a:solidFill>
                <a:effectLst>
                  <a:outerShdw blurRad="50800" dist="38100" dir="2700000">
                    <a:srgbClr val="000000">
                      <a:alpha val="43000"/>
                    </a:srgbClr>
                  </a:outerShdw>
                </a:effectLst>
                <a:latin typeface="Comic Sans MS"/>
                <a:cs typeface="Comic Sans MS"/>
              </a:rPr>
              <a:t>+</a:t>
            </a:r>
            <a:r>
              <a:rPr lang="en-US" sz="1800" dirty="0" smtClean="0">
                <a:solidFill>
                  <a:srgbClr val="000000"/>
                </a:solidFill>
                <a:effectLst>
                  <a:outerShdw blurRad="50800" dist="38100" dir="2700000">
                    <a:srgbClr val="000000">
                      <a:alpha val="43000"/>
                    </a:srgbClr>
                  </a:outerShdw>
                </a:effectLst>
                <a:latin typeface="Comic Sans MS"/>
                <a:cs typeface="Comic Sans MS"/>
              </a:rPr>
              <a:t>)</a:t>
            </a:r>
          </a:p>
        </p:txBody>
      </p:sp>
      <p:cxnSp>
        <p:nvCxnSpPr>
          <p:cNvPr id="4" name="Straight Connector 3"/>
          <p:cNvCxnSpPr/>
          <p:nvPr/>
        </p:nvCxnSpPr>
        <p:spPr bwMode="auto">
          <a:xfrm>
            <a:off x="5432355" y="4038600"/>
            <a:ext cx="276077" cy="152400"/>
          </a:xfrm>
          <a:prstGeom prst="line">
            <a:avLst/>
          </a:prstGeom>
          <a:noFill/>
          <a:ln w="9525" cap="flat" cmpd="sng" algn="ctr">
            <a:solidFill>
              <a:srgbClr val="FF0000"/>
            </a:solidFill>
            <a:prstDash val="solid"/>
            <a:round/>
            <a:headEnd type="none" w="med" len="med"/>
            <a:tailEnd type="none" w="med" len="med"/>
          </a:ln>
          <a:effectLst/>
        </p:spPr>
      </p:cxnSp>
      <p:sp>
        <p:nvSpPr>
          <p:cNvPr id="36" name="TextBox 35"/>
          <p:cNvSpPr txBox="1"/>
          <p:nvPr/>
        </p:nvSpPr>
        <p:spPr>
          <a:xfrm>
            <a:off x="914400" y="4267200"/>
            <a:ext cx="897835" cy="374461"/>
          </a:xfrm>
          <a:prstGeom prst="rect">
            <a:avLst/>
          </a:prstGeom>
          <a:noFill/>
        </p:spPr>
        <p:txBody>
          <a:bodyPr wrap="none" rtlCol="0">
            <a:spAutoFit/>
          </a:bodyPr>
          <a:lstStyle/>
          <a:p>
            <a:pPr>
              <a:buNone/>
            </a:pPr>
            <a:r>
              <a:rPr lang="en-US" sz="2000" dirty="0" smtClean="0">
                <a:solidFill>
                  <a:srgbClr val="FFFF00"/>
                </a:solidFill>
              </a:rPr>
              <a:t>C(x</a:t>
            </a:r>
            <a:r>
              <a:rPr lang="en-US" sz="2000" baseline="-25000" dirty="0" smtClean="0">
                <a:solidFill>
                  <a:srgbClr val="FFFF00"/>
                </a:solidFill>
              </a:rPr>
              <a:t>CR</a:t>
            </a:r>
            <a:r>
              <a:rPr lang="en-US" sz="2000" dirty="0" smtClean="0">
                <a:solidFill>
                  <a:srgbClr val="FFFF00"/>
                </a:solidFill>
              </a:rPr>
              <a:t>)</a:t>
            </a:r>
            <a:endParaRPr lang="en-US" sz="2000" dirty="0">
              <a:solidFill>
                <a:srgbClr val="FFFF00"/>
              </a:solidFill>
            </a:endParaRPr>
          </a:p>
        </p:txBody>
      </p:sp>
      <p:sp>
        <p:nvSpPr>
          <p:cNvPr id="37" name="Oval 36"/>
          <p:cNvSpPr>
            <a:spLocks noChangeAspect="1"/>
          </p:cNvSpPr>
          <p:nvPr/>
        </p:nvSpPr>
        <p:spPr bwMode="auto">
          <a:xfrm>
            <a:off x="5075957" y="33774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38" name="Oval 37"/>
          <p:cNvSpPr/>
          <p:nvPr/>
        </p:nvSpPr>
        <p:spPr bwMode="auto">
          <a:xfrm>
            <a:off x="5911973" y="4191000"/>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39" name="Oval 38"/>
          <p:cNvSpPr/>
          <p:nvPr/>
        </p:nvSpPr>
        <p:spPr bwMode="auto">
          <a:xfrm>
            <a:off x="1698555" y="3733800"/>
            <a:ext cx="152400" cy="152400"/>
          </a:xfrm>
          <a:prstGeom prst="ellipse">
            <a:avLst/>
          </a:prstGeom>
          <a:solidFill>
            <a:srgbClr val="FFFFF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40" name="Straight Connector 39"/>
          <p:cNvCxnSpPr>
            <a:cxnSpLocks noChangeAspect="1"/>
          </p:cNvCxnSpPr>
          <p:nvPr/>
        </p:nvCxnSpPr>
        <p:spPr bwMode="auto">
          <a:xfrm flipV="1">
            <a:off x="6051827" y="37338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41" name="TextBox 40"/>
          <p:cNvSpPr txBox="1"/>
          <p:nvPr/>
        </p:nvSpPr>
        <p:spPr>
          <a:xfrm>
            <a:off x="6337603" y="3844751"/>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42" name="TextBox 41"/>
          <p:cNvSpPr txBox="1"/>
          <p:nvPr/>
        </p:nvSpPr>
        <p:spPr>
          <a:xfrm>
            <a:off x="5625926" y="4191000"/>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43" name="TextBox 42"/>
          <p:cNvSpPr txBox="1"/>
          <p:nvPr/>
        </p:nvSpPr>
        <p:spPr>
          <a:xfrm>
            <a:off x="990600" y="3387551"/>
            <a:ext cx="1012755" cy="346249"/>
          </a:xfrm>
          <a:prstGeom prst="rect">
            <a:avLst/>
          </a:prstGeom>
          <a:noFill/>
          <a:ln>
            <a:noFill/>
          </a:ln>
        </p:spPr>
        <p:txBody>
          <a:bodyPr wrap="none" rtlCol="0">
            <a:spAutoFit/>
          </a:bodyPr>
          <a:lstStyle/>
          <a:p>
            <a:pPr>
              <a:buNone/>
            </a:pPr>
            <a:r>
              <a:rPr lang="en-US" sz="1800" dirty="0" smtClean="0">
                <a:solidFill>
                  <a:srgbClr val="FFFFFF"/>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PU</a:t>
            </a:r>
            <a:r>
              <a:rPr lang="en-US" sz="1800" dirty="0" smtClean="0">
                <a:solidFill>
                  <a:srgbClr val="FFFFFF"/>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0</a:t>
            </a:r>
            <a:r>
              <a:rPr lang="en-US" sz="1800" baseline="30000" dirty="0">
                <a:solidFill>
                  <a:srgbClr val="FFFFFF"/>
                </a:solidFill>
                <a:effectLst>
                  <a:outerShdw blurRad="50800" dist="38100" dir="2700000">
                    <a:srgbClr val="000000">
                      <a:alpha val="43000"/>
                    </a:srgbClr>
                  </a:outerShdw>
                </a:effectLst>
                <a:latin typeface="Comic Sans MS"/>
                <a:cs typeface="Comic Sans MS"/>
              </a:rPr>
              <a:t>-</a:t>
            </a:r>
            <a:r>
              <a:rPr lang="en-US" sz="1800" dirty="0" smtClean="0">
                <a:solidFill>
                  <a:srgbClr val="FFFFFF"/>
                </a:solidFill>
                <a:effectLst>
                  <a:outerShdw blurRad="50800" dist="38100" dir="2700000">
                    <a:srgbClr val="000000">
                      <a:alpha val="43000"/>
                    </a:srgbClr>
                  </a:outerShdw>
                </a:effectLst>
                <a:latin typeface="Comic Sans MS"/>
                <a:cs typeface="Comic Sans MS"/>
              </a:rPr>
              <a:t>)</a:t>
            </a:r>
          </a:p>
        </p:txBody>
      </p:sp>
      <p:cxnSp>
        <p:nvCxnSpPr>
          <p:cNvPr id="44" name="Straight Connector 43"/>
          <p:cNvCxnSpPr/>
          <p:nvPr/>
        </p:nvCxnSpPr>
        <p:spPr bwMode="auto">
          <a:xfrm>
            <a:off x="1850955" y="3810000"/>
            <a:ext cx="838200" cy="457200"/>
          </a:xfrm>
          <a:prstGeom prst="line">
            <a:avLst/>
          </a:prstGeom>
          <a:noFill/>
          <a:ln w="9525" cap="flat" cmpd="sng" algn="ctr">
            <a:solidFill>
              <a:srgbClr val="FF0000"/>
            </a:solidFill>
            <a:prstDash val="solid"/>
            <a:round/>
            <a:headEnd type="none" w="med" len="med"/>
            <a:tailEnd type="none" w="med" len="med"/>
          </a:ln>
          <a:effectLst/>
        </p:spPr>
      </p:cxnSp>
      <p:sp>
        <p:nvSpPr>
          <p:cNvPr id="46" name="Oval 45"/>
          <p:cNvSpPr>
            <a:spLocks noChangeAspect="1"/>
          </p:cNvSpPr>
          <p:nvPr/>
        </p:nvSpPr>
        <p:spPr bwMode="auto">
          <a:xfrm>
            <a:off x="8123957" y="3352800"/>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47" name="Oval 46"/>
          <p:cNvSpPr/>
          <p:nvPr/>
        </p:nvSpPr>
        <p:spPr bwMode="auto">
          <a:xfrm>
            <a:off x="8959973" y="4166398"/>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48" name="Oval 47"/>
          <p:cNvSpPr/>
          <p:nvPr/>
        </p:nvSpPr>
        <p:spPr bwMode="auto">
          <a:xfrm>
            <a:off x="8327955" y="4191000"/>
            <a:ext cx="152400" cy="152400"/>
          </a:xfrm>
          <a:prstGeom prst="ellipse">
            <a:avLst/>
          </a:prstGeom>
          <a:solidFill>
            <a:srgbClr val="0000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49" name="Straight Connector 48"/>
          <p:cNvCxnSpPr>
            <a:cxnSpLocks noChangeAspect="1"/>
          </p:cNvCxnSpPr>
          <p:nvPr/>
        </p:nvCxnSpPr>
        <p:spPr bwMode="auto">
          <a:xfrm flipV="1">
            <a:off x="9099827" y="3709198"/>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50" name="TextBox 49"/>
          <p:cNvSpPr txBox="1"/>
          <p:nvPr/>
        </p:nvSpPr>
        <p:spPr>
          <a:xfrm>
            <a:off x="9385603" y="3820149"/>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51" name="TextBox 50"/>
          <p:cNvSpPr txBox="1"/>
          <p:nvPr/>
        </p:nvSpPr>
        <p:spPr>
          <a:xfrm>
            <a:off x="8673926" y="4166398"/>
            <a:ext cx="545417"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CR</a:t>
            </a:r>
            <a:endParaRPr lang="en-US" sz="1800" dirty="0" smtClean="0">
              <a:solidFill>
                <a:srgbClr val="000000"/>
              </a:solidFill>
              <a:effectLst>
                <a:outerShdw blurRad="50800" dist="38100" dir="2700000">
                  <a:srgbClr val="000000">
                    <a:alpha val="43000"/>
                  </a:srgbClr>
                </a:outerShdw>
              </a:effectLst>
              <a:latin typeface="Comic Sans MS"/>
              <a:cs typeface="Comic Sans MS"/>
            </a:endParaRPr>
          </a:p>
        </p:txBody>
      </p:sp>
      <p:sp>
        <p:nvSpPr>
          <p:cNvPr id="52" name="TextBox 51"/>
          <p:cNvSpPr txBox="1"/>
          <p:nvPr/>
        </p:nvSpPr>
        <p:spPr>
          <a:xfrm>
            <a:off x="8112652" y="3810000"/>
            <a:ext cx="824903"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PU</a:t>
            </a:r>
            <a:r>
              <a:rPr lang="en-US" sz="1800" dirty="0" smtClean="0">
                <a:solidFill>
                  <a:srgbClr val="000000"/>
                </a:solidFill>
                <a:effectLst>
                  <a:outerShdw blurRad="50800" dist="38100" dir="2700000">
                    <a:srgbClr val="000000">
                      <a:alpha val="43000"/>
                    </a:srgbClr>
                  </a:outerShdw>
                </a:effectLst>
                <a:latin typeface="Comic Sans MS"/>
                <a:cs typeface="Comic Sans MS"/>
              </a:rPr>
              <a:t>(t)</a:t>
            </a:r>
          </a:p>
        </p:txBody>
      </p:sp>
      <p:cxnSp>
        <p:nvCxnSpPr>
          <p:cNvPr id="53" name="Straight Connector 52"/>
          <p:cNvCxnSpPr>
            <a:stCxn id="48" idx="6"/>
          </p:cNvCxnSpPr>
          <p:nvPr/>
        </p:nvCxnSpPr>
        <p:spPr bwMode="auto">
          <a:xfrm flipV="1">
            <a:off x="8480355" y="4242598"/>
            <a:ext cx="453079" cy="24602"/>
          </a:xfrm>
          <a:prstGeom prst="line">
            <a:avLst/>
          </a:prstGeom>
          <a:noFill/>
          <a:ln w="9525" cap="flat" cmpd="sng" algn="ctr">
            <a:solidFill>
              <a:srgbClr val="FF0000"/>
            </a:solidFill>
            <a:prstDash val="solid"/>
            <a:round/>
            <a:headEnd type="none" w="med" len="med"/>
            <a:tailEnd type="none" w="med" len="med"/>
          </a:ln>
          <a:effectLst/>
        </p:spPr>
      </p:cxnSp>
      <p:pic>
        <p:nvPicPr>
          <p:cNvPr id="45" name="Picture 44"/>
          <p:cNvPicPr>
            <a:picLocks noChangeAspect="1"/>
          </p:cNvPicPr>
          <p:nvPr/>
        </p:nvPicPr>
        <p:blipFill>
          <a:blip r:embed="rId3"/>
          <a:stretch>
            <a:fillRect/>
          </a:stretch>
        </p:blipFill>
        <p:spPr>
          <a:xfrm>
            <a:off x="4038600" y="1066800"/>
            <a:ext cx="6298580" cy="1219200"/>
          </a:xfrm>
          <a:prstGeom prst="rect">
            <a:avLst/>
          </a:prstGeom>
        </p:spPr>
      </p:pic>
      <p:sp>
        <p:nvSpPr>
          <p:cNvPr id="24" name="Oval 23"/>
          <p:cNvSpPr/>
          <p:nvPr/>
        </p:nvSpPr>
        <p:spPr bwMode="auto">
          <a:xfrm>
            <a:off x="5279955" y="3962400"/>
            <a:ext cx="152400" cy="152400"/>
          </a:xfrm>
          <a:prstGeom prst="ellipse">
            <a:avLst/>
          </a:prstGeom>
          <a:solidFill>
            <a:srgbClr val="0000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sp>
        <p:nvSpPr>
          <p:cNvPr id="54" name="TextBox 53"/>
          <p:cNvSpPr txBox="1"/>
          <p:nvPr/>
        </p:nvSpPr>
        <p:spPr>
          <a:xfrm>
            <a:off x="5127555" y="3616151"/>
            <a:ext cx="1012755"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X</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PU</a:t>
            </a:r>
            <a:r>
              <a:rPr lang="en-US" sz="1800" dirty="0" smtClean="0">
                <a:solidFill>
                  <a:srgbClr val="0000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000000"/>
                </a:solidFill>
                <a:effectLst>
                  <a:outerShdw blurRad="50800" dist="38100" dir="2700000">
                    <a:srgbClr val="000000">
                      <a:alpha val="43000"/>
                    </a:srgbClr>
                  </a:outerShdw>
                </a:effectLst>
                <a:latin typeface="Comic Sans MS"/>
                <a:cs typeface="Comic Sans MS"/>
              </a:rPr>
              <a:t>0</a:t>
            </a:r>
            <a:r>
              <a:rPr lang="en-US" sz="1800" baseline="30000" dirty="0" smtClean="0">
                <a:solidFill>
                  <a:srgbClr val="000000"/>
                </a:solidFill>
                <a:effectLst>
                  <a:outerShdw blurRad="50800" dist="38100" dir="2700000">
                    <a:srgbClr val="000000">
                      <a:alpha val="43000"/>
                    </a:srgbClr>
                  </a:outerShdw>
                </a:effectLst>
                <a:latin typeface="Comic Sans MS"/>
                <a:cs typeface="Comic Sans MS"/>
              </a:rPr>
              <a:t>+</a:t>
            </a:r>
            <a:r>
              <a:rPr lang="en-US" sz="1800" dirty="0" smtClean="0">
                <a:solidFill>
                  <a:srgbClr val="000000"/>
                </a:solidFill>
                <a:effectLst>
                  <a:outerShdw blurRad="50800" dist="38100" dir="2700000">
                    <a:srgbClr val="000000">
                      <a:alpha val="43000"/>
                    </a:srgbClr>
                  </a:outerShdw>
                </a:effectLst>
                <a:latin typeface="Comic Sans MS"/>
                <a:cs typeface="Comic Sans MS"/>
              </a:rPr>
              <a:t>)</a:t>
            </a:r>
          </a:p>
        </p:txBody>
      </p:sp>
      <p:cxnSp>
        <p:nvCxnSpPr>
          <p:cNvPr id="55" name="Straight Connector 54"/>
          <p:cNvCxnSpPr/>
          <p:nvPr/>
        </p:nvCxnSpPr>
        <p:spPr bwMode="auto">
          <a:xfrm>
            <a:off x="5432355" y="4114800"/>
            <a:ext cx="466280" cy="152400"/>
          </a:xfrm>
          <a:prstGeom prst="line">
            <a:avLst/>
          </a:prstGeom>
          <a:noFill/>
          <a:ln w="9525" cap="flat" cmpd="sng" algn="ctr">
            <a:solidFill>
              <a:srgbClr val="FF0000"/>
            </a:solidFill>
            <a:prstDash val="solid"/>
            <a:round/>
            <a:headEnd type="none" w="med" len="med"/>
            <a:tailEnd type="none" w="med" len="med"/>
          </a:ln>
          <a:effectLst/>
        </p:spPr>
      </p:cxnSp>
      <p:pic>
        <p:nvPicPr>
          <p:cNvPr id="8" name="Picture 7"/>
          <p:cNvPicPr>
            <a:picLocks noChangeAspect="1"/>
          </p:cNvPicPr>
          <p:nvPr/>
        </p:nvPicPr>
        <p:blipFill>
          <a:blip r:embed="rId4"/>
          <a:stretch>
            <a:fillRect/>
          </a:stretch>
        </p:blipFill>
        <p:spPr>
          <a:xfrm>
            <a:off x="7721600" y="5257800"/>
            <a:ext cx="2870200" cy="762000"/>
          </a:xfrm>
          <a:prstGeom prst="rect">
            <a:avLst/>
          </a:prstGeom>
        </p:spPr>
      </p:pic>
      <p:sp>
        <p:nvSpPr>
          <p:cNvPr id="56" name="Right Arrow 55"/>
          <p:cNvSpPr>
            <a:spLocks noChangeAspect="1"/>
          </p:cNvSpPr>
          <p:nvPr/>
        </p:nvSpPr>
        <p:spPr bwMode="auto">
          <a:xfrm>
            <a:off x="5257800" y="2590800"/>
            <a:ext cx="647999" cy="320970"/>
          </a:xfrm>
          <a:prstGeom prst="rightArrow">
            <a:avLst/>
          </a:prstGeom>
          <a:solidFill>
            <a:srgbClr val="66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pic>
        <p:nvPicPr>
          <p:cNvPr id="5" name="Picture 4"/>
          <p:cNvPicPr>
            <a:picLocks noChangeAspect="1"/>
          </p:cNvPicPr>
          <p:nvPr/>
        </p:nvPicPr>
        <p:blipFill>
          <a:blip r:embed="rId5"/>
          <a:stretch>
            <a:fillRect/>
          </a:stretch>
        </p:blipFill>
        <p:spPr>
          <a:xfrm>
            <a:off x="762000" y="5257800"/>
            <a:ext cx="2959100" cy="1054100"/>
          </a:xfrm>
          <a:prstGeom prst="rect">
            <a:avLst/>
          </a:prstGeom>
        </p:spPr>
      </p:pic>
      <p:pic>
        <p:nvPicPr>
          <p:cNvPr id="2" name="Picture 1"/>
          <p:cNvPicPr>
            <a:picLocks noChangeAspect="1"/>
          </p:cNvPicPr>
          <p:nvPr/>
        </p:nvPicPr>
        <p:blipFill>
          <a:blip r:embed="rId6"/>
          <a:stretch>
            <a:fillRect/>
          </a:stretch>
        </p:blipFill>
        <p:spPr>
          <a:xfrm>
            <a:off x="4267200" y="5257800"/>
            <a:ext cx="2946400" cy="1028700"/>
          </a:xfrm>
          <a:prstGeom prst="rect">
            <a:avLst/>
          </a:prstGeom>
        </p:spPr>
      </p:pic>
    </p:spTree>
    <p:extLst>
      <p:ext uri="{BB962C8B-B14F-4D97-AF65-F5344CB8AC3E}">
        <p14:creationId xmlns:p14="http://schemas.microsoft.com/office/powerpoint/2010/main" val="4018194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27</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27</a:t>
            </a:fld>
            <a:endParaRPr kumimoji="0" lang="en-GB" altLang="ko-KR" sz="1600">
              <a:latin typeface="Arial" charset="0"/>
            </a:endParaRPr>
          </a:p>
        </p:txBody>
      </p:sp>
      <p:sp>
        <p:nvSpPr>
          <p:cNvPr id="5466114" name="Rectangle 2"/>
          <p:cNvSpPr>
            <a:spLocks noGrp="1" noChangeArrowheads="1"/>
          </p:cNvSpPr>
          <p:nvPr>
            <p:ph type="title"/>
          </p:nvPr>
        </p:nvSpPr>
        <p:spPr>
          <a:xfrm>
            <a:off x="1524000" y="152400"/>
            <a:ext cx="9753600" cy="838200"/>
          </a:xfrm>
        </p:spPr>
        <p:txBody>
          <a:bodyPr/>
          <a:lstStyle/>
          <a:p>
            <a:pPr eaLnBrk="1" hangingPunct="1">
              <a:defRPr/>
            </a:pPr>
            <a:r>
              <a:rPr lang="en-US" altLang="ko-KR" sz="2800" dirty="0"/>
              <a:t>Mobility-Aware Sensing </a:t>
            </a:r>
            <a:r>
              <a:rPr lang="en-US" altLang="ko-KR" sz="2800" dirty="0" smtClean="0"/>
              <a:t>Design: </a:t>
            </a:r>
            <a:r>
              <a:rPr lang="en-US" sz="2800" dirty="0" smtClean="0">
                <a:solidFill>
                  <a:srgbClr val="66FF66"/>
                </a:solidFill>
              </a:rPr>
              <a:t>Some Definitions</a:t>
            </a:r>
          </a:p>
        </p:txBody>
      </p:sp>
      <p:sp>
        <p:nvSpPr>
          <p:cNvPr id="5466115" name="Rectangle 3"/>
          <p:cNvSpPr>
            <a:spLocks noGrp="1" noChangeArrowheads="1"/>
          </p:cNvSpPr>
          <p:nvPr>
            <p:ph type="body" idx="1"/>
          </p:nvPr>
        </p:nvSpPr>
        <p:spPr>
          <a:xfrm>
            <a:off x="381000" y="1295400"/>
            <a:ext cx="10896600" cy="2743200"/>
          </a:xfrm>
        </p:spPr>
        <p:txBody>
          <a:bodyPr/>
          <a:lstStyle/>
          <a:p>
            <a:pPr eaLnBrk="1" hangingPunct="1">
              <a:lnSpc>
                <a:spcPct val="80000"/>
              </a:lnSpc>
              <a:defRPr/>
            </a:pPr>
            <a:r>
              <a:rPr lang="en-US" altLang="ko-KR" sz="2800" dirty="0"/>
              <a:t>Inter-Arrival Time </a:t>
            </a:r>
            <a:r>
              <a:rPr lang="en-US" altLang="ko-KR" sz="2800" dirty="0" smtClean="0">
                <a:latin typeface="Chalkduster"/>
                <a:cs typeface="Chalkduster"/>
              </a:rPr>
              <a:t>T</a:t>
            </a:r>
            <a:r>
              <a:rPr lang="en-US" altLang="ko-KR" sz="2800" dirty="0" smtClean="0">
                <a:cs typeface="Chalkduster"/>
              </a:rPr>
              <a:t>:</a:t>
            </a:r>
            <a:r>
              <a:rPr lang="en-US" altLang="ko-KR" sz="2800" dirty="0" smtClean="0"/>
              <a:t> </a:t>
            </a:r>
            <a:endParaRPr lang="en-US" altLang="ko-KR" sz="2800" dirty="0">
              <a:latin typeface="Chalkduster"/>
              <a:cs typeface="Chalkduster"/>
            </a:endParaRPr>
          </a:p>
          <a:p>
            <a:pPr marL="457200" lvl="1" indent="0" eaLnBrk="1" hangingPunct="1">
              <a:lnSpc>
                <a:spcPct val="80000"/>
              </a:lnSpc>
              <a:buNone/>
              <a:defRPr/>
            </a:pPr>
            <a:r>
              <a:rPr lang="en-US" altLang="ko-KR" sz="2400" dirty="0"/>
              <a:t>T</a:t>
            </a:r>
            <a:r>
              <a:rPr lang="en-US" altLang="ko-KR" sz="2400" dirty="0" smtClean="0"/>
              <a:t>ime </a:t>
            </a:r>
            <a:r>
              <a:rPr lang="en-US" altLang="ko-KR" sz="2400" dirty="0"/>
              <a:t>interval between two consecutive arrivals of the PU in the interference region of a CR user.</a:t>
            </a:r>
            <a:r>
              <a:rPr lang="en-US" altLang="ko-KR" sz="2000" dirty="0"/>
              <a:t> </a:t>
            </a:r>
            <a:endParaRPr lang="en-US" altLang="ko-KR" sz="2000" dirty="0" smtClean="0"/>
          </a:p>
          <a:p>
            <a:pPr lvl="1" eaLnBrk="1" hangingPunct="1">
              <a:lnSpc>
                <a:spcPct val="80000"/>
              </a:lnSpc>
              <a:defRPr/>
            </a:pPr>
            <a:endParaRPr lang="en-US" altLang="ko-KR" sz="2000" dirty="0" smtClean="0"/>
          </a:p>
          <a:p>
            <a:pPr marL="457200" lvl="1" indent="0" eaLnBrk="1" hangingPunct="1">
              <a:lnSpc>
                <a:spcPct val="80000"/>
              </a:lnSpc>
              <a:buNone/>
              <a:defRPr/>
            </a:pPr>
            <a:r>
              <a:rPr lang="en-US" altLang="ko-KR" sz="2000" dirty="0"/>
              <a:t>I</a:t>
            </a:r>
            <a:r>
              <a:rPr lang="en-US" altLang="ko-KR" sz="2000" dirty="0" smtClean="0"/>
              <a:t>nter-arrival time </a:t>
            </a:r>
            <a:r>
              <a:rPr lang="en-US" altLang="ko-KR" sz="2000" dirty="0">
                <a:latin typeface="Chalkduster"/>
                <a:cs typeface="Chalkduster"/>
              </a:rPr>
              <a:t>T </a:t>
            </a:r>
            <a:r>
              <a:rPr lang="en-US" altLang="ko-KR" sz="2000" dirty="0" smtClean="0">
                <a:cs typeface="Chalkduster"/>
              </a:rPr>
              <a:t>is equal to the sum of the sojourn time and of the out time</a:t>
            </a:r>
            <a:r>
              <a:rPr lang="en-US" altLang="ko-KR" sz="2000" dirty="0" smtClean="0"/>
              <a:t>:</a:t>
            </a:r>
            <a:endParaRPr lang="en-US" altLang="ko-KR" sz="2000" dirty="0"/>
          </a:p>
          <a:p>
            <a:pPr lvl="1" eaLnBrk="1" hangingPunct="1">
              <a:lnSpc>
                <a:spcPct val="80000"/>
              </a:lnSpc>
              <a:defRPr/>
            </a:pPr>
            <a:endParaRPr lang="en-US" altLang="ko-KR" sz="2800" dirty="0"/>
          </a:p>
          <a:p>
            <a:pPr eaLnBrk="1" hangingPunct="1">
              <a:lnSpc>
                <a:spcPct val="80000"/>
              </a:lnSpc>
              <a:buNone/>
              <a:defRPr/>
            </a:pPr>
            <a:endParaRPr lang="en-US" altLang="ko-KR" sz="2800" dirty="0"/>
          </a:p>
          <a:p>
            <a:pPr eaLnBrk="1" hangingPunct="1">
              <a:lnSpc>
                <a:spcPct val="80000"/>
              </a:lnSpc>
              <a:buNone/>
              <a:defRPr/>
            </a:pPr>
            <a:endParaRPr lang="en-US" altLang="ko-KR" sz="2800" dirty="0"/>
          </a:p>
          <a:p>
            <a:pPr eaLnBrk="1" hangingPunct="1">
              <a:lnSpc>
                <a:spcPct val="80000"/>
              </a:lnSpc>
              <a:buNone/>
              <a:defRPr/>
            </a:pPr>
            <a:r>
              <a:rPr lang="en-US" altLang="ko-KR" sz="2800" dirty="0"/>
              <a:t>   </a:t>
            </a:r>
          </a:p>
          <a:p>
            <a:pPr eaLnBrk="1" hangingPunct="1">
              <a:lnSpc>
                <a:spcPct val="80000"/>
              </a:lnSpc>
              <a:defRPr/>
            </a:pPr>
            <a:endParaRPr lang="en-US" altLang="ko-KR" sz="2400" dirty="0">
              <a:solidFill>
                <a:srgbClr val="FFFFFF"/>
              </a:solidFill>
            </a:endParaRPr>
          </a:p>
          <a:p>
            <a:pPr eaLnBrk="1" hangingPunct="1">
              <a:lnSpc>
                <a:spcPct val="80000"/>
              </a:lnSpc>
              <a:buFont typeface="Wingdings" charset="2"/>
              <a:buNone/>
              <a:defRPr/>
            </a:pPr>
            <a:r>
              <a:rPr lang="en-US" altLang="ko-KR" sz="1600" dirty="0" smtClean="0">
                <a:solidFill>
                  <a:srgbClr val="FFFFFF"/>
                </a:solidFill>
              </a:rPr>
              <a:t>								</a:t>
            </a:r>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p:txBody>
      </p:sp>
      <p:cxnSp>
        <p:nvCxnSpPr>
          <p:cNvPr id="8" name="Straight Arrow Connector 7"/>
          <p:cNvCxnSpPr/>
          <p:nvPr/>
        </p:nvCxnSpPr>
        <p:spPr bwMode="auto">
          <a:xfrm>
            <a:off x="2591736" y="5595611"/>
            <a:ext cx="5867400" cy="8438"/>
          </a:xfrm>
          <a:prstGeom prst="straightConnector1">
            <a:avLst/>
          </a:prstGeom>
          <a:noFill/>
          <a:ln w="9525" cap="flat" cmpd="sng" algn="ctr">
            <a:solidFill>
              <a:srgbClr val="FFFFFF"/>
            </a:solidFill>
            <a:prstDash val="solid"/>
            <a:round/>
            <a:headEnd type="none" w="med" len="med"/>
            <a:tailEnd type="arrow"/>
          </a:ln>
          <a:effectLst/>
        </p:spPr>
      </p:cxnSp>
      <p:sp>
        <p:nvSpPr>
          <p:cNvPr id="13" name="TextBox 12"/>
          <p:cNvSpPr txBox="1"/>
          <p:nvPr/>
        </p:nvSpPr>
        <p:spPr>
          <a:xfrm>
            <a:off x="1752600" y="41910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cxnSp>
        <p:nvCxnSpPr>
          <p:cNvPr id="16" name="Straight Connector 15"/>
          <p:cNvCxnSpPr/>
          <p:nvPr/>
        </p:nvCxnSpPr>
        <p:spPr bwMode="auto">
          <a:xfrm>
            <a:off x="6477000" y="4419600"/>
            <a:ext cx="0" cy="803449"/>
          </a:xfrm>
          <a:prstGeom prst="line">
            <a:avLst/>
          </a:prstGeom>
          <a:noFill/>
          <a:ln w="38100" cap="flat" cmpd="sng" algn="ctr">
            <a:solidFill>
              <a:srgbClr val="FFFFFF"/>
            </a:solidFill>
            <a:prstDash val="dash"/>
            <a:round/>
            <a:headEnd type="none" w="med" len="med"/>
            <a:tailEnd type="arrow" w="med" len="med"/>
          </a:ln>
          <a:effectLst/>
        </p:spPr>
      </p:cxnSp>
      <p:sp>
        <p:nvSpPr>
          <p:cNvPr id="18" name="TextBox 17"/>
          <p:cNvSpPr txBox="1"/>
          <p:nvPr/>
        </p:nvSpPr>
        <p:spPr>
          <a:xfrm>
            <a:off x="5040568" y="5604049"/>
            <a:ext cx="29343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p>
        </p:txBody>
      </p:sp>
      <p:sp>
        <p:nvSpPr>
          <p:cNvPr id="19" name="TextBox 18"/>
          <p:cNvSpPr txBox="1"/>
          <p:nvPr/>
        </p:nvSpPr>
        <p:spPr>
          <a:xfrm>
            <a:off x="8306736" y="5604049"/>
            <a:ext cx="718353" cy="346249"/>
          </a:xfrm>
          <a:prstGeom prst="rect">
            <a:avLst/>
          </a:prstGeom>
          <a:noFill/>
        </p:spPr>
        <p:txBody>
          <a:bodyPr wrap="none" rtlCol="0">
            <a:spAutoFit/>
          </a:bodyPr>
          <a:lstStyle/>
          <a:p>
            <a:pPr>
              <a:buNone/>
            </a:pPr>
            <a:r>
              <a:rPr lang="en-US" sz="1800" dirty="0">
                <a:solidFill>
                  <a:srgbClr val="FFFF00"/>
                </a:solidFill>
                <a:effectLst>
                  <a:outerShdw blurRad="50800" dist="38100" dir="2700000">
                    <a:srgbClr val="000000">
                      <a:alpha val="43000"/>
                    </a:srgbClr>
                  </a:outerShdw>
                </a:effectLst>
                <a:latin typeface="Comic Sans MS"/>
                <a:cs typeface="Comic Sans MS"/>
              </a:rPr>
              <a:t>T</a:t>
            </a:r>
            <a:r>
              <a:rPr lang="en-US" sz="1800" dirty="0" smtClean="0">
                <a:solidFill>
                  <a:srgbClr val="FFFF00"/>
                </a:solidFill>
                <a:effectLst>
                  <a:outerShdw blurRad="50800" dist="38100" dir="2700000">
                    <a:srgbClr val="000000">
                      <a:alpha val="43000"/>
                    </a:srgbClr>
                  </a:outerShdw>
                </a:effectLst>
                <a:latin typeface="Comic Sans MS"/>
                <a:cs typeface="Comic Sans MS"/>
              </a:rPr>
              <a:t>ime</a:t>
            </a:r>
          </a:p>
        </p:txBody>
      </p:sp>
      <p:sp>
        <p:nvSpPr>
          <p:cNvPr id="5" name="Rectangle 4"/>
          <p:cNvSpPr/>
          <p:nvPr/>
        </p:nvSpPr>
        <p:spPr bwMode="auto">
          <a:xfrm>
            <a:off x="3277536" y="5223049"/>
            <a:ext cx="1904064"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5" name="Rectangle 24"/>
          <p:cNvSpPr/>
          <p:nvPr/>
        </p:nvSpPr>
        <p:spPr bwMode="auto">
          <a:xfrm>
            <a:off x="6477000" y="5223049"/>
            <a:ext cx="13716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8" name="TextBox 27"/>
          <p:cNvSpPr txBox="1"/>
          <p:nvPr/>
        </p:nvSpPr>
        <p:spPr>
          <a:xfrm>
            <a:off x="3099057" y="5597351"/>
            <a:ext cx="406143"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0</a:t>
            </a:r>
            <a:endParaRPr lang="en-US" sz="1800" dirty="0" smtClean="0">
              <a:solidFill>
                <a:srgbClr val="FFFF00"/>
              </a:solidFill>
              <a:effectLst>
                <a:outerShdw blurRad="50800" dist="38100" dir="2700000">
                  <a:srgbClr val="000000">
                    <a:alpha val="43000"/>
                  </a:srgbClr>
                </a:outerShdw>
              </a:effectLst>
              <a:latin typeface="Comic Sans MS"/>
              <a:cs typeface="Comic Sans MS"/>
            </a:endParaRPr>
          </a:p>
        </p:txBody>
      </p:sp>
      <p:cxnSp>
        <p:nvCxnSpPr>
          <p:cNvPr id="30" name="Straight Connector 29"/>
          <p:cNvCxnSpPr/>
          <p:nvPr/>
        </p:nvCxnSpPr>
        <p:spPr bwMode="auto">
          <a:xfrm>
            <a:off x="3276600" y="4419600"/>
            <a:ext cx="936" cy="762000"/>
          </a:xfrm>
          <a:prstGeom prst="line">
            <a:avLst/>
          </a:prstGeom>
          <a:noFill/>
          <a:ln w="38100" cap="flat" cmpd="sng" algn="ctr">
            <a:solidFill>
              <a:srgbClr val="FFFFFF"/>
            </a:solidFill>
            <a:prstDash val="dash"/>
            <a:round/>
            <a:headEnd type="none" w="med" len="med"/>
            <a:tailEnd type="arrow" w="med" len="med"/>
          </a:ln>
          <a:effectLst/>
        </p:spPr>
      </p:cxnSp>
      <p:sp>
        <p:nvSpPr>
          <p:cNvPr id="32" name="TextBox 31"/>
          <p:cNvSpPr txBox="1"/>
          <p:nvPr/>
        </p:nvSpPr>
        <p:spPr>
          <a:xfrm>
            <a:off x="6553200" y="42672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cxnSp>
        <p:nvCxnSpPr>
          <p:cNvPr id="29" name="Straight Arrow Connector 28"/>
          <p:cNvCxnSpPr/>
          <p:nvPr/>
        </p:nvCxnSpPr>
        <p:spPr bwMode="auto">
          <a:xfrm>
            <a:off x="3276600" y="4953000"/>
            <a:ext cx="3200400" cy="0"/>
          </a:xfrm>
          <a:prstGeom prst="straightConnector1">
            <a:avLst/>
          </a:prstGeom>
          <a:noFill/>
          <a:ln w="57150" cap="flat" cmpd="sng" algn="ctr">
            <a:solidFill>
              <a:srgbClr val="66FF66"/>
            </a:solidFill>
            <a:prstDash val="solid"/>
            <a:round/>
            <a:headEnd type="arrow"/>
            <a:tailEnd type="arrow"/>
          </a:ln>
          <a:effectLst/>
        </p:spPr>
      </p:cxnSp>
      <p:pic>
        <p:nvPicPr>
          <p:cNvPr id="23" name="Picture 22"/>
          <p:cNvPicPr>
            <a:picLocks noChangeAspect="1"/>
          </p:cNvPicPr>
          <p:nvPr/>
        </p:nvPicPr>
        <p:blipFill>
          <a:blip r:embed="rId3"/>
          <a:stretch>
            <a:fillRect/>
          </a:stretch>
        </p:blipFill>
        <p:spPr>
          <a:xfrm>
            <a:off x="3962400" y="3124200"/>
            <a:ext cx="2743200" cy="533400"/>
          </a:xfrm>
          <a:prstGeom prst="rect">
            <a:avLst/>
          </a:prstGeom>
        </p:spPr>
      </p:pic>
      <p:cxnSp>
        <p:nvCxnSpPr>
          <p:cNvPr id="24" name="Straight Arrow Connector 23"/>
          <p:cNvCxnSpPr/>
          <p:nvPr/>
        </p:nvCxnSpPr>
        <p:spPr bwMode="auto">
          <a:xfrm>
            <a:off x="3276600" y="5410200"/>
            <a:ext cx="1905000" cy="0"/>
          </a:xfrm>
          <a:prstGeom prst="straightConnector1">
            <a:avLst/>
          </a:prstGeom>
          <a:noFill/>
          <a:ln w="57150" cap="flat" cmpd="sng" algn="ctr">
            <a:solidFill>
              <a:srgbClr val="FF0000"/>
            </a:solidFill>
            <a:prstDash val="solid"/>
            <a:round/>
            <a:headEnd type="arrow"/>
            <a:tailEnd type="arrow"/>
          </a:ln>
          <a:effectLst/>
        </p:spPr>
      </p:cxnSp>
      <p:sp>
        <p:nvSpPr>
          <p:cNvPr id="26" name="TextBox 25"/>
          <p:cNvSpPr txBox="1"/>
          <p:nvPr/>
        </p:nvSpPr>
        <p:spPr>
          <a:xfrm>
            <a:off x="3909768" y="5151487"/>
            <a:ext cx="433632" cy="487313"/>
          </a:xfrm>
          <a:prstGeom prst="rect">
            <a:avLst/>
          </a:prstGeom>
          <a:noFill/>
        </p:spPr>
        <p:txBody>
          <a:bodyPr wrap="none" rtlCol="0">
            <a:spAutoFit/>
          </a:bodyPr>
          <a:lstStyle/>
          <a:p>
            <a:pPr>
              <a:buNone/>
            </a:pPr>
            <a:r>
              <a:rPr lang="en-US" altLang="ko-KR" sz="2800" dirty="0">
                <a:solidFill>
                  <a:schemeClr val="bg2"/>
                </a:solidFill>
              </a:rPr>
              <a:t>S</a:t>
            </a:r>
            <a:endParaRPr lang="en-US" sz="2800" dirty="0">
              <a:solidFill>
                <a:schemeClr val="bg2"/>
              </a:solidFill>
            </a:endParaRPr>
          </a:p>
        </p:txBody>
      </p:sp>
      <p:cxnSp>
        <p:nvCxnSpPr>
          <p:cNvPr id="27" name="Straight Arrow Connector 26"/>
          <p:cNvCxnSpPr/>
          <p:nvPr/>
        </p:nvCxnSpPr>
        <p:spPr bwMode="auto">
          <a:xfrm>
            <a:off x="5181600" y="5410200"/>
            <a:ext cx="1295400" cy="0"/>
          </a:xfrm>
          <a:prstGeom prst="straightConnector1">
            <a:avLst/>
          </a:prstGeom>
          <a:noFill/>
          <a:ln w="57150" cap="flat" cmpd="sng" algn="ctr">
            <a:solidFill>
              <a:srgbClr val="FFFFFF"/>
            </a:solidFill>
            <a:prstDash val="solid"/>
            <a:round/>
            <a:headEnd type="arrow"/>
            <a:tailEnd type="arrow"/>
          </a:ln>
          <a:effectLst/>
        </p:spPr>
      </p:cxnSp>
      <p:sp>
        <p:nvSpPr>
          <p:cNvPr id="34" name="TextBox 33"/>
          <p:cNvSpPr txBox="1"/>
          <p:nvPr/>
        </p:nvSpPr>
        <p:spPr>
          <a:xfrm>
            <a:off x="5562600" y="5151487"/>
            <a:ext cx="471328" cy="487313"/>
          </a:xfrm>
          <a:prstGeom prst="rect">
            <a:avLst/>
          </a:prstGeom>
          <a:noFill/>
        </p:spPr>
        <p:txBody>
          <a:bodyPr wrap="none" rtlCol="0">
            <a:spAutoFit/>
          </a:bodyPr>
          <a:lstStyle/>
          <a:p>
            <a:pPr>
              <a:buNone/>
            </a:pPr>
            <a:r>
              <a:rPr lang="en-US" altLang="ko-KR" sz="2800" dirty="0"/>
              <a:t>Θ</a:t>
            </a:r>
            <a:endParaRPr lang="en-US" sz="2800" dirty="0"/>
          </a:p>
        </p:txBody>
      </p:sp>
      <p:sp>
        <p:nvSpPr>
          <p:cNvPr id="36" name="TextBox 35"/>
          <p:cNvSpPr txBox="1"/>
          <p:nvPr/>
        </p:nvSpPr>
        <p:spPr>
          <a:xfrm>
            <a:off x="4800600" y="4495800"/>
            <a:ext cx="457200" cy="487313"/>
          </a:xfrm>
          <a:prstGeom prst="rect">
            <a:avLst/>
          </a:prstGeom>
          <a:noFill/>
        </p:spPr>
        <p:txBody>
          <a:bodyPr wrap="square" rtlCol="0">
            <a:spAutoFit/>
          </a:bodyPr>
          <a:lstStyle/>
          <a:p>
            <a:pPr>
              <a:buNone/>
            </a:pPr>
            <a:r>
              <a:rPr lang="en-US" altLang="ko-KR" sz="2800" dirty="0" smtClean="0"/>
              <a:t>T</a:t>
            </a:r>
            <a:endParaRPr lang="en-US" sz="2800" dirty="0"/>
          </a:p>
        </p:txBody>
      </p:sp>
    </p:spTree>
    <p:extLst>
      <p:ext uri="{BB962C8B-B14F-4D97-AF65-F5344CB8AC3E}">
        <p14:creationId xmlns:p14="http://schemas.microsoft.com/office/powerpoint/2010/main" val="3265398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0"/>
          </p:nvPr>
        </p:nvSpPr>
        <p:spPr>
          <a:noFill/>
        </p:spPr>
        <p:txBody>
          <a:bodyPr/>
          <a:lstStyle/>
          <a:p>
            <a:fld id="{3B82E7C5-7089-4F33-87C1-6C62E335EED0}" type="slidenum">
              <a:rPr lang="en-GB" altLang="ko-KR" smtClean="0"/>
              <a:pPr/>
              <a:t>28</a:t>
            </a:fld>
            <a:endParaRPr lang="en-GB" altLang="ko-KR" smtClean="0"/>
          </a:p>
        </p:txBody>
      </p:sp>
      <p:sp>
        <p:nvSpPr>
          <p:cNvPr id="57347"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4D0DF88-CD19-47C8-8319-94365C76D64E}" type="slidenum">
              <a:rPr kumimoji="0" lang="en-GB" altLang="ko-KR" sz="1600">
                <a:latin typeface="Arial" charset="0"/>
              </a:rPr>
              <a:pPr algn="r" eaLnBrk="1" hangingPunct="1">
                <a:lnSpc>
                  <a:spcPct val="100000"/>
                </a:lnSpc>
                <a:spcBef>
                  <a:spcPct val="0"/>
                </a:spcBef>
                <a:buClrTx/>
                <a:buSzTx/>
                <a:buFontTx/>
                <a:buNone/>
              </a:pPr>
              <a:t>28</a:t>
            </a:fld>
            <a:endParaRPr kumimoji="0" lang="en-GB" altLang="ko-KR" sz="1600">
              <a:latin typeface="Arial" charset="0"/>
            </a:endParaRPr>
          </a:p>
        </p:txBody>
      </p:sp>
      <p:sp>
        <p:nvSpPr>
          <p:cNvPr id="5466114" name="Rectangle 2"/>
          <p:cNvSpPr>
            <a:spLocks noGrp="1" noChangeArrowheads="1"/>
          </p:cNvSpPr>
          <p:nvPr>
            <p:ph type="title"/>
          </p:nvPr>
        </p:nvSpPr>
        <p:spPr>
          <a:xfrm>
            <a:off x="1524000" y="152400"/>
            <a:ext cx="9753600" cy="838200"/>
          </a:xfrm>
        </p:spPr>
        <p:txBody>
          <a:bodyPr/>
          <a:lstStyle/>
          <a:p>
            <a:pPr eaLnBrk="1" hangingPunct="1">
              <a:defRPr/>
            </a:pPr>
            <a:r>
              <a:rPr lang="en-US" altLang="ko-KR" sz="2800" dirty="0" smtClean="0"/>
              <a:t>Inter-Arrival Time: </a:t>
            </a:r>
            <a:r>
              <a:rPr lang="en-US" sz="2800" dirty="0" smtClean="0">
                <a:solidFill>
                  <a:srgbClr val="66FF66"/>
                </a:solidFill>
              </a:rPr>
              <a:t>Numerical Example</a:t>
            </a:r>
          </a:p>
        </p:txBody>
      </p:sp>
      <p:sp>
        <p:nvSpPr>
          <p:cNvPr id="5466115" name="Rectangle 3"/>
          <p:cNvSpPr>
            <a:spLocks noGrp="1" noChangeArrowheads="1"/>
          </p:cNvSpPr>
          <p:nvPr>
            <p:ph type="body" idx="1"/>
          </p:nvPr>
        </p:nvSpPr>
        <p:spPr>
          <a:xfrm>
            <a:off x="381000" y="1295400"/>
            <a:ext cx="10896600" cy="1676400"/>
          </a:xfrm>
        </p:spPr>
        <p:txBody>
          <a:bodyPr/>
          <a:lstStyle/>
          <a:p>
            <a:pPr marL="0" indent="0" eaLnBrk="1" hangingPunct="1">
              <a:lnSpc>
                <a:spcPct val="80000"/>
              </a:lnSpc>
              <a:buNone/>
              <a:defRPr/>
            </a:pPr>
            <a:r>
              <a:rPr lang="en-US" altLang="ko-KR" sz="2800" dirty="0"/>
              <a:t>Inter-Arrival Time </a:t>
            </a:r>
            <a:r>
              <a:rPr lang="en-US" altLang="ko-KR" sz="2800" dirty="0" smtClean="0">
                <a:latin typeface="Chalkduster"/>
                <a:cs typeface="Chalkduster"/>
              </a:rPr>
              <a:t>T</a:t>
            </a:r>
            <a:r>
              <a:rPr lang="en-US" altLang="ko-KR" sz="2800" dirty="0" smtClean="0">
                <a:cs typeface="Chalkduster"/>
              </a:rPr>
              <a:t>:</a:t>
            </a:r>
            <a:r>
              <a:rPr lang="en-US" altLang="ko-KR" sz="2800" dirty="0" smtClean="0"/>
              <a:t> </a:t>
            </a:r>
            <a:endParaRPr lang="en-US" altLang="ko-KR" sz="2800" dirty="0">
              <a:latin typeface="Chalkduster"/>
              <a:cs typeface="Chalkduster"/>
            </a:endParaRPr>
          </a:p>
          <a:p>
            <a:pPr lvl="1" eaLnBrk="1" hangingPunct="1">
              <a:lnSpc>
                <a:spcPct val="80000"/>
              </a:lnSpc>
              <a:defRPr/>
            </a:pPr>
            <a:endParaRPr lang="en-US" altLang="ko-KR" sz="1400" dirty="0"/>
          </a:p>
          <a:p>
            <a:pPr marL="457200" lvl="1" indent="0" eaLnBrk="1" hangingPunct="1">
              <a:lnSpc>
                <a:spcPct val="80000"/>
              </a:lnSpc>
              <a:buNone/>
              <a:defRPr/>
            </a:pPr>
            <a:endParaRPr lang="en-US" altLang="ko-KR" sz="2200" dirty="0"/>
          </a:p>
          <a:p>
            <a:pPr marL="457200" lvl="1" indent="0" eaLnBrk="1" hangingPunct="1">
              <a:lnSpc>
                <a:spcPct val="80000"/>
              </a:lnSpc>
              <a:buNone/>
              <a:defRPr/>
            </a:pPr>
            <a:r>
              <a:rPr lang="en-US" altLang="ko-KR" sz="2200" dirty="0" smtClean="0"/>
              <a:t>From examples on </a:t>
            </a:r>
            <a:r>
              <a:rPr lang="en-US" altLang="ko-KR" sz="2200" dirty="0"/>
              <a:t>S</a:t>
            </a:r>
            <a:r>
              <a:rPr lang="en-US" altLang="ko-KR" sz="2200" dirty="0" smtClean="0"/>
              <a:t>lides 23 and 26: </a:t>
            </a:r>
          </a:p>
          <a:p>
            <a:pPr marL="457200" lvl="1" indent="0" eaLnBrk="1" hangingPunct="1">
              <a:lnSpc>
                <a:spcPct val="80000"/>
              </a:lnSpc>
              <a:buNone/>
              <a:defRPr/>
            </a:pPr>
            <a:r>
              <a:rPr lang="en-US" altLang="ko-KR" sz="2200" dirty="0">
                <a:solidFill>
                  <a:srgbClr val="FFFF00"/>
                </a:solidFill>
                <a:cs typeface="ＭＳ Ｐゴシック" charset="-128"/>
              </a:rPr>
              <a:t> </a:t>
            </a:r>
            <a:r>
              <a:rPr lang="en-US" altLang="ko-KR" sz="2200" dirty="0" smtClean="0">
                <a:solidFill>
                  <a:srgbClr val="FFFF00"/>
                </a:solidFill>
                <a:cs typeface="ＭＳ Ｐゴシック" charset="-128"/>
              </a:rPr>
              <a:t>        </a:t>
            </a:r>
            <a:r>
              <a:rPr lang="en-US" altLang="ko-KR" sz="2000" dirty="0" smtClean="0">
                <a:solidFill>
                  <a:srgbClr val="FFFF00"/>
                </a:solidFill>
                <a:cs typeface="ＭＳ Ｐゴシック" charset="-128"/>
              </a:rPr>
              <a:t>S = 1sec and </a:t>
            </a:r>
            <a:r>
              <a:rPr lang="en-US" altLang="ko-KR" sz="2000" dirty="0">
                <a:solidFill>
                  <a:srgbClr val="FFFF00"/>
                </a:solidFill>
                <a:cs typeface="ＭＳ Ｐゴシック" charset="-128"/>
              </a:rPr>
              <a:t>Θ </a:t>
            </a:r>
            <a:r>
              <a:rPr lang="en-US" altLang="ko-KR" sz="2000" dirty="0" smtClean="0">
                <a:solidFill>
                  <a:srgbClr val="FFFF00"/>
                </a:solidFill>
                <a:cs typeface="ＭＳ Ｐゴシック" charset="-128"/>
              </a:rPr>
              <a:t>= 4sec          T =(1+4)sec = 5sec</a:t>
            </a:r>
            <a:endParaRPr lang="en-US" altLang="ko-KR" sz="2000" dirty="0"/>
          </a:p>
          <a:p>
            <a:pPr eaLnBrk="1" hangingPunct="1">
              <a:lnSpc>
                <a:spcPct val="80000"/>
              </a:lnSpc>
              <a:buNone/>
              <a:defRPr/>
            </a:pPr>
            <a:endParaRPr lang="en-US" altLang="ko-KR" sz="2800" dirty="0"/>
          </a:p>
          <a:p>
            <a:pPr eaLnBrk="1" hangingPunct="1">
              <a:lnSpc>
                <a:spcPct val="80000"/>
              </a:lnSpc>
              <a:buNone/>
              <a:defRPr/>
            </a:pPr>
            <a:endParaRPr lang="en-US" altLang="ko-KR" sz="2800" dirty="0"/>
          </a:p>
          <a:p>
            <a:pPr eaLnBrk="1" hangingPunct="1">
              <a:lnSpc>
                <a:spcPct val="80000"/>
              </a:lnSpc>
              <a:buNone/>
              <a:defRPr/>
            </a:pPr>
            <a:r>
              <a:rPr lang="en-US" altLang="ko-KR" sz="2800" dirty="0"/>
              <a:t>   </a:t>
            </a:r>
          </a:p>
          <a:p>
            <a:pPr eaLnBrk="1" hangingPunct="1">
              <a:lnSpc>
                <a:spcPct val="80000"/>
              </a:lnSpc>
              <a:defRPr/>
            </a:pPr>
            <a:endParaRPr lang="en-US" altLang="ko-KR" sz="2400" dirty="0">
              <a:solidFill>
                <a:srgbClr val="FFFFFF"/>
              </a:solidFill>
            </a:endParaRPr>
          </a:p>
          <a:p>
            <a:pPr eaLnBrk="1" hangingPunct="1">
              <a:lnSpc>
                <a:spcPct val="80000"/>
              </a:lnSpc>
              <a:buFont typeface="Wingdings" charset="2"/>
              <a:buNone/>
              <a:defRPr/>
            </a:pPr>
            <a:r>
              <a:rPr lang="en-US" altLang="ko-KR" sz="1600" dirty="0" smtClean="0">
                <a:solidFill>
                  <a:srgbClr val="FFFFFF"/>
                </a:solidFill>
              </a:rPr>
              <a:t>								</a:t>
            </a:r>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a:p>
            <a:pPr eaLnBrk="1" hangingPunct="1">
              <a:lnSpc>
                <a:spcPct val="80000"/>
              </a:lnSpc>
              <a:buFont typeface="Wingdings" charset="2"/>
              <a:buNone/>
              <a:defRPr/>
            </a:pPr>
            <a:r>
              <a:rPr lang="en-US" altLang="ko-KR" sz="2800" dirty="0" smtClean="0"/>
              <a:t>   </a:t>
            </a:r>
          </a:p>
          <a:p>
            <a:pPr eaLnBrk="1" hangingPunct="1">
              <a:lnSpc>
                <a:spcPct val="80000"/>
              </a:lnSpc>
              <a:buFont typeface="Wingdings" charset="2"/>
              <a:buNone/>
              <a:defRPr/>
            </a:pPr>
            <a:endParaRPr lang="en-US" altLang="ko-KR" sz="2800" dirty="0" smtClean="0"/>
          </a:p>
        </p:txBody>
      </p:sp>
      <p:cxnSp>
        <p:nvCxnSpPr>
          <p:cNvPr id="8" name="Straight Arrow Connector 7"/>
          <p:cNvCxnSpPr/>
          <p:nvPr/>
        </p:nvCxnSpPr>
        <p:spPr bwMode="auto">
          <a:xfrm>
            <a:off x="2591736" y="5595611"/>
            <a:ext cx="5867400" cy="8438"/>
          </a:xfrm>
          <a:prstGeom prst="straightConnector1">
            <a:avLst/>
          </a:prstGeom>
          <a:noFill/>
          <a:ln w="9525" cap="flat" cmpd="sng" algn="ctr">
            <a:solidFill>
              <a:srgbClr val="FFFFFF"/>
            </a:solidFill>
            <a:prstDash val="solid"/>
            <a:round/>
            <a:headEnd type="none" w="med" len="med"/>
            <a:tailEnd type="arrow"/>
          </a:ln>
          <a:effectLst/>
        </p:spPr>
      </p:cxnSp>
      <p:sp>
        <p:nvSpPr>
          <p:cNvPr id="13" name="TextBox 12"/>
          <p:cNvSpPr txBox="1"/>
          <p:nvPr/>
        </p:nvSpPr>
        <p:spPr>
          <a:xfrm>
            <a:off x="1981200" y="3810000"/>
            <a:ext cx="1464939" cy="374461"/>
          </a:xfrm>
          <a:prstGeom prst="rect">
            <a:avLst/>
          </a:prstGeom>
          <a:noFill/>
        </p:spPr>
        <p:txBody>
          <a:bodyPr wrap="none" rtlCol="0">
            <a:spAutoFit/>
          </a:bodyPr>
          <a:lstStyle/>
          <a:p>
            <a:pPr>
              <a:buNone/>
            </a:pPr>
            <a:r>
              <a:rPr lang="en-US" sz="2000" dirty="0" smtClean="0">
                <a:solidFill>
                  <a:srgbClr val="FFFF00"/>
                </a:solidFill>
                <a:effectLst>
                  <a:outerShdw blurRad="50800" dist="38100" dir="2700000">
                    <a:srgbClr val="000000">
                      <a:alpha val="43000"/>
                    </a:srgbClr>
                  </a:outerShdw>
                </a:effectLst>
                <a:latin typeface="Comic Sans MS"/>
                <a:cs typeface="Comic Sans MS"/>
              </a:rPr>
              <a:t>PU Arrival</a:t>
            </a:r>
          </a:p>
        </p:txBody>
      </p:sp>
      <p:cxnSp>
        <p:nvCxnSpPr>
          <p:cNvPr id="16" name="Straight Connector 15"/>
          <p:cNvCxnSpPr/>
          <p:nvPr/>
        </p:nvCxnSpPr>
        <p:spPr bwMode="auto">
          <a:xfrm>
            <a:off x="6477000" y="4343400"/>
            <a:ext cx="0" cy="879649"/>
          </a:xfrm>
          <a:prstGeom prst="line">
            <a:avLst/>
          </a:prstGeom>
          <a:noFill/>
          <a:ln w="38100" cap="flat" cmpd="sng" algn="ctr">
            <a:solidFill>
              <a:srgbClr val="FFFFFF"/>
            </a:solidFill>
            <a:prstDash val="dash"/>
            <a:round/>
            <a:headEnd type="none" w="med" len="med"/>
            <a:tailEnd type="arrow" w="med" len="med"/>
          </a:ln>
          <a:effectLst/>
        </p:spPr>
      </p:cxnSp>
      <p:sp>
        <p:nvSpPr>
          <p:cNvPr id="18" name="TextBox 17"/>
          <p:cNvSpPr txBox="1"/>
          <p:nvPr/>
        </p:nvSpPr>
        <p:spPr>
          <a:xfrm>
            <a:off x="5040568" y="5604049"/>
            <a:ext cx="29343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p>
        </p:txBody>
      </p:sp>
      <p:sp>
        <p:nvSpPr>
          <p:cNvPr id="19" name="TextBox 18"/>
          <p:cNvSpPr txBox="1"/>
          <p:nvPr/>
        </p:nvSpPr>
        <p:spPr>
          <a:xfrm>
            <a:off x="8306736" y="5604049"/>
            <a:ext cx="718353" cy="346249"/>
          </a:xfrm>
          <a:prstGeom prst="rect">
            <a:avLst/>
          </a:prstGeom>
          <a:noFill/>
        </p:spPr>
        <p:txBody>
          <a:bodyPr wrap="none" rtlCol="0">
            <a:spAutoFit/>
          </a:bodyPr>
          <a:lstStyle/>
          <a:p>
            <a:pPr>
              <a:buNone/>
            </a:pPr>
            <a:r>
              <a:rPr lang="en-US" sz="1800" dirty="0">
                <a:solidFill>
                  <a:srgbClr val="FFFF00"/>
                </a:solidFill>
                <a:effectLst>
                  <a:outerShdw blurRad="50800" dist="38100" dir="2700000">
                    <a:srgbClr val="000000">
                      <a:alpha val="43000"/>
                    </a:srgbClr>
                  </a:outerShdw>
                </a:effectLst>
                <a:latin typeface="Comic Sans MS"/>
                <a:cs typeface="Comic Sans MS"/>
              </a:rPr>
              <a:t>T</a:t>
            </a:r>
            <a:r>
              <a:rPr lang="en-US" sz="1800" dirty="0" smtClean="0">
                <a:solidFill>
                  <a:srgbClr val="FFFF00"/>
                </a:solidFill>
                <a:effectLst>
                  <a:outerShdw blurRad="50800" dist="38100" dir="2700000">
                    <a:srgbClr val="000000">
                      <a:alpha val="43000"/>
                    </a:srgbClr>
                  </a:outerShdw>
                </a:effectLst>
                <a:latin typeface="Comic Sans MS"/>
                <a:cs typeface="Comic Sans MS"/>
              </a:rPr>
              <a:t>ime</a:t>
            </a:r>
          </a:p>
        </p:txBody>
      </p:sp>
      <p:sp>
        <p:nvSpPr>
          <p:cNvPr id="5" name="Rectangle 4"/>
          <p:cNvSpPr/>
          <p:nvPr/>
        </p:nvSpPr>
        <p:spPr bwMode="auto">
          <a:xfrm>
            <a:off x="3277536" y="5223049"/>
            <a:ext cx="913464"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5" name="Rectangle 24"/>
          <p:cNvSpPr/>
          <p:nvPr/>
        </p:nvSpPr>
        <p:spPr bwMode="auto">
          <a:xfrm>
            <a:off x="6477000" y="5223049"/>
            <a:ext cx="13716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8" name="TextBox 27"/>
          <p:cNvSpPr txBox="1"/>
          <p:nvPr/>
        </p:nvSpPr>
        <p:spPr>
          <a:xfrm>
            <a:off x="3099057" y="5597351"/>
            <a:ext cx="406143"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0</a:t>
            </a:r>
            <a:endParaRPr lang="en-US" sz="1800" dirty="0" smtClean="0">
              <a:solidFill>
                <a:srgbClr val="FFFF00"/>
              </a:solidFill>
              <a:effectLst>
                <a:outerShdw blurRad="50800" dist="38100" dir="2700000">
                  <a:srgbClr val="000000">
                    <a:alpha val="43000"/>
                  </a:srgbClr>
                </a:outerShdw>
              </a:effectLst>
              <a:latin typeface="Comic Sans MS"/>
              <a:cs typeface="Comic Sans MS"/>
            </a:endParaRPr>
          </a:p>
        </p:txBody>
      </p:sp>
      <p:cxnSp>
        <p:nvCxnSpPr>
          <p:cNvPr id="30" name="Straight Connector 29"/>
          <p:cNvCxnSpPr/>
          <p:nvPr/>
        </p:nvCxnSpPr>
        <p:spPr bwMode="auto">
          <a:xfrm>
            <a:off x="3276600" y="4267200"/>
            <a:ext cx="0" cy="914400"/>
          </a:xfrm>
          <a:prstGeom prst="line">
            <a:avLst/>
          </a:prstGeom>
          <a:noFill/>
          <a:ln w="38100" cap="flat" cmpd="sng" algn="ctr">
            <a:solidFill>
              <a:srgbClr val="FFFFFF"/>
            </a:solidFill>
            <a:prstDash val="dash"/>
            <a:round/>
            <a:headEnd type="none" w="med" len="med"/>
            <a:tailEnd type="arrow" w="med" len="med"/>
          </a:ln>
          <a:effectLst/>
        </p:spPr>
      </p:cxnSp>
      <p:sp>
        <p:nvSpPr>
          <p:cNvPr id="32" name="TextBox 31"/>
          <p:cNvSpPr txBox="1"/>
          <p:nvPr/>
        </p:nvSpPr>
        <p:spPr>
          <a:xfrm>
            <a:off x="6324600" y="3810000"/>
            <a:ext cx="1464939" cy="374461"/>
          </a:xfrm>
          <a:prstGeom prst="rect">
            <a:avLst/>
          </a:prstGeom>
          <a:noFill/>
        </p:spPr>
        <p:txBody>
          <a:bodyPr wrap="none" rtlCol="0">
            <a:spAutoFit/>
          </a:bodyPr>
          <a:lstStyle/>
          <a:p>
            <a:pPr>
              <a:buNone/>
            </a:pPr>
            <a:r>
              <a:rPr lang="en-US" sz="2000" dirty="0" smtClean="0">
                <a:solidFill>
                  <a:srgbClr val="FFFF00"/>
                </a:solidFill>
                <a:effectLst>
                  <a:outerShdw blurRad="50800" dist="38100" dir="2700000">
                    <a:srgbClr val="000000">
                      <a:alpha val="43000"/>
                    </a:srgbClr>
                  </a:outerShdw>
                </a:effectLst>
                <a:latin typeface="Comic Sans MS"/>
                <a:cs typeface="Comic Sans MS"/>
              </a:rPr>
              <a:t>PU Arrival</a:t>
            </a:r>
          </a:p>
        </p:txBody>
      </p:sp>
      <p:cxnSp>
        <p:nvCxnSpPr>
          <p:cNvPr id="29" name="Straight Arrow Connector 28"/>
          <p:cNvCxnSpPr/>
          <p:nvPr/>
        </p:nvCxnSpPr>
        <p:spPr bwMode="auto">
          <a:xfrm>
            <a:off x="3276600" y="4953000"/>
            <a:ext cx="3200400" cy="0"/>
          </a:xfrm>
          <a:prstGeom prst="straightConnector1">
            <a:avLst/>
          </a:prstGeom>
          <a:noFill/>
          <a:ln w="57150" cap="flat" cmpd="sng" algn="ctr">
            <a:solidFill>
              <a:srgbClr val="FFFFFF"/>
            </a:solidFill>
            <a:prstDash val="solid"/>
            <a:round/>
            <a:headEnd type="arrow"/>
            <a:tailEnd type="arrow"/>
          </a:ln>
          <a:effectLst/>
        </p:spPr>
      </p:cxnSp>
      <p:pic>
        <p:nvPicPr>
          <p:cNvPr id="23" name="Picture 22"/>
          <p:cNvPicPr>
            <a:picLocks noChangeAspect="1"/>
          </p:cNvPicPr>
          <p:nvPr/>
        </p:nvPicPr>
        <p:blipFill>
          <a:blip r:embed="rId3"/>
          <a:stretch>
            <a:fillRect/>
          </a:stretch>
        </p:blipFill>
        <p:spPr>
          <a:xfrm>
            <a:off x="4800600" y="1295400"/>
            <a:ext cx="2743200" cy="533400"/>
          </a:xfrm>
          <a:prstGeom prst="rect">
            <a:avLst/>
          </a:prstGeom>
        </p:spPr>
      </p:pic>
      <p:cxnSp>
        <p:nvCxnSpPr>
          <p:cNvPr id="24" name="Straight Arrow Connector 23"/>
          <p:cNvCxnSpPr/>
          <p:nvPr/>
        </p:nvCxnSpPr>
        <p:spPr bwMode="auto">
          <a:xfrm>
            <a:off x="3276600" y="5486400"/>
            <a:ext cx="914400" cy="0"/>
          </a:xfrm>
          <a:prstGeom prst="straightConnector1">
            <a:avLst/>
          </a:prstGeom>
          <a:noFill/>
          <a:ln w="57150" cap="flat" cmpd="sng" algn="ctr">
            <a:solidFill>
              <a:srgbClr val="FF0000"/>
            </a:solidFill>
            <a:prstDash val="solid"/>
            <a:round/>
            <a:headEnd type="arrow"/>
            <a:tailEnd type="arrow"/>
          </a:ln>
          <a:effectLst/>
        </p:spPr>
      </p:cxnSp>
      <p:sp>
        <p:nvSpPr>
          <p:cNvPr id="26" name="TextBox 25"/>
          <p:cNvSpPr txBox="1"/>
          <p:nvPr/>
        </p:nvSpPr>
        <p:spPr>
          <a:xfrm>
            <a:off x="3200400" y="5111939"/>
            <a:ext cx="1075585" cy="374461"/>
          </a:xfrm>
          <a:prstGeom prst="rect">
            <a:avLst/>
          </a:prstGeom>
          <a:noFill/>
          <a:ln w="57150" cmpd="sng">
            <a:solidFill>
              <a:srgbClr val="000000"/>
            </a:solidFill>
          </a:ln>
        </p:spPr>
        <p:txBody>
          <a:bodyPr wrap="none" rtlCol="0">
            <a:spAutoFit/>
          </a:bodyPr>
          <a:lstStyle/>
          <a:p>
            <a:pPr>
              <a:buNone/>
            </a:pPr>
            <a:r>
              <a:rPr lang="en-US" altLang="ko-KR" sz="2000" dirty="0" smtClean="0">
                <a:solidFill>
                  <a:schemeClr val="bg2"/>
                </a:solidFill>
              </a:rPr>
              <a:t>S=1sec</a:t>
            </a:r>
            <a:endParaRPr lang="en-US" sz="2000" dirty="0">
              <a:solidFill>
                <a:schemeClr val="bg2"/>
              </a:solidFill>
            </a:endParaRPr>
          </a:p>
        </p:txBody>
      </p:sp>
      <p:cxnSp>
        <p:nvCxnSpPr>
          <p:cNvPr id="27" name="Straight Arrow Connector 26"/>
          <p:cNvCxnSpPr/>
          <p:nvPr/>
        </p:nvCxnSpPr>
        <p:spPr bwMode="auto">
          <a:xfrm>
            <a:off x="4191000" y="5486400"/>
            <a:ext cx="2286000" cy="0"/>
          </a:xfrm>
          <a:prstGeom prst="straightConnector1">
            <a:avLst/>
          </a:prstGeom>
          <a:noFill/>
          <a:ln w="57150" cap="flat" cmpd="sng" algn="ctr">
            <a:solidFill>
              <a:srgbClr val="FFFF00"/>
            </a:solidFill>
            <a:prstDash val="solid"/>
            <a:round/>
            <a:headEnd type="arrow"/>
            <a:tailEnd type="arrow"/>
          </a:ln>
          <a:effectLst/>
        </p:spPr>
      </p:cxnSp>
      <p:sp>
        <p:nvSpPr>
          <p:cNvPr id="34" name="TextBox 33"/>
          <p:cNvSpPr txBox="1"/>
          <p:nvPr/>
        </p:nvSpPr>
        <p:spPr>
          <a:xfrm>
            <a:off x="4648200" y="5105400"/>
            <a:ext cx="1102510" cy="374461"/>
          </a:xfrm>
          <a:prstGeom prst="rect">
            <a:avLst/>
          </a:prstGeom>
          <a:noFill/>
        </p:spPr>
        <p:txBody>
          <a:bodyPr wrap="none" rtlCol="0">
            <a:spAutoFit/>
          </a:bodyPr>
          <a:lstStyle/>
          <a:p>
            <a:pPr>
              <a:buNone/>
            </a:pPr>
            <a:r>
              <a:rPr lang="en-US" altLang="ko-KR" sz="2000" dirty="0" smtClean="0"/>
              <a:t>Θ=4sec</a:t>
            </a:r>
            <a:endParaRPr lang="en-US" sz="2000" dirty="0"/>
          </a:p>
        </p:txBody>
      </p:sp>
      <p:sp>
        <p:nvSpPr>
          <p:cNvPr id="36" name="TextBox 35"/>
          <p:cNvSpPr txBox="1"/>
          <p:nvPr/>
        </p:nvSpPr>
        <p:spPr>
          <a:xfrm>
            <a:off x="4191000" y="4495800"/>
            <a:ext cx="2133600" cy="487313"/>
          </a:xfrm>
          <a:prstGeom prst="rect">
            <a:avLst/>
          </a:prstGeom>
          <a:noFill/>
        </p:spPr>
        <p:txBody>
          <a:bodyPr wrap="square" rtlCol="0">
            <a:spAutoFit/>
          </a:bodyPr>
          <a:lstStyle/>
          <a:p>
            <a:pPr>
              <a:buNone/>
            </a:pPr>
            <a:r>
              <a:rPr lang="en-US" altLang="ko-KR" sz="2800" dirty="0" smtClean="0"/>
              <a:t>T=5sec</a:t>
            </a:r>
            <a:endParaRPr lang="en-US" sz="2800" dirty="0"/>
          </a:p>
        </p:txBody>
      </p:sp>
      <p:sp>
        <p:nvSpPr>
          <p:cNvPr id="31" name="Right Arrow 30"/>
          <p:cNvSpPr>
            <a:spLocks noChangeAspect="1"/>
          </p:cNvSpPr>
          <p:nvPr/>
        </p:nvSpPr>
        <p:spPr bwMode="auto">
          <a:xfrm>
            <a:off x="5181600" y="2590800"/>
            <a:ext cx="647999" cy="320970"/>
          </a:xfrm>
          <a:prstGeom prst="rightArrow">
            <a:avLst/>
          </a:prstGeom>
          <a:solidFill>
            <a:srgbClr val="66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Tree>
    <p:extLst>
      <p:ext uri="{BB962C8B-B14F-4D97-AF65-F5344CB8AC3E}">
        <p14:creationId xmlns:p14="http://schemas.microsoft.com/office/powerpoint/2010/main" val="1925315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10"/>
          </p:nvPr>
        </p:nvSpPr>
        <p:spPr>
          <a:noFill/>
        </p:spPr>
        <p:txBody>
          <a:bodyPr/>
          <a:lstStyle/>
          <a:p>
            <a:fld id="{C6B4EA98-A6DF-4982-B030-D56CF7BF37EA}" type="slidenum">
              <a:rPr lang="en-GB" altLang="ko-KR" smtClean="0"/>
              <a:pPr/>
              <a:t>29</a:t>
            </a:fld>
            <a:endParaRPr lang="en-GB" altLang="ko-KR" smtClean="0"/>
          </a:p>
        </p:txBody>
      </p:sp>
      <p:sp>
        <p:nvSpPr>
          <p:cNvPr id="3962882" name="Rectangle 2"/>
          <p:cNvSpPr>
            <a:spLocks noGrp="1" noChangeArrowheads="1"/>
          </p:cNvSpPr>
          <p:nvPr>
            <p:ph type="title" idx="4294967295"/>
          </p:nvPr>
        </p:nvSpPr>
        <p:spPr>
          <a:xfrm>
            <a:off x="1498600" y="228600"/>
            <a:ext cx="9017000" cy="838200"/>
          </a:xfrm>
        </p:spPr>
        <p:txBody>
          <a:bodyPr/>
          <a:lstStyle/>
          <a:p>
            <a:pPr>
              <a:defRPr/>
            </a:pPr>
            <a:r>
              <a:rPr lang="en-US" altLang="ko-KR" sz="2800" dirty="0" smtClean="0"/>
              <a:t>Mobility-Aware Sensing Design: </a:t>
            </a:r>
            <a:r>
              <a:rPr lang="en-US" altLang="ko-KR" sz="2800" dirty="0" smtClean="0">
                <a:solidFill>
                  <a:srgbClr val="66FF66"/>
                </a:solidFill>
              </a:rPr>
              <a:t>Overview</a:t>
            </a:r>
            <a:endParaRPr lang="en-US" altLang="ko-KR" sz="2800" dirty="0" smtClean="0">
              <a:solidFill>
                <a:srgbClr val="66FF66"/>
              </a:solidFill>
              <a:ea typeface="굴림" charset="-127"/>
            </a:endParaRPr>
          </a:p>
        </p:txBody>
      </p:sp>
      <p:sp>
        <p:nvSpPr>
          <p:cNvPr id="3962883" name="Rectangle 3"/>
          <p:cNvSpPr>
            <a:spLocks noGrp="1" noChangeArrowheads="1"/>
          </p:cNvSpPr>
          <p:nvPr>
            <p:ph type="body" sz="half" idx="4294967295"/>
          </p:nvPr>
        </p:nvSpPr>
        <p:spPr>
          <a:xfrm>
            <a:off x="304800" y="1600200"/>
            <a:ext cx="10896600" cy="4495800"/>
          </a:xfrm>
        </p:spPr>
        <p:txBody>
          <a:bodyPr/>
          <a:lstStyle/>
          <a:p>
            <a:pPr latinLnBrk="1">
              <a:spcBef>
                <a:spcPct val="0"/>
              </a:spcBef>
              <a:spcAft>
                <a:spcPts val="1200"/>
              </a:spcAft>
              <a:defRPr/>
            </a:pPr>
            <a:r>
              <a:rPr lang="en-US" altLang="ko-KR" sz="2400" dirty="0" smtClean="0">
                <a:ea typeface="宋体" charset="-122"/>
              </a:rPr>
              <a:t>First Part of the paper:</a:t>
            </a:r>
            <a:endParaRPr lang="en-US" altLang="ko-KR" sz="2400" dirty="0" smtClean="0">
              <a:solidFill>
                <a:srgbClr val="66FF66"/>
              </a:solidFill>
              <a:ea typeface="宋体" charset="-122"/>
            </a:endParaRPr>
          </a:p>
          <a:p>
            <a:pPr latinLnBrk="1">
              <a:spcBef>
                <a:spcPct val="0"/>
              </a:spcBef>
              <a:spcAft>
                <a:spcPts val="1200"/>
              </a:spcAft>
              <a:buNone/>
              <a:defRPr/>
            </a:pPr>
            <a:r>
              <a:rPr lang="en-US" altLang="ko-KR" sz="2400" dirty="0" smtClean="0">
                <a:solidFill>
                  <a:srgbClr val="66FF66"/>
                </a:solidFill>
                <a:ea typeface="宋体" charset="-122"/>
              </a:rPr>
              <a:t>  -</a:t>
            </a:r>
            <a:r>
              <a:rPr lang="en-US" altLang="ko-KR" sz="2200" dirty="0" smtClean="0">
                <a:solidFill>
                  <a:srgbClr val="66FF66"/>
                </a:solidFill>
                <a:ea typeface="宋体" charset="-122"/>
              </a:rPr>
              <a:t>Characterization of the PU inter-arrival time for a general mobility model </a:t>
            </a:r>
          </a:p>
          <a:p>
            <a:pPr marL="457200" lvl="1" indent="0" latinLnBrk="1">
              <a:spcBef>
                <a:spcPct val="0"/>
              </a:spcBef>
              <a:spcAft>
                <a:spcPts val="1200"/>
              </a:spcAft>
              <a:buNone/>
              <a:defRPr/>
            </a:pPr>
            <a:endParaRPr lang="en-US" altLang="ko-KR" sz="2400" dirty="0" smtClean="0">
              <a:ea typeface="宋体" charset="-122"/>
            </a:endParaRPr>
          </a:p>
          <a:p>
            <a:pPr latinLnBrk="1">
              <a:spcBef>
                <a:spcPct val="0"/>
              </a:spcBef>
              <a:spcAft>
                <a:spcPts val="1200"/>
              </a:spcAft>
              <a:defRPr/>
            </a:pPr>
            <a:r>
              <a:rPr lang="en-US" altLang="ko-KR" sz="2400" dirty="0" smtClean="0">
                <a:ea typeface="宋体" charset="-122"/>
              </a:rPr>
              <a:t>Second Part of the paper:</a:t>
            </a:r>
          </a:p>
          <a:p>
            <a:pPr lvl="1" latinLnBrk="1">
              <a:spcBef>
                <a:spcPct val="0"/>
              </a:spcBef>
              <a:spcAft>
                <a:spcPts val="1200"/>
              </a:spcAft>
              <a:defRPr/>
            </a:pPr>
            <a:r>
              <a:rPr lang="en-US" altLang="ko-KR" sz="2200" dirty="0" smtClean="0">
                <a:ea typeface="宋体" charset="-122"/>
              </a:rPr>
              <a:t>Derivation of the optimal sensing time parameters </a:t>
            </a:r>
            <a:r>
              <a:rPr lang="en-US" altLang="ko-KR" sz="2200" dirty="0" smtClean="0">
                <a:solidFill>
                  <a:srgbClr val="66FF66"/>
                </a:solidFill>
                <a:ea typeface="宋体" charset="-122"/>
              </a:rPr>
              <a:t>(sensing time and </a:t>
            </a:r>
          </a:p>
          <a:p>
            <a:pPr lvl="1" latinLnBrk="1">
              <a:spcBef>
                <a:spcPct val="0"/>
              </a:spcBef>
              <a:spcAft>
                <a:spcPts val="1200"/>
              </a:spcAft>
              <a:buNone/>
              <a:defRPr/>
            </a:pPr>
            <a:r>
              <a:rPr lang="en-US" altLang="ko-KR" sz="2200" dirty="0" smtClean="0">
                <a:solidFill>
                  <a:srgbClr val="66FF66"/>
                </a:solidFill>
                <a:ea typeface="宋体" charset="-122"/>
              </a:rPr>
              <a:t>  transmission time)</a:t>
            </a:r>
            <a:r>
              <a:rPr lang="en-US" altLang="ko-KR" sz="2200" dirty="0" smtClean="0">
                <a:ea typeface="宋体" charset="-122"/>
              </a:rPr>
              <a:t>, by exploiting the results of the first part </a:t>
            </a:r>
          </a:p>
          <a:p>
            <a:pPr lvl="1" latinLnBrk="1">
              <a:spcBef>
                <a:spcPct val="0"/>
              </a:spcBef>
              <a:spcAft>
                <a:spcPts val="1200"/>
              </a:spcAft>
              <a:defRPr/>
            </a:pPr>
            <a:endParaRPr lang="en-US" altLang="ko-KR" sz="2200" dirty="0" smtClean="0">
              <a:ea typeface="宋体" charset="-122"/>
            </a:endParaRPr>
          </a:p>
          <a:p>
            <a:pPr latinLnBrk="1">
              <a:spcBef>
                <a:spcPct val="0"/>
              </a:spcBef>
              <a:spcAft>
                <a:spcPts val="1200"/>
              </a:spcAft>
              <a:defRPr/>
            </a:pPr>
            <a:r>
              <a:rPr lang="en-US" altLang="ko-KR" sz="2400" dirty="0" smtClean="0">
                <a:ea typeface="宋体" charset="-122"/>
              </a:rPr>
              <a:t>Third Part of the paper:</a:t>
            </a:r>
          </a:p>
          <a:p>
            <a:pPr lvl="1" latinLnBrk="1">
              <a:spcBef>
                <a:spcPct val="0"/>
              </a:spcBef>
              <a:spcAft>
                <a:spcPts val="1200"/>
              </a:spcAft>
              <a:defRPr/>
            </a:pPr>
            <a:r>
              <a:rPr lang="en-US" altLang="ko-KR" sz="2000" dirty="0" smtClean="0">
                <a:ea typeface="宋体" charset="-122"/>
              </a:rPr>
              <a:t>Specialization of the previously derived results for the RWM</a:t>
            </a:r>
            <a:r>
              <a:rPr lang="en-US" altLang="ko-KR" sz="2000" dirty="0" smtClean="0">
                <a:solidFill>
                  <a:srgbClr val="66FF66"/>
                </a:solidFill>
                <a:ea typeface="宋体" charset="-122"/>
              </a:rPr>
              <a:t> </a:t>
            </a:r>
          </a:p>
          <a:p>
            <a:pPr latinLnBrk="1">
              <a:spcBef>
                <a:spcPct val="0"/>
              </a:spcBef>
              <a:spcAft>
                <a:spcPts val="1200"/>
              </a:spcAft>
              <a:defRPr/>
            </a:pPr>
            <a:endParaRPr lang="en-US" altLang="ko-KR" sz="2400" dirty="0" smtClean="0">
              <a:ea typeface="宋体" charset="-122"/>
            </a:endParaRPr>
          </a:p>
          <a:p>
            <a:pPr latinLnBrk="1">
              <a:spcBef>
                <a:spcPct val="0"/>
              </a:spcBef>
              <a:spcAft>
                <a:spcPts val="1200"/>
              </a:spcAft>
              <a:defRPr/>
            </a:pPr>
            <a:endParaRPr lang="en-US" altLang="ko-KR" sz="2400" dirty="0" smtClean="0">
              <a:ea typeface="宋体" charset="-122"/>
            </a:endParaRPr>
          </a:p>
          <a:p>
            <a:pPr latinLnBrk="1">
              <a:spcBef>
                <a:spcPct val="0"/>
              </a:spcBef>
              <a:spcAft>
                <a:spcPts val="1200"/>
              </a:spcAft>
              <a:defRPr/>
            </a:pPr>
            <a:endParaRPr lang="en-US" altLang="ko-KR" sz="2400" dirty="0" smtClean="0">
              <a:ea typeface="宋体" charset="-122"/>
            </a:endParaRPr>
          </a:p>
        </p:txBody>
      </p:sp>
    </p:spTree>
    <p:extLst>
      <p:ext uri="{BB962C8B-B14F-4D97-AF65-F5344CB8AC3E}">
        <p14:creationId xmlns:p14="http://schemas.microsoft.com/office/powerpoint/2010/main" val="3459997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962883">
                                            <p:txEl>
                                              <p:pRg st="3" end="3"/>
                                            </p:txEl>
                                          </p:spTgt>
                                        </p:tgtEl>
                                      </p:cBhvr>
                                    </p:animEffect>
                                    <p:set>
                                      <p:cBhvr>
                                        <p:cTn id="7" dur="1" fill="hold">
                                          <p:stCondLst>
                                            <p:cond delay="499"/>
                                          </p:stCondLst>
                                        </p:cTn>
                                        <p:tgtEl>
                                          <p:spTgt spid="3962883">
                                            <p:txEl>
                                              <p:pRg st="3" end="3"/>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962883">
                                            <p:txEl>
                                              <p:pRg st="4" end="4"/>
                                            </p:txEl>
                                          </p:spTgt>
                                        </p:tgtEl>
                                      </p:cBhvr>
                                    </p:animEffect>
                                    <p:set>
                                      <p:cBhvr>
                                        <p:cTn id="10" dur="1" fill="hold">
                                          <p:stCondLst>
                                            <p:cond delay="499"/>
                                          </p:stCondLst>
                                        </p:cTn>
                                        <p:tgtEl>
                                          <p:spTgt spid="3962883">
                                            <p:txEl>
                                              <p:pRg st="4" end="4"/>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3962883">
                                            <p:txEl>
                                              <p:pRg st="5" end="5"/>
                                            </p:txEl>
                                          </p:spTgt>
                                        </p:tgtEl>
                                      </p:cBhvr>
                                    </p:animEffect>
                                    <p:set>
                                      <p:cBhvr>
                                        <p:cTn id="13" dur="1" fill="hold">
                                          <p:stCondLst>
                                            <p:cond delay="499"/>
                                          </p:stCondLst>
                                        </p:cTn>
                                        <p:tgtEl>
                                          <p:spTgt spid="3962883">
                                            <p:txEl>
                                              <p:pRg st="5" end="5"/>
                                            </p:txEl>
                                          </p:spTgt>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3962883">
                                            <p:txEl>
                                              <p:pRg st="7" end="7"/>
                                            </p:txEl>
                                          </p:spTgt>
                                        </p:tgtEl>
                                      </p:cBhvr>
                                    </p:animEffect>
                                    <p:set>
                                      <p:cBhvr>
                                        <p:cTn id="16" dur="1" fill="hold">
                                          <p:stCondLst>
                                            <p:cond delay="499"/>
                                          </p:stCondLst>
                                        </p:cTn>
                                        <p:tgtEl>
                                          <p:spTgt spid="3962883">
                                            <p:txEl>
                                              <p:pRg st="7" end="7"/>
                                            </p:txEl>
                                          </p:spTgt>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3962883">
                                            <p:txEl>
                                              <p:pRg st="8" end="8"/>
                                            </p:txEl>
                                          </p:spTgt>
                                        </p:tgtEl>
                                      </p:cBhvr>
                                    </p:animEffect>
                                    <p:set>
                                      <p:cBhvr>
                                        <p:cTn id="19" dur="1" fill="hold">
                                          <p:stCondLst>
                                            <p:cond delay="499"/>
                                          </p:stCondLst>
                                        </p:cTn>
                                        <p:tgtEl>
                                          <p:spTgt spid="396288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0"/>
          </p:nvPr>
        </p:nvSpPr>
        <p:spPr>
          <a:noFill/>
        </p:spPr>
        <p:txBody>
          <a:bodyPr/>
          <a:lstStyle/>
          <a:p>
            <a:fld id="{F03A7019-4A3D-4C56-99C4-E7D7A527F08A}" type="slidenum">
              <a:rPr lang="en-GB" altLang="ko-KR" smtClean="0"/>
              <a:pPr/>
              <a:t>3</a:t>
            </a:fld>
            <a:endParaRPr lang="en-GB" altLang="ko-KR" smtClean="0"/>
          </a:p>
        </p:txBody>
      </p:sp>
      <p:sp>
        <p:nvSpPr>
          <p:cNvPr id="34819"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FB019E30-292A-421E-9E5E-827C37BDE379}" type="slidenum">
              <a:rPr kumimoji="0" lang="en-GB" altLang="ko-KR" sz="1600">
                <a:latin typeface="Arial" charset="0"/>
              </a:rPr>
              <a:pPr algn="r" eaLnBrk="1" hangingPunct="1">
                <a:lnSpc>
                  <a:spcPct val="100000"/>
                </a:lnSpc>
                <a:spcBef>
                  <a:spcPct val="0"/>
                </a:spcBef>
                <a:buClrTx/>
                <a:buSzTx/>
                <a:buFontTx/>
                <a:buNone/>
              </a:pPr>
              <a:t>3</a:t>
            </a:fld>
            <a:endParaRPr kumimoji="0" lang="en-GB" altLang="ko-KR" sz="1600">
              <a:latin typeface="Arial" charset="0"/>
            </a:endParaRPr>
          </a:p>
        </p:txBody>
      </p:sp>
      <p:sp>
        <p:nvSpPr>
          <p:cNvPr id="34820" name="Rectangle 2"/>
          <p:cNvSpPr>
            <a:spLocks noGrp="1" noChangeArrowheads="1"/>
          </p:cNvSpPr>
          <p:nvPr>
            <p:ph type="title"/>
          </p:nvPr>
        </p:nvSpPr>
        <p:spPr>
          <a:xfrm>
            <a:off x="1981200" y="228600"/>
            <a:ext cx="9017000" cy="838200"/>
          </a:xfrm>
        </p:spPr>
        <p:txBody>
          <a:bodyPr/>
          <a:lstStyle/>
          <a:p>
            <a:pPr eaLnBrk="1" hangingPunct="1"/>
            <a:r>
              <a:rPr lang="en-US" altLang="ko-KR" sz="4000" dirty="0" smtClean="0">
                <a:effectLst/>
                <a:ea typeface="굴림" charset="-127"/>
              </a:rPr>
              <a:t>Conventional Sensing Scenarios</a:t>
            </a:r>
            <a:endParaRPr lang="en-US" altLang="ko-KR" sz="4000" dirty="0" smtClean="0">
              <a:effectLst/>
            </a:endParaRPr>
          </a:p>
        </p:txBody>
      </p:sp>
      <p:sp>
        <p:nvSpPr>
          <p:cNvPr id="5429251" name="Rectangle 3"/>
          <p:cNvSpPr>
            <a:spLocks noGrp="1" noChangeArrowheads="1"/>
          </p:cNvSpPr>
          <p:nvPr>
            <p:ph type="body" idx="1"/>
          </p:nvPr>
        </p:nvSpPr>
        <p:spPr>
          <a:xfrm>
            <a:off x="381000" y="1981200"/>
            <a:ext cx="10744200" cy="4953000"/>
          </a:xfrm>
        </p:spPr>
        <p:txBody>
          <a:bodyPr/>
          <a:lstStyle/>
          <a:p>
            <a:r>
              <a:rPr lang="en-US" sz="2800" dirty="0" smtClean="0"/>
              <a:t>Large-Scale PU Networks</a:t>
            </a:r>
          </a:p>
          <a:p>
            <a:endParaRPr lang="en-US" sz="2400" dirty="0"/>
          </a:p>
          <a:p>
            <a:pPr lvl="2"/>
            <a:r>
              <a:rPr lang="en-US" dirty="0" smtClean="0">
                <a:solidFill>
                  <a:srgbClr val="66FF66"/>
                </a:solidFill>
              </a:rPr>
              <a:t> Static PUs</a:t>
            </a:r>
          </a:p>
          <a:p>
            <a:pPr marL="857250" lvl="2" indent="0">
              <a:buNone/>
            </a:pPr>
            <a:endParaRPr lang="en-US" dirty="0">
              <a:solidFill>
                <a:srgbClr val="66FF66"/>
              </a:solidFill>
            </a:endParaRPr>
          </a:p>
          <a:p>
            <a:pPr lvl="2"/>
            <a:r>
              <a:rPr lang="en-US" dirty="0" smtClean="0">
                <a:solidFill>
                  <a:srgbClr val="66FF66"/>
                </a:solidFill>
              </a:rPr>
              <a:t> CR </a:t>
            </a:r>
            <a:r>
              <a:rPr lang="en-US" dirty="0">
                <a:solidFill>
                  <a:srgbClr val="66FF66"/>
                </a:solidFill>
              </a:rPr>
              <a:t>users </a:t>
            </a:r>
            <a:r>
              <a:rPr lang="en-US" dirty="0" smtClean="0">
                <a:solidFill>
                  <a:srgbClr val="66FF66"/>
                </a:solidFill>
              </a:rPr>
              <a:t>are </a:t>
            </a:r>
            <a:r>
              <a:rPr lang="en-US" dirty="0">
                <a:solidFill>
                  <a:srgbClr val="66FF66"/>
                </a:solidFill>
              </a:rPr>
              <a:t>always inside the PU </a:t>
            </a:r>
            <a:r>
              <a:rPr lang="en-US" dirty="0" smtClean="0">
                <a:solidFill>
                  <a:srgbClr val="66FF66"/>
                </a:solidFill>
              </a:rPr>
              <a:t>range</a:t>
            </a:r>
          </a:p>
          <a:p>
            <a:pPr marL="1200150" lvl="3" indent="0">
              <a:buNone/>
            </a:pPr>
            <a:r>
              <a:rPr lang="en-US" b="1" dirty="0" smtClean="0">
                <a:solidFill>
                  <a:srgbClr val="FFFFFF"/>
                </a:solidFill>
                <a:latin typeface="+mn-lt"/>
              </a:rPr>
              <a:t>Their capability to sense the PU transmissions does not vary in time</a:t>
            </a:r>
          </a:p>
          <a:p>
            <a:pPr lvl="3"/>
            <a:endParaRPr lang="en-US" dirty="0" smtClean="0">
              <a:solidFill>
                <a:srgbClr val="FFFFFF"/>
              </a:solidFill>
              <a:latin typeface="+mn-lt"/>
            </a:endParaRPr>
          </a:p>
          <a:p>
            <a:pPr marL="0" indent="0">
              <a:buNone/>
            </a:pPr>
            <a:endParaRPr lang="en-US" dirty="0"/>
          </a:p>
          <a:p>
            <a:pPr lvl="1" eaLnBrk="1" hangingPunct="1">
              <a:lnSpc>
                <a:spcPct val="90000"/>
              </a:lnSpc>
              <a:defRPr/>
            </a:pPr>
            <a:endParaRPr lang="en-US" altLang="ko-KR" sz="2600" dirty="0">
              <a:ea typeface="굴림" charset="-127"/>
            </a:endParaRPr>
          </a:p>
          <a:p>
            <a:pPr lvl="1" eaLnBrk="1" hangingPunct="1">
              <a:lnSpc>
                <a:spcPct val="90000"/>
              </a:lnSpc>
              <a:defRPr/>
            </a:pPr>
            <a:endParaRPr lang="en-US" altLang="ko-KR" sz="2600" dirty="0" smtClean="0">
              <a:ea typeface="굴림" charset="-127"/>
            </a:endParaRPr>
          </a:p>
          <a:p>
            <a:pPr marL="0" indent="0" eaLnBrk="1" hangingPunct="1">
              <a:lnSpc>
                <a:spcPct val="90000"/>
              </a:lnSpc>
              <a:buNone/>
              <a:defRPr/>
            </a:pPr>
            <a:endParaRPr lang="en-US" altLang="ko-KR" sz="2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30</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30</a:t>
            </a:fld>
            <a:endParaRPr kumimoji="0" lang="en-GB" altLang="ko-KR" sz="1600">
              <a:latin typeface="Arial" charset="0"/>
            </a:endParaRPr>
          </a:p>
        </p:txBody>
      </p:sp>
      <p:sp>
        <p:nvSpPr>
          <p:cNvPr id="5470211" name="Rectangle 3"/>
          <p:cNvSpPr>
            <a:spLocks noGrp="1" noChangeArrowheads="1"/>
          </p:cNvSpPr>
          <p:nvPr>
            <p:ph type="title"/>
          </p:nvPr>
        </p:nvSpPr>
        <p:spPr>
          <a:xfrm>
            <a:off x="1676400" y="533400"/>
            <a:ext cx="9017000" cy="838200"/>
          </a:xfrm>
        </p:spPr>
        <p:txBody>
          <a:bodyPr/>
          <a:lstStyle/>
          <a:p>
            <a:pPr eaLnBrk="1" hangingPunct="1">
              <a:defRPr/>
            </a:pPr>
            <a:r>
              <a:rPr lang="en-US" altLang="ko-KR" sz="2800" dirty="0">
                <a:ea typeface="굴림" charset="-127"/>
              </a:rPr>
              <a:t> </a:t>
            </a:r>
            <a:r>
              <a:rPr lang="en-US" altLang="ko-KR" sz="2800" dirty="0" smtClean="0">
                <a:ea typeface="굴림" charset="-127"/>
              </a:rPr>
              <a:t>Primary-User Inter-Arrival Process:</a:t>
            </a:r>
            <a:br>
              <a:rPr lang="en-US" altLang="ko-KR" sz="2800" dirty="0" smtClean="0">
                <a:ea typeface="굴림" charset="-127"/>
              </a:rPr>
            </a:br>
            <a:r>
              <a:rPr lang="en-US" altLang="ko-KR" sz="2800" dirty="0" smtClean="0">
                <a:ea typeface="굴림" charset="-127"/>
              </a:rPr>
              <a:t> </a:t>
            </a:r>
            <a:r>
              <a:rPr lang="en-US" altLang="ko-KR" sz="2800" dirty="0" smtClean="0">
                <a:solidFill>
                  <a:srgbClr val="FFFFFF"/>
                </a:solidFill>
                <a:ea typeface="굴림" charset="-127"/>
              </a:rPr>
              <a:t>Average Value of the Inter-Arrival Time</a:t>
            </a:r>
            <a:r>
              <a:rPr lang="en-US" altLang="ko-KR" sz="2800" dirty="0" smtClean="0">
                <a:ea typeface="굴림" charset="-127"/>
              </a:rPr>
              <a:t/>
            </a:r>
            <a:br>
              <a:rPr lang="en-US" altLang="ko-KR" sz="2800" dirty="0" smtClean="0">
                <a:ea typeface="굴림" charset="-127"/>
              </a:rPr>
            </a:br>
            <a:r>
              <a:rPr lang="en-US" altLang="ko-KR" sz="2800" dirty="0" smtClean="0">
                <a:ea typeface="굴림" charset="-127"/>
              </a:rPr>
              <a:t/>
            </a:r>
            <a:br>
              <a:rPr lang="en-US" altLang="ko-KR" sz="2800" dirty="0" smtClean="0">
                <a:ea typeface="굴림" charset="-127"/>
              </a:rPr>
            </a:br>
            <a:endParaRPr lang="en-US" altLang="ko-KR" sz="2800" dirty="0" smtClean="0"/>
          </a:p>
        </p:txBody>
      </p:sp>
      <p:sp>
        <p:nvSpPr>
          <p:cNvPr id="5470212" name="Rectangle 4"/>
          <p:cNvSpPr>
            <a:spLocks noGrp="1" noChangeArrowheads="1"/>
          </p:cNvSpPr>
          <p:nvPr>
            <p:ph type="body" sz="half" idx="1"/>
          </p:nvPr>
        </p:nvSpPr>
        <p:spPr>
          <a:xfrm>
            <a:off x="-228600" y="1295400"/>
            <a:ext cx="11811000" cy="4114800"/>
          </a:xfrm>
        </p:spPr>
        <p:txBody>
          <a:bodyPr/>
          <a:lstStyle/>
          <a:p>
            <a:pPr marL="457200" lvl="1" indent="0" eaLnBrk="1" hangingPunct="1">
              <a:buNone/>
              <a:defRPr/>
            </a:pPr>
            <a:r>
              <a:rPr lang="en-US" altLang="ko-KR" sz="2200" dirty="0" smtClean="0">
                <a:solidFill>
                  <a:srgbClr val="66FF66"/>
                </a:solidFill>
                <a:ea typeface="굴림" charset="-127"/>
              </a:rPr>
              <a:t>Theorem 1:</a:t>
            </a:r>
            <a:r>
              <a:rPr lang="en-US" altLang="ko-KR" sz="2200" dirty="0">
                <a:ea typeface="굴림" charset="-127"/>
              </a:rPr>
              <a:t> A</a:t>
            </a:r>
            <a:r>
              <a:rPr lang="en-US" altLang="ko-KR" sz="2200" dirty="0" smtClean="0">
                <a:solidFill>
                  <a:srgbClr val="FFFFFF"/>
                </a:solidFill>
                <a:ea typeface="굴림" charset="-127"/>
              </a:rPr>
              <a:t>verage </a:t>
            </a:r>
            <a:r>
              <a:rPr lang="en-US" altLang="ko-KR" sz="2200" dirty="0">
                <a:solidFill>
                  <a:srgbClr val="FFFFFF"/>
                </a:solidFill>
                <a:ea typeface="굴림" charset="-127"/>
              </a:rPr>
              <a:t>inter-arrival </a:t>
            </a:r>
            <a:r>
              <a:rPr lang="en-US" altLang="ko-KR" sz="2200" dirty="0" smtClean="0">
                <a:solidFill>
                  <a:srgbClr val="FFFFFF"/>
                </a:solidFill>
                <a:ea typeface="굴림" charset="-127"/>
              </a:rPr>
              <a:t>time         of a PU </a:t>
            </a:r>
            <a:r>
              <a:rPr lang="en-US" altLang="ko-KR" sz="2200" dirty="0">
                <a:solidFill>
                  <a:srgbClr val="FFFFFF"/>
                </a:solidFill>
                <a:ea typeface="굴림" charset="-127"/>
              </a:rPr>
              <a:t>roaming within a network region A according to a </a:t>
            </a:r>
            <a:r>
              <a:rPr lang="en-US" altLang="ko-KR" sz="2200" dirty="0" smtClean="0">
                <a:solidFill>
                  <a:srgbClr val="FFFFFF"/>
                </a:solidFill>
                <a:ea typeface="굴림" charset="-127"/>
              </a:rPr>
              <a:t>general mobility </a:t>
            </a:r>
            <a:r>
              <a:rPr lang="en-US" altLang="ko-KR" sz="2200" dirty="0">
                <a:solidFill>
                  <a:srgbClr val="FFFFFF"/>
                </a:solidFill>
                <a:ea typeface="굴림" charset="-127"/>
              </a:rPr>
              <a:t>model </a:t>
            </a:r>
            <a:r>
              <a:rPr lang="en-US" altLang="ko-KR" sz="2200" dirty="0" smtClean="0">
                <a:solidFill>
                  <a:srgbClr val="FFFFFF"/>
                </a:solidFill>
                <a:ea typeface="굴림" charset="-127"/>
              </a:rPr>
              <a:t>is:</a:t>
            </a:r>
            <a:endParaRPr lang="en-US" altLang="ko-KR" sz="2400" dirty="0" smtClean="0"/>
          </a:p>
        </p:txBody>
      </p:sp>
      <p:sp>
        <p:nvSpPr>
          <p:cNvPr id="4103" name="Text Box 7"/>
          <p:cNvSpPr txBox="1">
            <a:spLocks noChangeArrowheads="1"/>
          </p:cNvSpPr>
          <p:nvPr/>
        </p:nvSpPr>
        <p:spPr bwMode="auto">
          <a:xfrm>
            <a:off x="457200" y="3124200"/>
            <a:ext cx="11277600" cy="3910815"/>
          </a:xfrm>
          <a:prstGeom prst="rect">
            <a:avLst/>
          </a:prstGeom>
          <a:noFill/>
          <a:ln w="9525">
            <a:noFill/>
            <a:miter lim="800000"/>
            <a:headEnd/>
            <a:tailEnd/>
          </a:ln>
        </p:spPr>
        <p:txBody>
          <a:bodyPr wrap="square">
            <a:spAutoFit/>
          </a:bodyPr>
          <a:lstStyle/>
          <a:p>
            <a:pPr marL="342900" indent="-342900">
              <a:lnSpc>
                <a:spcPct val="120000"/>
              </a:lnSpc>
              <a:buFont typeface="Monotype Sorts" charset="2"/>
              <a:buNone/>
            </a:pPr>
            <a:r>
              <a:rPr lang="en-US" altLang="ko-KR" sz="1600" dirty="0" smtClean="0"/>
              <a:t>with: </a:t>
            </a:r>
          </a:p>
          <a:p>
            <a:pPr marL="342900" lvl="1" indent="-342900">
              <a:lnSpc>
                <a:spcPct val="120000"/>
              </a:lnSpc>
              <a:buNone/>
            </a:pPr>
            <a:r>
              <a:rPr lang="en-US" altLang="ko-KR" sz="1600" dirty="0"/>
              <a:t>* </a:t>
            </a:r>
            <a:r>
              <a:rPr lang="en-US" altLang="ko-KR" sz="1600" dirty="0" smtClean="0">
                <a:solidFill>
                  <a:srgbClr val="FFFF00"/>
                </a:solidFill>
                <a:ea typeface="굴림" charset="-127"/>
              </a:rPr>
              <a:t>P</a:t>
            </a:r>
            <a:r>
              <a:rPr lang="en-US" altLang="ko-KR" sz="1600" dirty="0">
                <a:solidFill>
                  <a:srgbClr val="FFFF00"/>
                </a:solidFill>
                <a:ea typeface="굴림" charset="-127"/>
              </a:rPr>
              <a:t>(I) is the </a:t>
            </a:r>
            <a:r>
              <a:rPr lang="en-US" altLang="ko-KR" sz="1600" dirty="0" err="1">
                <a:solidFill>
                  <a:srgbClr val="FFFF00"/>
                </a:solidFill>
                <a:ea typeface="굴림" charset="-127"/>
              </a:rPr>
              <a:t>prob</a:t>
            </a:r>
            <a:r>
              <a:rPr lang="en-US" altLang="ko-KR" sz="1600" dirty="0">
                <a:solidFill>
                  <a:srgbClr val="FFFF00"/>
                </a:solidFill>
                <a:ea typeface="굴림" charset="-127"/>
              </a:rPr>
              <a:t> of event I.; i.e., % of time that </a:t>
            </a:r>
            <a:r>
              <a:rPr lang="en-US" altLang="ko-KR" sz="1600" dirty="0" smtClean="0">
                <a:solidFill>
                  <a:srgbClr val="FFFF00"/>
                </a:solidFill>
                <a:ea typeface="굴림" charset="-127"/>
              </a:rPr>
              <a:t>a CR </a:t>
            </a:r>
            <a:r>
              <a:rPr lang="en-US" altLang="ko-KR" sz="1600" dirty="0">
                <a:solidFill>
                  <a:srgbClr val="FFFF00"/>
                </a:solidFill>
                <a:ea typeface="굴림" charset="-127"/>
              </a:rPr>
              <a:t>user is located within </a:t>
            </a:r>
            <a:r>
              <a:rPr lang="en-US" altLang="ko-KR" sz="1600" dirty="0" smtClean="0">
                <a:solidFill>
                  <a:srgbClr val="FFFF00"/>
                </a:solidFill>
                <a:ea typeface="굴림" charset="-127"/>
              </a:rPr>
              <a:t>PU protection range R</a:t>
            </a:r>
            <a:endParaRPr lang="en-US" altLang="ko-KR" sz="1600" dirty="0">
              <a:solidFill>
                <a:srgbClr val="FFFF00"/>
              </a:solidFill>
              <a:ea typeface="굴림" charset="-127"/>
            </a:endParaRPr>
          </a:p>
          <a:p>
            <a:pPr marL="342900" indent="-342900">
              <a:lnSpc>
                <a:spcPct val="120000"/>
              </a:lnSpc>
              <a:buFont typeface="Monotype Sorts" charset="2"/>
              <a:buNone/>
            </a:pPr>
            <a:endParaRPr lang="en-US" altLang="ko-KR" sz="1600" dirty="0" smtClean="0"/>
          </a:p>
          <a:p>
            <a:pPr marL="342900" indent="-342900">
              <a:lnSpc>
                <a:spcPct val="120000"/>
              </a:lnSpc>
              <a:buSzPct val="100000"/>
              <a:buNone/>
            </a:pPr>
            <a:r>
              <a:rPr lang="en-US" altLang="ko-KR" sz="1600" dirty="0" smtClean="0"/>
              <a:t>* the average out time is equal to          </a:t>
            </a:r>
          </a:p>
          <a:p>
            <a:pPr marL="342900" indent="-342900">
              <a:lnSpc>
                <a:spcPct val="120000"/>
              </a:lnSpc>
              <a:buSzPct val="100000"/>
              <a:buFont typeface="Wingdings" charset="2"/>
              <a:buChar char="ü"/>
            </a:pPr>
            <a:endParaRPr lang="en-US" altLang="ko-KR" sz="1600" dirty="0" smtClean="0"/>
          </a:p>
          <a:p>
            <a:pPr marL="342900" indent="-342900">
              <a:lnSpc>
                <a:spcPct val="120000"/>
              </a:lnSpc>
              <a:buSzPct val="100000"/>
              <a:buNone/>
            </a:pPr>
            <a:r>
              <a:rPr lang="en-US" altLang="ko-KR" sz="1600" dirty="0" smtClean="0"/>
              <a:t>*            </a:t>
            </a:r>
            <a:r>
              <a:rPr lang="en-US" altLang="ko-KR" sz="1600" dirty="0" err="1" smtClean="0"/>
              <a:t>pdf</a:t>
            </a:r>
            <a:r>
              <a:rPr lang="en-US" altLang="ko-KR" sz="1600" dirty="0" smtClean="0"/>
              <a:t> of the CR user spatial distribution</a:t>
            </a:r>
          </a:p>
          <a:p>
            <a:pPr marL="342900" indent="-342900">
              <a:lnSpc>
                <a:spcPct val="120000"/>
              </a:lnSpc>
              <a:buSzPct val="100000"/>
              <a:buNone/>
            </a:pPr>
            <a:r>
              <a:rPr lang="en-US" altLang="ko-KR" sz="1600" dirty="0" smtClean="0"/>
              <a:t>*            </a:t>
            </a:r>
            <a:r>
              <a:rPr lang="en-US" altLang="ko-KR" sz="1600" dirty="0" err="1" smtClean="0"/>
              <a:t>pdf</a:t>
            </a:r>
            <a:r>
              <a:rPr lang="en-US" altLang="ko-KR" sz="1600" dirty="0" smtClean="0"/>
              <a:t> </a:t>
            </a:r>
            <a:r>
              <a:rPr lang="en-US" altLang="ko-KR" sz="1600" dirty="0"/>
              <a:t>of the PU steady-state spatial </a:t>
            </a:r>
            <a:r>
              <a:rPr lang="en-US" altLang="ko-KR" sz="1600" dirty="0" smtClean="0"/>
              <a:t>distribution, i.e., the PU spatial distribution after the   </a:t>
            </a:r>
          </a:p>
          <a:p>
            <a:pPr marL="342900" indent="-342900">
              <a:lnSpc>
                <a:spcPct val="120000"/>
              </a:lnSpc>
              <a:buSzPct val="100000"/>
              <a:buNone/>
            </a:pPr>
            <a:r>
              <a:rPr lang="en-US" altLang="ko-KR" sz="1600" dirty="0"/>
              <a:t> </a:t>
            </a:r>
            <a:r>
              <a:rPr lang="en-US" altLang="ko-KR" sz="1600" dirty="0" smtClean="0"/>
              <a:t>            transition</a:t>
            </a:r>
          </a:p>
          <a:p>
            <a:pPr marL="342900" indent="-342900">
              <a:lnSpc>
                <a:spcPct val="120000"/>
              </a:lnSpc>
              <a:buSzPct val="100000"/>
              <a:buNone/>
            </a:pPr>
            <a:r>
              <a:rPr lang="en-US" altLang="ko-KR" sz="1600" dirty="0" smtClean="0"/>
              <a:t>* </a:t>
            </a:r>
            <a:r>
              <a:rPr lang="en-US" altLang="ko-KR" sz="1600" dirty="0" err="1" smtClean="0"/>
              <a:t>f</a:t>
            </a:r>
            <a:r>
              <a:rPr lang="en-US" altLang="ko-KR" sz="1600" baseline="-25000" dirty="0" err="1" smtClean="0"/>
              <a:t>L</a:t>
            </a:r>
            <a:r>
              <a:rPr lang="en-US" altLang="ko-KR" sz="1600" dirty="0" smtClean="0"/>
              <a:t>(l) </a:t>
            </a:r>
            <a:r>
              <a:rPr lang="en-US" altLang="ko-KR" sz="1600" dirty="0" err="1" smtClean="0"/>
              <a:t>pdf</a:t>
            </a:r>
            <a:r>
              <a:rPr lang="en-US" altLang="ko-KR" sz="1600" dirty="0" smtClean="0"/>
              <a:t> of the RV L </a:t>
            </a:r>
            <a:r>
              <a:rPr lang="en-US" altLang="ko-KR" sz="1200" dirty="0" smtClean="0">
                <a:solidFill>
                  <a:srgbClr val="66FF66"/>
                </a:solidFill>
              </a:rPr>
              <a:t>(Defined in slide 20)</a:t>
            </a:r>
          </a:p>
          <a:p>
            <a:pPr marL="342900" indent="-342900">
              <a:lnSpc>
                <a:spcPct val="120000"/>
              </a:lnSpc>
              <a:buSzPct val="100000"/>
              <a:buNone/>
            </a:pPr>
            <a:r>
              <a:rPr lang="en-US" altLang="ko-KR" sz="1600" dirty="0" smtClean="0"/>
              <a:t>*     average value of the RV D </a:t>
            </a:r>
            <a:r>
              <a:rPr lang="en-US" altLang="ko-KR" sz="1300" dirty="0" smtClean="0">
                <a:solidFill>
                  <a:srgbClr val="66FF66"/>
                </a:solidFill>
              </a:rPr>
              <a:t>(Defined in slide 20)</a:t>
            </a:r>
          </a:p>
          <a:p>
            <a:pPr marL="342900" indent="-342900">
              <a:lnSpc>
                <a:spcPct val="120000"/>
              </a:lnSpc>
              <a:buNone/>
            </a:pPr>
            <a:r>
              <a:rPr lang="en-US" altLang="ko-KR" sz="2000" dirty="0" smtClean="0">
                <a:solidFill>
                  <a:srgbClr val="66FF66"/>
                </a:solidFill>
              </a:rPr>
              <a:t>   </a:t>
            </a:r>
            <a:endParaRPr lang="en-US" altLang="ko-KR" sz="2000" dirty="0">
              <a:solidFill>
                <a:srgbClr val="66FF66"/>
              </a:solidFill>
            </a:endParaRPr>
          </a:p>
        </p:txBody>
      </p:sp>
      <p:pic>
        <p:nvPicPr>
          <p:cNvPr id="3" name="Picture 2"/>
          <p:cNvPicPr>
            <a:picLocks noChangeAspect="1"/>
          </p:cNvPicPr>
          <p:nvPr/>
        </p:nvPicPr>
        <p:blipFill>
          <a:blip r:embed="rId3"/>
          <a:stretch>
            <a:fillRect/>
          </a:stretch>
        </p:blipFill>
        <p:spPr>
          <a:xfrm>
            <a:off x="2438400" y="2133600"/>
            <a:ext cx="6384473" cy="1295400"/>
          </a:xfrm>
          <a:prstGeom prst="rect">
            <a:avLst/>
          </a:prstGeom>
        </p:spPr>
      </p:pic>
      <p:pic>
        <p:nvPicPr>
          <p:cNvPr id="4" name="Picture 3"/>
          <p:cNvPicPr>
            <a:picLocks noChangeAspect="1"/>
          </p:cNvPicPr>
          <p:nvPr/>
        </p:nvPicPr>
        <p:blipFill>
          <a:blip r:embed="rId4"/>
          <a:stretch>
            <a:fillRect/>
          </a:stretch>
        </p:blipFill>
        <p:spPr>
          <a:xfrm>
            <a:off x="762000" y="4838700"/>
            <a:ext cx="812800" cy="266700"/>
          </a:xfrm>
          <a:prstGeom prst="rect">
            <a:avLst/>
          </a:prstGeom>
        </p:spPr>
      </p:pic>
      <p:pic>
        <p:nvPicPr>
          <p:cNvPr id="12" name="Picture 11"/>
          <p:cNvPicPr>
            <a:picLocks noChangeAspect="1"/>
          </p:cNvPicPr>
          <p:nvPr/>
        </p:nvPicPr>
        <p:blipFill>
          <a:blip r:embed="rId5"/>
          <a:stretch>
            <a:fillRect/>
          </a:stretch>
        </p:blipFill>
        <p:spPr>
          <a:xfrm>
            <a:off x="774700" y="5181600"/>
            <a:ext cx="825500" cy="254000"/>
          </a:xfrm>
          <a:prstGeom prst="rect">
            <a:avLst/>
          </a:prstGeom>
        </p:spPr>
      </p:pic>
      <p:pic>
        <p:nvPicPr>
          <p:cNvPr id="13" name="Picture 12"/>
          <p:cNvPicPr>
            <a:picLocks noChangeAspect="1"/>
          </p:cNvPicPr>
          <p:nvPr/>
        </p:nvPicPr>
        <p:blipFill>
          <a:blip r:embed="rId6"/>
          <a:stretch>
            <a:fillRect/>
          </a:stretch>
        </p:blipFill>
        <p:spPr>
          <a:xfrm>
            <a:off x="762000" y="6172200"/>
            <a:ext cx="203200" cy="304800"/>
          </a:xfrm>
          <a:prstGeom prst="rect">
            <a:avLst/>
          </a:prstGeom>
        </p:spPr>
      </p:pic>
      <p:pic>
        <p:nvPicPr>
          <p:cNvPr id="2" name="Picture 1"/>
          <p:cNvPicPr>
            <a:picLocks noChangeAspect="1"/>
          </p:cNvPicPr>
          <p:nvPr/>
        </p:nvPicPr>
        <p:blipFill>
          <a:blip r:embed="rId7"/>
          <a:stretch>
            <a:fillRect/>
          </a:stretch>
        </p:blipFill>
        <p:spPr>
          <a:xfrm>
            <a:off x="4724400" y="3881437"/>
            <a:ext cx="4495800" cy="842963"/>
          </a:xfrm>
          <a:prstGeom prst="rect">
            <a:avLst/>
          </a:prstGeom>
        </p:spPr>
      </p:pic>
      <p:pic>
        <p:nvPicPr>
          <p:cNvPr id="5" name="Picture 4"/>
          <p:cNvPicPr>
            <a:picLocks noChangeAspect="1"/>
          </p:cNvPicPr>
          <p:nvPr/>
        </p:nvPicPr>
        <p:blipFill>
          <a:blip r:embed="rId8"/>
          <a:stretch>
            <a:fillRect/>
          </a:stretch>
        </p:blipFill>
        <p:spPr>
          <a:xfrm>
            <a:off x="5765800" y="1371600"/>
            <a:ext cx="863600" cy="3683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31</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31</a:t>
            </a:fld>
            <a:endParaRPr kumimoji="0" lang="en-GB" altLang="ko-KR" sz="1600">
              <a:latin typeface="Arial" charset="0"/>
            </a:endParaRPr>
          </a:p>
        </p:txBody>
      </p:sp>
      <p:sp>
        <p:nvSpPr>
          <p:cNvPr id="5470211" name="Rectangle 3"/>
          <p:cNvSpPr>
            <a:spLocks noGrp="1" noChangeArrowheads="1"/>
          </p:cNvSpPr>
          <p:nvPr>
            <p:ph type="title"/>
          </p:nvPr>
        </p:nvSpPr>
        <p:spPr>
          <a:xfrm>
            <a:off x="1600200" y="304800"/>
            <a:ext cx="9017000" cy="838200"/>
          </a:xfrm>
        </p:spPr>
        <p:txBody>
          <a:bodyPr/>
          <a:lstStyle/>
          <a:p>
            <a:pPr eaLnBrk="1" hangingPunct="1">
              <a:defRPr/>
            </a:pPr>
            <a:r>
              <a:rPr lang="en-US" altLang="ko-KR" sz="4000" dirty="0">
                <a:ea typeface="굴림" charset="-127"/>
              </a:rPr>
              <a:t> </a:t>
            </a:r>
            <a:r>
              <a:rPr lang="en-US" altLang="ko-KR" dirty="0" smtClean="0">
                <a:ea typeface="굴림" charset="-127"/>
              </a:rPr>
              <a:t>Primary-User Inter-Arrival Process</a:t>
            </a:r>
            <a:endParaRPr lang="en-US" altLang="ko-KR" sz="4000" dirty="0" smtClean="0"/>
          </a:p>
        </p:txBody>
      </p:sp>
      <p:sp>
        <p:nvSpPr>
          <p:cNvPr id="5470212" name="Rectangle 4"/>
          <p:cNvSpPr>
            <a:spLocks noGrp="1" noChangeArrowheads="1"/>
          </p:cNvSpPr>
          <p:nvPr>
            <p:ph type="body" sz="half" idx="1"/>
          </p:nvPr>
        </p:nvSpPr>
        <p:spPr>
          <a:xfrm>
            <a:off x="228600" y="1752600"/>
            <a:ext cx="11201400" cy="4114800"/>
          </a:xfrm>
        </p:spPr>
        <p:txBody>
          <a:bodyPr/>
          <a:lstStyle/>
          <a:p>
            <a:pPr eaLnBrk="1" hangingPunct="1">
              <a:defRPr/>
            </a:pPr>
            <a:r>
              <a:rPr lang="en-US" altLang="ko-KR" sz="2800" dirty="0">
                <a:ea typeface="굴림" charset="-127"/>
              </a:rPr>
              <a:t>A</a:t>
            </a:r>
            <a:r>
              <a:rPr lang="en-US" altLang="ko-KR" sz="2800" dirty="0" smtClean="0">
                <a:ea typeface="굴림" charset="-127"/>
              </a:rPr>
              <a:t>verage value of the Inter-Arrival Time</a:t>
            </a:r>
            <a:endParaRPr lang="en-US" altLang="ko-KR" sz="2400" dirty="0" smtClean="0">
              <a:ea typeface="굴림" charset="-127"/>
            </a:endParaRPr>
          </a:p>
          <a:p>
            <a:pPr lvl="1" eaLnBrk="1" hangingPunct="1">
              <a:defRPr/>
            </a:pPr>
            <a:r>
              <a:rPr lang="en-US" altLang="ko-KR" sz="2400" dirty="0">
                <a:ea typeface="굴림" charset="-127"/>
              </a:rPr>
              <a:t> </a:t>
            </a:r>
            <a:r>
              <a:rPr lang="en-US" altLang="ko-KR" sz="2400" dirty="0" smtClean="0">
                <a:ea typeface="굴림" charset="-127"/>
              </a:rPr>
              <a:t>holds for every mobility model satisfying Assumption 1 (Slide 15).</a:t>
            </a:r>
          </a:p>
          <a:p>
            <a:pPr lvl="1" eaLnBrk="1" hangingPunct="1">
              <a:defRPr/>
            </a:pPr>
            <a:endParaRPr lang="en-US" altLang="ko-KR" sz="2400" dirty="0" smtClean="0">
              <a:ea typeface="굴림" charset="-127"/>
            </a:endParaRPr>
          </a:p>
          <a:p>
            <a:pPr lvl="1" eaLnBrk="1" hangingPunct="1">
              <a:defRPr/>
            </a:pPr>
            <a:r>
              <a:rPr lang="en-US" altLang="ko-KR" sz="2400" dirty="0">
                <a:ea typeface="굴림" charset="-127"/>
              </a:rPr>
              <a:t> D</a:t>
            </a:r>
            <a:r>
              <a:rPr lang="en-US" altLang="ko-KR" sz="2400" dirty="0" smtClean="0">
                <a:ea typeface="굴림" charset="-127"/>
              </a:rPr>
              <a:t>epends on three factors:</a:t>
            </a:r>
            <a:endParaRPr lang="en-US" altLang="ko-KR" sz="1600" dirty="0" smtClean="0">
              <a:ea typeface="굴림" charset="-127"/>
            </a:endParaRPr>
          </a:p>
          <a:p>
            <a:pPr lvl="2" eaLnBrk="1" hangingPunct="1">
              <a:defRPr/>
            </a:pPr>
            <a:r>
              <a:rPr lang="en-US" altLang="ko-KR" sz="2000" dirty="0" smtClean="0">
                <a:ea typeface="굴림" charset="-127"/>
              </a:rPr>
              <a:t>PU </a:t>
            </a:r>
            <a:r>
              <a:rPr lang="en-US" altLang="ko-KR" sz="2000" dirty="0">
                <a:ea typeface="굴림" charset="-127"/>
              </a:rPr>
              <a:t>mobility model, through the PU steady-</a:t>
            </a:r>
            <a:r>
              <a:rPr lang="en-US" altLang="ko-KR" sz="2000" dirty="0" smtClean="0">
                <a:ea typeface="굴림" charset="-127"/>
              </a:rPr>
              <a:t>state spatial distribution     </a:t>
            </a:r>
          </a:p>
          <a:p>
            <a:pPr marL="857250" lvl="2" indent="0" eaLnBrk="1" hangingPunct="1">
              <a:buNone/>
              <a:defRPr/>
            </a:pPr>
            <a:r>
              <a:rPr lang="en-US" altLang="ko-KR" sz="2000" dirty="0">
                <a:ea typeface="굴림" charset="-127"/>
              </a:rPr>
              <a:t> </a:t>
            </a:r>
            <a:r>
              <a:rPr lang="en-US" altLang="ko-KR" sz="2000" dirty="0" smtClean="0">
                <a:ea typeface="굴림" charset="-127"/>
              </a:rPr>
              <a:t> </a:t>
            </a:r>
            <a:r>
              <a:rPr lang="en-US" altLang="ko-KR" sz="2000" dirty="0" err="1" smtClean="0">
                <a:ea typeface="굴림" charset="-127"/>
              </a:rPr>
              <a:t>f</a:t>
            </a:r>
            <a:r>
              <a:rPr lang="en-US" altLang="ko-KR" sz="2000" baseline="-25000" dirty="0" err="1" smtClean="0">
                <a:ea typeface="굴림" charset="-127"/>
              </a:rPr>
              <a:t>L</a:t>
            </a:r>
            <a:r>
              <a:rPr lang="en-US" altLang="ko-KR" sz="2000" dirty="0" err="1">
                <a:ea typeface="굴림" charset="-127"/>
              </a:rPr>
              <a:t>(l</a:t>
            </a:r>
            <a:r>
              <a:rPr lang="en-US" altLang="ko-KR" sz="2000" dirty="0" smtClean="0">
                <a:ea typeface="굴림" charset="-127"/>
              </a:rPr>
              <a:t>), and</a:t>
            </a:r>
          </a:p>
          <a:p>
            <a:pPr lvl="2" eaLnBrk="1" hangingPunct="1">
              <a:defRPr/>
            </a:pPr>
            <a:endParaRPr lang="en-US" altLang="ko-KR" sz="2000" dirty="0" smtClean="0">
              <a:ea typeface="굴림" charset="-127"/>
            </a:endParaRPr>
          </a:p>
          <a:p>
            <a:pPr lvl="2" eaLnBrk="1" hangingPunct="1">
              <a:defRPr/>
            </a:pPr>
            <a:r>
              <a:rPr lang="en-US" altLang="ko-KR" sz="2000" dirty="0" smtClean="0">
                <a:ea typeface="굴림" charset="-127"/>
              </a:rPr>
              <a:t>CR spatial distribution</a:t>
            </a:r>
          </a:p>
          <a:p>
            <a:pPr lvl="2" eaLnBrk="1" hangingPunct="1">
              <a:defRPr/>
            </a:pPr>
            <a:endParaRPr lang="en-US" altLang="ko-KR" sz="2000" dirty="0" smtClean="0">
              <a:ea typeface="굴림" charset="-127"/>
            </a:endParaRPr>
          </a:p>
          <a:p>
            <a:pPr lvl="2" eaLnBrk="1" hangingPunct="1">
              <a:defRPr/>
            </a:pPr>
            <a:r>
              <a:rPr lang="en-US" altLang="ko-KR" sz="2000" dirty="0" err="1">
                <a:ea typeface="굴림" charset="-127"/>
              </a:rPr>
              <a:t>P</a:t>
            </a:r>
            <a:r>
              <a:rPr lang="en-US" altLang="ko-KR" sz="2000" dirty="0" err="1" smtClean="0">
                <a:ea typeface="굴림" charset="-127"/>
              </a:rPr>
              <a:t>rob</a:t>
            </a:r>
            <a:r>
              <a:rPr lang="en-US" altLang="ko-KR" sz="2000" dirty="0" smtClean="0">
                <a:ea typeface="굴림" charset="-127"/>
              </a:rPr>
              <a:t> </a:t>
            </a:r>
            <a:r>
              <a:rPr lang="en-US" altLang="ko-KR" sz="2000" dirty="0">
                <a:ea typeface="굴림" charset="-127"/>
              </a:rPr>
              <a:t>P(I) of an </a:t>
            </a:r>
            <a:r>
              <a:rPr lang="en-US" altLang="ko-KR" sz="2000" dirty="0" smtClean="0">
                <a:ea typeface="굴림" charset="-127"/>
              </a:rPr>
              <a:t>arbitrary CR </a:t>
            </a:r>
            <a:r>
              <a:rPr lang="en-US" altLang="ko-KR" sz="2000" dirty="0">
                <a:ea typeface="굴림" charset="-127"/>
              </a:rPr>
              <a:t>user being inside the PU </a:t>
            </a:r>
            <a:r>
              <a:rPr lang="en-US" altLang="ko-KR" sz="2000" dirty="0" smtClean="0">
                <a:ea typeface="굴림" charset="-127"/>
              </a:rPr>
              <a:t>protection range</a:t>
            </a:r>
            <a:r>
              <a:rPr lang="en-US" altLang="ko-KR" sz="2000" dirty="0">
                <a:ea typeface="굴림" charset="-127"/>
              </a:rPr>
              <a:t>.</a:t>
            </a:r>
            <a:endParaRPr lang="en-US" altLang="ko-KR" sz="2000" dirty="0" smtClean="0">
              <a:ea typeface="굴림" charset="-127"/>
            </a:endParaRPr>
          </a:p>
        </p:txBody>
      </p:sp>
      <p:pic>
        <p:nvPicPr>
          <p:cNvPr id="4" name="Picture 3"/>
          <p:cNvPicPr>
            <a:picLocks noChangeAspect="1"/>
          </p:cNvPicPr>
          <p:nvPr/>
        </p:nvPicPr>
        <p:blipFill>
          <a:blip r:embed="rId3"/>
          <a:stretch>
            <a:fillRect/>
          </a:stretch>
        </p:blipFill>
        <p:spPr>
          <a:xfrm>
            <a:off x="4267200" y="4762500"/>
            <a:ext cx="812800" cy="266700"/>
          </a:xfrm>
          <a:prstGeom prst="rect">
            <a:avLst/>
          </a:prstGeom>
        </p:spPr>
      </p:pic>
      <p:pic>
        <p:nvPicPr>
          <p:cNvPr id="12" name="Picture 11"/>
          <p:cNvPicPr>
            <a:picLocks noChangeAspect="1"/>
          </p:cNvPicPr>
          <p:nvPr/>
        </p:nvPicPr>
        <p:blipFill>
          <a:blip r:embed="rId4"/>
          <a:stretch>
            <a:fillRect/>
          </a:stretch>
        </p:blipFill>
        <p:spPr>
          <a:xfrm>
            <a:off x="10058400" y="3657600"/>
            <a:ext cx="990600" cy="304800"/>
          </a:xfrm>
          <a:prstGeom prst="rect">
            <a:avLst/>
          </a:prstGeom>
        </p:spPr>
      </p:pic>
      <p:pic>
        <p:nvPicPr>
          <p:cNvPr id="13" name="Picture 12"/>
          <p:cNvPicPr>
            <a:picLocks noChangeAspect="1"/>
          </p:cNvPicPr>
          <p:nvPr/>
        </p:nvPicPr>
        <p:blipFill>
          <a:blip r:embed="rId5"/>
          <a:stretch>
            <a:fillRect/>
          </a:stretch>
        </p:blipFill>
        <p:spPr>
          <a:xfrm>
            <a:off x="2667000" y="3962400"/>
            <a:ext cx="203200" cy="304800"/>
          </a:xfrm>
          <a:prstGeom prst="rect">
            <a:avLst/>
          </a:prstGeom>
        </p:spPr>
      </p:pic>
    </p:spTree>
    <p:extLst>
      <p:ext uri="{BB962C8B-B14F-4D97-AF65-F5344CB8AC3E}">
        <p14:creationId xmlns:p14="http://schemas.microsoft.com/office/powerpoint/2010/main" val="41164973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32</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32</a:t>
            </a:fld>
            <a:endParaRPr kumimoji="0" lang="en-GB" altLang="ko-KR" sz="1600">
              <a:latin typeface="Arial" charset="0"/>
            </a:endParaRPr>
          </a:p>
        </p:txBody>
      </p:sp>
      <p:sp>
        <p:nvSpPr>
          <p:cNvPr id="5470211" name="Rectangle 3"/>
          <p:cNvSpPr>
            <a:spLocks noGrp="1" noChangeArrowheads="1"/>
          </p:cNvSpPr>
          <p:nvPr>
            <p:ph type="title"/>
          </p:nvPr>
        </p:nvSpPr>
        <p:spPr>
          <a:xfrm>
            <a:off x="1524000" y="304800"/>
            <a:ext cx="9017000" cy="685800"/>
          </a:xfrm>
        </p:spPr>
        <p:txBody>
          <a:bodyPr/>
          <a:lstStyle/>
          <a:p>
            <a:pPr eaLnBrk="1" hangingPunct="1">
              <a:defRPr/>
            </a:pPr>
            <a:r>
              <a:rPr lang="en-US" altLang="ko-KR" sz="2400" dirty="0" smtClean="0">
                <a:ea typeface="굴림" charset="-127"/>
              </a:rPr>
              <a:t>Average Value of the Inter-Arrival Time: </a:t>
            </a:r>
            <a:r>
              <a:rPr lang="en-US" altLang="ko-KR" sz="2400" dirty="0" smtClean="0">
                <a:solidFill>
                  <a:srgbClr val="66FF66"/>
                </a:solidFill>
                <a:ea typeface="굴림" charset="-127"/>
              </a:rPr>
              <a:t>Numerical Example</a:t>
            </a:r>
            <a:r>
              <a:rPr lang="en-US" altLang="ko-KR" sz="2400" dirty="0" smtClean="0">
                <a:ea typeface="굴림" charset="-127"/>
              </a:rPr>
              <a:t/>
            </a:r>
            <a:br>
              <a:rPr lang="en-US" altLang="ko-KR" sz="2400" dirty="0" smtClean="0">
                <a:ea typeface="굴림" charset="-127"/>
              </a:rPr>
            </a:br>
            <a:r>
              <a:rPr lang="en-US" altLang="ko-KR" sz="2400" dirty="0" smtClean="0">
                <a:ea typeface="굴림" charset="-127"/>
              </a:rPr>
              <a:t/>
            </a:r>
            <a:br>
              <a:rPr lang="en-US" altLang="ko-KR" sz="2400" dirty="0" smtClean="0">
                <a:ea typeface="굴림" charset="-127"/>
              </a:rPr>
            </a:br>
            <a:endParaRPr lang="en-US" altLang="ko-KR" sz="2400" dirty="0" smtClean="0"/>
          </a:p>
        </p:txBody>
      </p:sp>
      <p:sp>
        <p:nvSpPr>
          <p:cNvPr id="5470212" name="Rectangle 4"/>
          <p:cNvSpPr>
            <a:spLocks noGrp="1" noChangeArrowheads="1"/>
          </p:cNvSpPr>
          <p:nvPr>
            <p:ph type="body" sz="half" idx="1"/>
          </p:nvPr>
        </p:nvSpPr>
        <p:spPr>
          <a:xfrm>
            <a:off x="-228600" y="1371600"/>
            <a:ext cx="11811000" cy="4114800"/>
          </a:xfrm>
        </p:spPr>
        <p:txBody>
          <a:bodyPr/>
          <a:lstStyle/>
          <a:p>
            <a:pPr lvl="1" eaLnBrk="1" hangingPunct="1">
              <a:defRPr/>
            </a:pPr>
            <a:endParaRPr lang="en-US" altLang="ko-KR" sz="2200" dirty="0" smtClean="0">
              <a:solidFill>
                <a:srgbClr val="66FF66"/>
              </a:solidFill>
              <a:ea typeface="굴림" charset="-127"/>
            </a:endParaRPr>
          </a:p>
          <a:p>
            <a:pPr lvl="1" eaLnBrk="1" hangingPunct="1">
              <a:defRPr/>
            </a:pPr>
            <a:r>
              <a:rPr lang="en-US" altLang="ko-KR" sz="2200" dirty="0" smtClean="0">
                <a:solidFill>
                  <a:srgbClr val="66FF66"/>
                </a:solidFill>
                <a:ea typeface="굴림" charset="-127"/>
              </a:rPr>
              <a:t>Theorem 1:</a:t>
            </a:r>
          </a:p>
          <a:p>
            <a:pPr lvl="1" eaLnBrk="1" hangingPunct="1">
              <a:defRPr/>
            </a:pPr>
            <a:endParaRPr lang="en-US" altLang="ko-KR" sz="2200" dirty="0">
              <a:solidFill>
                <a:srgbClr val="66FF66"/>
              </a:solidFill>
              <a:ea typeface="굴림" charset="-127"/>
            </a:endParaRPr>
          </a:p>
          <a:p>
            <a:pPr lvl="2" eaLnBrk="1" hangingPunct="1">
              <a:defRPr/>
            </a:pPr>
            <a:endParaRPr lang="en-US" sz="1800" dirty="0" smtClean="0"/>
          </a:p>
          <a:p>
            <a:pPr marL="857250" lvl="2" indent="0" eaLnBrk="1" hangingPunct="1">
              <a:buNone/>
              <a:defRPr/>
            </a:pPr>
            <a:r>
              <a:rPr lang="en-US" sz="1800" dirty="0" smtClean="0"/>
              <a:t>Assume: P(I) = 0.03 and </a:t>
            </a:r>
          </a:p>
          <a:p>
            <a:pPr lvl="2" eaLnBrk="1" hangingPunct="1">
              <a:defRPr/>
            </a:pPr>
            <a:endParaRPr lang="en-US" altLang="ko-KR" sz="1800" dirty="0"/>
          </a:p>
          <a:p>
            <a:pPr lvl="2" eaLnBrk="1" hangingPunct="1">
              <a:defRPr/>
            </a:pPr>
            <a:endParaRPr lang="en-US" altLang="ko-KR" sz="1800" dirty="0" smtClean="0"/>
          </a:p>
          <a:p>
            <a:pPr lvl="2" eaLnBrk="1" hangingPunct="1">
              <a:defRPr/>
            </a:pPr>
            <a:endParaRPr lang="en-US" altLang="ko-KR" sz="1800" dirty="0"/>
          </a:p>
          <a:p>
            <a:pPr lvl="2" eaLnBrk="1" hangingPunct="1">
              <a:defRPr/>
            </a:pPr>
            <a:endParaRPr lang="en-US" altLang="ko-KR" sz="1800" dirty="0" smtClean="0"/>
          </a:p>
          <a:p>
            <a:pPr lvl="2" eaLnBrk="1" hangingPunct="1">
              <a:defRPr/>
            </a:pPr>
            <a:endParaRPr lang="en-US" altLang="ko-KR" sz="1800" dirty="0"/>
          </a:p>
          <a:p>
            <a:pPr lvl="2" eaLnBrk="1" hangingPunct="1">
              <a:defRPr/>
            </a:pPr>
            <a:endParaRPr lang="en-US" altLang="ko-KR" sz="1800" dirty="0" smtClean="0"/>
          </a:p>
          <a:p>
            <a:pPr marL="857250" lvl="2" indent="0" eaLnBrk="1" hangingPunct="1">
              <a:buNone/>
              <a:defRPr/>
            </a:pPr>
            <a:r>
              <a:rPr lang="en-US" altLang="ko-KR" sz="1800" dirty="0" smtClean="0"/>
              <a:t>   </a:t>
            </a:r>
          </a:p>
        </p:txBody>
      </p:sp>
      <p:pic>
        <p:nvPicPr>
          <p:cNvPr id="3" name="Picture 2"/>
          <p:cNvPicPr>
            <a:picLocks noChangeAspect="1"/>
          </p:cNvPicPr>
          <p:nvPr/>
        </p:nvPicPr>
        <p:blipFill>
          <a:blip r:embed="rId3"/>
          <a:stretch>
            <a:fillRect/>
          </a:stretch>
        </p:blipFill>
        <p:spPr>
          <a:xfrm>
            <a:off x="2438400" y="1219200"/>
            <a:ext cx="6384473" cy="1295400"/>
          </a:xfrm>
          <a:prstGeom prst="rect">
            <a:avLst/>
          </a:prstGeom>
        </p:spPr>
      </p:pic>
      <p:pic>
        <p:nvPicPr>
          <p:cNvPr id="7" name="Picture 6"/>
          <p:cNvPicPr>
            <a:picLocks noChangeAspect="1"/>
          </p:cNvPicPr>
          <p:nvPr/>
        </p:nvPicPr>
        <p:blipFill>
          <a:blip r:embed="rId4"/>
          <a:stretch>
            <a:fillRect/>
          </a:stretch>
        </p:blipFill>
        <p:spPr>
          <a:xfrm>
            <a:off x="4191000" y="2844800"/>
            <a:ext cx="1358900" cy="431800"/>
          </a:xfrm>
          <a:prstGeom prst="rect">
            <a:avLst/>
          </a:prstGeom>
        </p:spPr>
      </p:pic>
      <p:sp>
        <p:nvSpPr>
          <p:cNvPr id="15" name="Right Arrow 14"/>
          <p:cNvSpPr>
            <a:spLocks noChangeAspect="1"/>
          </p:cNvSpPr>
          <p:nvPr/>
        </p:nvSpPr>
        <p:spPr bwMode="auto">
          <a:xfrm>
            <a:off x="4495801" y="3581400"/>
            <a:ext cx="615354" cy="304800"/>
          </a:xfrm>
          <a:prstGeom prst="rightArrow">
            <a:avLst/>
          </a:prstGeom>
          <a:solidFill>
            <a:srgbClr val="66FF66"/>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pic>
        <p:nvPicPr>
          <p:cNvPr id="9" name="Picture 8"/>
          <p:cNvPicPr>
            <a:picLocks noChangeAspect="1"/>
          </p:cNvPicPr>
          <p:nvPr/>
        </p:nvPicPr>
        <p:blipFill>
          <a:blip r:embed="rId5"/>
          <a:stretch>
            <a:fillRect/>
          </a:stretch>
        </p:blipFill>
        <p:spPr>
          <a:xfrm>
            <a:off x="2971800" y="4114800"/>
            <a:ext cx="4013200" cy="850900"/>
          </a:xfrm>
          <a:prstGeom prst="rect">
            <a:avLst/>
          </a:prstGeom>
        </p:spPr>
      </p:pic>
      <p:sp>
        <p:nvSpPr>
          <p:cNvPr id="18" name="TextBox 17"/>
          <p:cNvSpPr txBox="1"/>
          <p:nvPr/>
        </p:nvSpPr>
        <p:spPr>
          <a:xfrm>
            <a:off x="533400" y="5791200"/>
            <a:ext cx="10820400" cy="588879"/>
          </a:xfrm>
          <a:prstGeom prst="rect">
            <a:avLst/>
          </a:prstGeom>
          <a:noFill/>
        </p:spPr>
        <p:txBody>
          <a:bodyPr wrap="square" rtlCol="0">
            <a:spAutoFit/>
          </a:bodyPr>
          <a:lstStyle/>
          <a:p>
            <a:pPr>
              <a:buNone/>
            </a:pPr>
            <a:r>
              <a:rPr lang="en-US" sz="1600" dirty="0" smtClean="0"/>
              <a:t>With this setting, the average time between two consecutive arrivals of a PU inside the CR interference </a:t>
            </a:r>
          </a:p>
          <a:p>
            <a:pPr>
              <a:buNone/>
            </a:pPr>
            <a:r>
              <a:rPr lang="en-US" sz="1600" dirty="0" smtClean="0"/>
              <a:t>region is roughly 10.3 sec. This means a CR user waits in average 10.3 sec before to meet again the PU.</a:t>
            </a:r>
            <a:endParaRPr lang="en-US" sz="1600" dirty="0"/>
          </a:p>
        </p:txBody>
      </p:sp>
      <p:sp>
        <p:nvSpPr>
          <p:cNvPr id="19" name="Right Arrow 18"/>
          <p:cNvSpPr>
            <a:spLocks noChangeAspect="1"/>
          </p:cNvSpPr>
          <p:nvPr/>
        </p:nvSpPr>
        <p:spPr bwMode="auto">
          <a:xfrm>
            <a:off x="4495800" y="5257800"/>
            <a:ext cx="615354" cy="304800"/>
          </a:xfrm>
          <a:prstGeom prst="rightArrow">
            <a:avLst/>
          </a:prstGeom>
          <a:solidFill>
            <a:srgbClr val="66FF66"/>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Tree>
    <p:extLst>
      <p:ext uri="{BB962C8B-B14F-4D97-AF65-F5344CB8AC3E}">
        <p14:creationId xmlns:p14="http://schemas.microsoft.com/office/powerpoint/2010/main" val="4160807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33</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33</a:t>
            </a:fld>
            <a:endParaRPr kumimoji="0" lang="en-GB" altLang="ko-KR" sz="1600">
              <a:latin typeface="Arial" charset="0"/>
            </a:endParaRPr>
          </a:p>
        </p:txBody>
      </p:sp>
      <p:sp>
        <p:nvSpPr>
          <p:cNvPr id="5470211" name="Rectangle 3"/>
          <p:cNvSpPr>
            <a:spLocks noGrp="1" noChangeArrowheads="1"/>
          </p:cNvSpPr>
          <p:nvPr>
            <p:ph type="title"/>
          </p:nvPr>
        </p:nvSpPr>
        <p:spPr>
          <a:xfrm>
            <a:off x="1524000" y="304800"/>
            <a:ext cx="9017000" cy="838200"/>
          </a:xfrm>
        </p:spPr>
        <p:txBody>
          <a:bodyPr/>
          <a:lstStyle/>
          <a:p>
            <a:pPr eaLnBrk="1" hangingPunct="1">
              <a:defRPr/>
            </a:pPr>
            <a:r>
              <a:rPr lang="en-US" altLang="ko-KR" sz="2800" dirty="0" smtClean="0">
                <a:ea typeface="굴림" charset="-127"/>
              </a:rPr>
              <a:t>Primary-User Inter-Arrival Process:</a:t>
            </a:r>
            <a:br>
              <a:rPr lang="en-US" altLang="ko-KR" sz="2800" dirty="0" smtClean="0">
                <a:ea typeface="굴림" charset="-127"/>
              </a:rPr>
            </a:br>
            <a:r>
              <a:rPr lang="en-US" altLang="ko-KR" sz="2400" dirty="0" smtClean="0">
                <a:solidFill>
                  <a:srgbClr val="FFFFFF"/>
                </a:solidFill>
                <a:ea typeface="굴림" charset="-127"/>
              </a:rPr>
              <a:t>Cumulative Distribution Function (CDF) of the Inter-Arrival Time</a:t>
            </a:r>
            <a:r>
              <a:rPr lang="en-US" altLang="ko-KR" sz="2800" dirty="0" smtClean="0">
                <a:ea typeface="굴림" charset="-127"/>
              </a:rPr>
              <a:t/>
            </a:r>
            <a:br>
              <a:rPr lang="en-US" altLang="ko-KR" sz="2800" dirty="0" smtClean="0">
                <a:ea typeface="굴림" charset="-127"/>
              </a:rPr>
            </a:br>
            <a:endParaRPr lang="en-US" altLang="ko-KR" sz="2800" dirty="0" smtClean="0"/>
          </a:p>
        </p:txBody>
      </p:sp>
      <p:sp>
        <p:nvSpPr>
          <p:cNvPr id="5470212" name="Rectangle 4"/>
          <p:cNvSpPr>
            <a:spLocks noGrp="1" noChangeArrowheads="1"/>
          </p:cNvSpPr>
          <p:nvPr>
            <p:ph type="body" sz="half" idx="1"/>
          </p:nvPr>
        </p:nvSpPr>
        <p:spPr>
          <a:xfrm>
            <a:off x="0" y="1447800"/>
            <a:ext cx="11201400" cy="4114800"/>
          </a:xfrm>
        </p:spPr>
        <p:txBody>
          <a:bodyPr/>
          <a:lstStyle/>
          <a:p>
            <a:pPr lvl="1" eaLnBrk="1" hangingPunct="1">
              <a:defRPr/>
            </a:pPr>
            <a:r>
              <a:rPr lang="en-US" altLang="ko-KR" sz="2200" dirty="0" smtClean="0">
                <a:solidFill>
                  <a:srgbClr val="66FF66"/>
                </a:solidFill>
                <a:ea typeface="굴림" charset="-127"/>
              </a:rPr>
              <a:t>Theorem 2:</a:t>
            </a:r>
            <a:r>
              <a:rPr lang="en-US" altLang="ko-KR" sz="2200" dirty="0" smtClean="0">
                <a:ea typeface="굴림" charset="-127"/>
              </a:rPr>
              <a:t> CDF of </a:t>
            </a:r>
            <a:r>
              <a:rPr lang="en-US" altLang="ko-KR" sz="2200" dirty="0">
                <a:ea typeface="굴림" charset="-127"/>
              </a:rPr>
              <a:t>the inter-</a:t>
            </a:r>
            <a:r>
              <a:rPr lang="en-US" altLang="ko-KR" sz="2200" dirty="0" smtClean="0">
                <a:ea typeface="굴림" charset="-127"/>
              </a:rPr>
              <a:t>arrival time of </a:t>
            </a:r>
            <a:r>
              <a:rPr lang="en-US" altLang="ko-KR" sz="2200" dirty="0">
                <a:ea typeface="굴림" charset="-127"/>
              </a:rPr>
              <a:t>a PU roaming within </a:t>
            </a:r>
            <a:r>
              <a:rPr lang="en-US" altLang="ko-KR" sz="2200" dirty="0" smtClean="0">
                <a:ea typeface="굴림" charset="-127"/>
              </a:rPr>
              <a:t>a network </a:t>
            </a:r>
            <a:r>
              <a:rPr lang="en-US" altLang="ko-KR" sz="2200" dirty="0">
                <a:ea typeface="굴림" charset="-127"/>
              </a:rPr>
              <a:t>region A </a:t>
            </a:r>
            <a:r>
              <a:rPr lang="en-US" altLang="ko-KR" sz="2200" dirty="0" smtClean="0">
                <a:ea typeface="굴림" charset="-127"/>
              </a:rPr>
              <a:t>according to </a:t>
            </a:r>
            <a:r>
              <a:rPr lang="en-US" altLang="ko-KR" sz="2200" dirty="0">
                <a:ea typeface="굴림" charset="-127"/>
              </a:rPr>
              <a:t>a general mobility model is bounded </a:t>
            </a:r>
            <a:r>
              <a:rPr lang="en-US" altLang="ko-KR" sz="2200" dirty="0" smtClean="0">
                <a:ea typeface="굴림" charset="-127"/>
              </a:rPr>
              <a:t>by:</a:t>
            </a:r>
            <a:r>
              <a:rPr lang="en-US" altLang="ko-KR" sz="2200" dirty="0" smtClean="0">
                <a:solidFill>
                  <a:srgbClr val="00FF00"/>
                </a:solidFill>
              </a:rPr>
              <a:t> </a:t>
            </a:r>
            <a:endParaRPr lang="en-US" altLang="ko-KR" sz="2200" dirty="0" smtClean="0">
              <a:solidFill>
                <a:srgbClr val="00FF00"/>
              </a:solidFill>
              <a:ea typeface="굴림" charset="-127"/>
            </a:endParaRPr>
          </a:p>
          <a:p>
            <a:pPr lvl="1" eaLnBrk="1" hangingPunct="1">
              <a:buFontTx/>
              <a:buNone/>
              <a:defRPr/>
            </a:pPr>
            <a:endParaRPr lang="en-US" altLang="ko-KR" sz="2400" dirty="0" smtClean="0"/>
          </a:p>
        </p:txBody>
      </p:sp>
      <p:sp>
        <p:nvSpPr>
          <p:cNvPr id="4103" name="Text Box 7"/>
          <p:cNvSpPr txBox="1">
            <a:spLocks noChangeArrowheads="1"/>
          </p:cNvSpPr>
          <p:nvPr/>
        </p:nvSpPr>
        <p:spPr bwMode="auto">
          <a:xfrm>
            <a:off x="457200" y="3905115"/>
            <a:ext cx="10668000" cy="1448602"/>
          </a:xfrm>
          <a:prstGeom prst="rect">
            <a:avLst/>
          </a:prstGeom>
          <a:noFill/>
          <a:ln w="9525">
            <a:noFill/>
            <a:miter lim="800000"/>
            <a:headEnd/>
            <a:tailEnd/>
          </a:ln>
        </p:spPr>
        <p:txBody>
          <a:bodyPr wrap="square">
            <a:spAutoFit/>
          </a:bodyPr>
          <a:lstStyle/>
          <a:p>
            <a:pPr marL="342900" indent="-342900">
              <a:lnSpc>
                <a:spcPct val="120000"/>
              </a:lnSpc>
              <a:buNone/>
            </a:pPr>
            <a:r>
              <a:rPr lang="en-US" altLang="ko-KR" sz="1600" dirty="0" smtClean="0"/>
              <a:t>where      is the average value of the RV D and Pg</a:t>
            </a:r>
            <a:r>
              <a:rPr lang="en-US" altLang="ko-KR" sz="1600" dirty="0"/>
              <a:t>(xCR) </a:t>
            </a:r>
            <a:r>
              <a:rPr lang="en-US" altLang="ko-KR" sz="1600" dirty="0" smtClean="0"/>
              <a:t>is the </a:t>
            </a:r>
            <a:r>
              <a:rPr lang="en-US" altLang="ko-KR" sz="1600" dirty="0" err="1" smtClean="0"/>
              <a:t>prob</a:t>
            </a:r>
            <a:r>
              <a:rPr lang="en-US" altLang="ko-KR" sz="1600" dirty="0" smtClean="0"/>
              <a:t> </a:t>
            </a:r>
            <a:r>
              <a:rPr lang="en-US" altLang="ko-KR" sz="1600" dirty="0"/>
              <a:t>that a mobile PU meets the CR user </a:t>
            </a:r>
            <a:r>
              <a:rPr lang="en-US" altLang="ko-KR" sz="1600" dirty="0" smtClean="0"/>
              <a:t>(with location x</a:t>
            </a:r>
            <a:r>
              <a:rPr lang="en-US" altLang="ko-KR" sz="1600" baseline="-25000" dirty="0" smtClean="0"/>
              <a:t>CR</a:t>
            </a:r>
            <a:r>
              <a:rPr lang="en-US" altLang="ko-KR" sz="1600" dirty="0"/>
              <a:t>) </a:t>
            </a:r>
            <a:r>
              <a:rPr lang="en-US" altLang="ko-KR" sz="1600" dirty="0" smtClean="0"/>
              <a:t>during a </a:t>
            </a:r>
            <a:r>
              <a:rPr lang="en-US" altLang="ko-KR" sz="1600" dirty="0"/>
              <a:t>PU </a:t>
            </a:r>
            <a:r>
              <a:rPr lang="en-US" altLang="ko-KR" sz="1600" dirty="0" smtClean="0"/>
              <a:t>movement and given by:</a:t>
            </a:r>
          </a:p>
          <a:p>
            <a:pPr marL="342900" indent="-342900">
              <a:lnSpc>
                <a:spcPct val="120000"/>
              </a:lnSpc>
              <a:buSzPct val="100000"/>
              <a:buFont typeface="Wingdings" charset="2"/>
              <a:buChar char="ü"/>
            </a:pPr>
            <a:endParaRPr lang="en-US" altLang="ko-KR" sz="1600" dirty="0" smtClean="0"/>
          </a:p>
          <a:p>
            <a:pPr marL="342900" indent="-342900">
              <a:lnSpc>
                <a:spcPct val="120000"/>
              </a:lnSpc>
              <a:buNone/>
            </a:pPr>
            <a:r>
              <a:rPr lang="en-US" altLang="ko-KR" sz="2000" dirty="0" smtClean="0"/>
              <a:t>   </a:t>
            </a:r>
            <a:endParaRPr lang="en-US" altLang="ko-KR" sz="2000" dirty="0"/>
          </a:p>
        </p:txBody>
      </p:sp>
      <p:pic>
        <p:nvPicPr>
          <p:cNvPr id="5" name="Picture 4"/>
          <p:cNvPicPr>
            <a:picLocks noChangeAspect="1"/>
          </p:cNvPicPr>
          <p:nvPr/>
        </p:nvPicPr>
        <p:blipFill>
          <a:blip r:embed="rId3"/>
          <a:stretch>
            <a:fillRect/>
          </a:stretch>
        </p:blipFill>
        <p:spPr>
          <a:xfrm>
            <a:off x="1828800" y="2590800"/>
            <a:ext cx="8261684" cy="914400"/>
          </a:xfrm>
          <a:prstGeom prst="rect">
            <a:avLst/>
          </a:prstGeom>
        </p:spPr>
      </p:pic>
      <p:pic>
        <p:nvPicPr>
          <p:cNvPr id="6" name="Picture 5"/>
          <p:cNvPicPr>
            <a:picLocks noChangeAspect="1"/>
          </p:cNvPicPr>
          <p:nvPr/>
        </p:nvPicPr>
        <p:blipFill>
          <a:blip r:embed="rId4"/>
          <a:stretch>
            <a:fillRect/>
          </a:stretch>
        </p:blipFill>
        <p:spPr>
          <a:xfrm>
            <a:off x="1828800" y="4876800"/>
            <a:ext cx="7886700" cy="1143000"/>
          </a:xfrm>
          <a:prstGeom prst="rect">
            <a:avLst/>
          </a:prstGeom>
        </p:spPr>
      </p:pic>
      <p:pic>
        <p:nvPicPr>
          <p:cNvPr id="2" name="Picture 1"/>
          <p:cNvPicPr>
            <a:picLocks noChangeAspect="1"/>
          </p:cNvPicPr>
          <p:nvPr/>
        </p:nvPicPr>
        <p:blipFill>
          <a:blip r:embed="rId5"/>
          <a:stretch>
            <a:fillRect/>
          </a:stretch>
        </p:blipFill>
        <p:spPr>
          <a:xfrm>
            <a:off x="1219200" y="3962400"/>
            <a:ext cx="304800" cy="355600"/>
          </a:xfrm>
          <a:prstGeom prst="rect">
            <a:avLst/>
          </a:prstGeom>
        </p:spPr>
      </p:pic>
    </p:spTree>
    <p:extLst>
      <p:ext uri="{BB962C8B-B14F-4D97-AF65-F5344CB8AC3E}">
        <p14:creationId xmlns:p14="http://schemas.microsoft.com/office/powerpoint/2010/main" val="8471406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34</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34</a:t>
            </a:fld>
            <a:endParaRPr kumimoji="0" lang="en-GB" altLang="ko-KR" sz="1600">
              <a:latin typeface="Arial" charset="0"/>
            </a:endParaRPr>
          </a:p>
        </p:txBody>
      </p:sp>
      <p:sp>
        <p:nvSpPr>
          <p:cNvPr id="5470211" name="Rectangle 3"/>
          <p:cNvSpPr>
            <a:spLocks noGrp="1" noChangeArrowheads="1"/>
          </p:cNvSpPr>
          <p:nvPr>
            <p:ph type="title"/>
          </p:nvPr>
        </p:nvSpPr>
        <p:spPr>
          <a:xfrm>
            <a:off x="1524000" y="304800"/>
            <a:ext cx="9017000" cy="838200"/>
          </a:xfrm>
        </p:spPr>
        <p:txBody>
          <a:bodyPr/>
          <a:lstStyle/>
          <a:p>
            <a:pPr eaLnBrk="1" hangingPunct="1">
              <a:defRPr/>
            </a:pPr>
            <a:r>
              <a:rPr lang="en-US" altLang="ko-KR" sz="2400" dirty="0" smtClean="0">
                <a:ea typeface="굴림" charset="-127"/>
              </a:rPr>
              <a:t>CDF of the Inter-Arrival Time:</a:t>
            </a:r>
            <a:r>
              <a:rPr lang="en-US" altLang="ko-KR" sz="2400" dirty="0" smtClean="0">
                <a:solidFill>
                  <a:srgbClr val="66FF66"/>
                </a:solidFill>
                <a:ea typeface="굴림" charset="-127"/>
              </a:rPr>
              <a:t> Numerical Example</a:t>
            </a:r>
            <a:r>
              <a:rPr lang="en-US" altLang="ko-KR" sz="2800" dirty="0" smtClean="0">
                <a:ea typeface="굴림" charset="-127"/>
              </a:rPr>
              <a:t/>
            </a:r>
            <a:br>
              <a:rPr lang="en-US" altLang="ko-KR" sz="2800" dirty="0" smtClean="0">
                <a:ea typeface="굴림" charset="-127"/>
              </a:rPr>
            </a:br>
            <a:endParaRPr lang="en-US" altLang="ko-KR" sz="2800" dirty="0" smtClean="0"/>
          </a:p>
        </p:txBody>
      </p:sp>
      <p:sp>
        <p:nvSpPr>
          <p:cNvPr id="5470212" name="Rectangle 4"/>
          <p:cNvSpPr>
            <a:spLocks noGrp="1" noChangeArrowheads="1"/>
          </p:cNvSpPr>
          <p:nvPr>
            <p:ph type="body" sz="half" idx="1"/>
          </p:nvPr>
        </p:nvSpPr>
        <p:spPr>
          <a:xfrm>
            <a:off x="838200" y="914400"/>
            <a:ext cx="11201400" cy="4114800"/>
          </a:xfrm>
        </p:spPr>
        <p:txBody>
          <a:bodyPr/>
          <a:lstStyle/>
          <a:p>
            <a:pPr lvl="1" eaLnBrk="1" hangingPunct="1">
              <a:defRPr/>
            </a:pPr>
            <a:r>
              <a:rPr lang="en-US" altLang="ko-KR" sz="2200" dirty="0" smtClean="0">
                <a:solidFill>
                  <a:srgbClr val="66FF66"/>
                </a:solidFill>
                <a:ea typeface="굴림" charset="-127"/>
              </a:rPr>
              <a:t>Theorem 2:</a:t>
            </a:r>
            <a:endParaRPr lang="en-US" altLang="ko-KR" sz="2200" dirty="0" smtClean="0">
              <a:solidFill>
                <a:srgbClr val="00FF00"/>
              </a:solidFill>
              <a:ea typeface="굴림" charset="-127"/>
            </a:endParaRPr>
          </a:p>
          <a:p>
            <a:pPr lvl="1" eaLnBrk="1" hangingPunct="1">
              <a:buFontTx/>
              <a:buNone/>
              <a:defRPr/>
            </a:pPr>
            <a:endParaRPr lang="en-US" altLang="ko-KR" sz="2400" dirty="0" smtClean="0"/>
          </a:p>
        </p:txBody>
      </p:sp>
      <p:sp>
        <p:nvSpPr>
          <p:cNvPr id="4103" name="Text Box 7"/>
          <p:cNvSpPr txBox="1">
            <a:spLocks noChangeArrowheads="1"/>
          </p:cNvSpPr>
          <p:nvPr/>
        </p:nvSpPr>
        <p:spPr bwMode="auto">
          <a:xfrm>
            <a:off x="457200" y="1275387"/>
            <a:ext cx="10820400" cy="1587101"/>
          </a:xfrm>
          <a:prstGeom prst="rect">
            <a:avLst/>
          </a:prstGeom>
          <a:noFill/>
          <a:ln w="9525">
            <a:noFill/>
            <a:miter lim="800000"/>
            <a:headEnd/>
            <a:tailEnd/>
          </a:ln>
        </p:spPr>
        <p:txBody>
          <a:bodyPr wrap="square">
            <a:spAutoFit/>
          </a:bodyPr>
          <a:lstStyle/>
          <a:p>
            <a:pPr>
              <a:lnSpc>
                <a:spcPct val="120000"/>
              </a:lnSpc>
              <a:buSzPct val="100000"/>
              <a:buNone/>
            </a:pPr>
            <a:endParaRPr lang="en-US" altLang="ko-KR" sz="1600" dirty="0" smtClean="0"/>
          </a:p>
          <a:p>
            <a:pPr>
              <a:lnSpc>
                <a:spcPct val="120000"/>
              </a:lnSpc>
              <a:spcBef>
                <a:spcPts val="0"/>
              </a:spcBef>
              <a:spcAft>
                <a:spcPts val="0"/>
              </a:spcAft>
              <a:buSzPct val="100000"/>
              <a:buNone/>
            </a:pPr>
            <a:r>
              <a:rPr lang="en-US" altLang="ko-KR" sz="1400" dirty="0"/>
              <a:t>C</a:t>
            </a:r>
            <a:r>
              <a:rPr lang="en-US" altLang="ko-KR" sz="1400" dirty="0" smtClean="0"/>
              <a:t>onsider a squared network region </a:t>
            </a:r>
            <a:r>
              <a:rPr lang="en-US" altLang="ko-KR" sz="1400" dirty="0" smtClean="0">
                <a:solidFill>
                  <a:srgbClr val="FFFFFF"/>
                </a:solidFill>
              </a:rPr>
              <a:t>A=[0,a]x[0,a] </a:t>
            </a:r>
            <a:r>
              <a:rPr lang="en-US" altLang="ko-KR" sz="1400" dirty="0" smtClean="0"/>
              <a:t>and assume </a:t>
            </a:r>
            <a:r>
              <a:rPr lang="en-US" sz="1400" dirty="0" smtClean="0">
                <a:solidFill>
                  <a:srgbClr val="FFFFFF"/>
                </a:solidFill>
                <a:latin typeface="+mn-lt"/>
                <a:cs typeface="宋体" charset="-122"/>
              </a:rPr>
              <a:t>P</a:t>
            </a:r>
            <a:r>
              <a:rPr lang="en-US" sz="1400" baseline="-25000" dirty="0" smtClean="0">
                <a:solidFill>
                  <a:srgbClr val="FFFFFF"/>
                </a:solidFill>
                <a:latin typeface="+mn-lt"/>
                <a:cs typeface="宋体" charset="-122"/>
              </a:rPr>
              <a:t>g</a:t>
            </a:r>
            <a:r>
              <a:rPr lang="en-US" sz="1400" dirty="0">
                <a:solidFill>
                  <a:srgbClr val="FFFFFF"/>
                </a:solidFill>
                <a:latin typeface="+mn-lt"/>
                <a:cs typeface="宋体" charset="-122"/>
              </a:rPr>
              <a:t>(x</a:t>
            </a:r>
            <a:r>
              <a:rPr lang="en-US" sz="1400" baseline="-25000" dirty="0">
                <a:solidFill>
                  <a:srgbClr val="FFFFFF"/>
                </a:solidFill>
                <a:latin typeface="+mn-lt"/>
                <a:cs typeface="宋体" charset="-122"/>
              </a:rPr>
              <a:t>CR</a:t>
            </a:r>
            <a:r>
              <a:rPr lang="en-US" sz="1400" dirty="0">
                <a:solidFill>
                  <a:srgbClr val="FFFFFF"/>
                </a:solidFill>
                <a:latin typeface="+mn-lt"/>
                <a:cs typeface="宋体" charset="-122"/>
              </a:rPr>
              <a:t>) </a:t>
            </a:r>
            <a:r>
              <a:rPr lang="en-US" sz="1400" dirty="0" smtClean="0">
                <a:latin typeface="+mn-lt"/>
                <a:cs typeface="宋体" charset="-122"/>
              </a:rPr>
              <a:t>independent </a:t>
            </a:r>
            <a:r>
              <a:rPr lang="en-US" sz="1400" dirty="0">
                <a:latin typeface="+mn-lt"/>
                <a:cs typeface="宋体" charset="-122"/>
              </a:rPr>
              <a:t>from the CR user location </a:t>
            </a:r>
            <a:r>
              <a:rPr lang="en-US" sz="1400" dirty="0" smtClean="0">
                <a:latin typeface="+mn-lt"/>
                <a:cs typeface="宋体" charset="-122"/>
              </a:rPr>
              <a:t>with</a:t>
            </a:r>
            <a:endParaRPr lang="en-US" sz="1400" dirty="0">
              <a:latin typeface="+mn-lt"/>
              <a:cs typeface="宋体" charset="-122"/>
            </a:endParaRPr>
          </a:p>
          <a:p>
            <a:pPr>
              <a:lnSpc>
                <a:spcPct val="120000"/>
              </a:lnSpc>
              <a:buSzPct val="100000"/>
              <a:buNone/>
            </a:pPr>
            <a:endParaRPr lang="en-US" altLang="ko-KR" sz="1600" dirty="0" smtClean="0"/>
          </a:p>
          <a:p>
            <a:pPr>
              <a:lnSpc>
                <a:spcPct val="120000"/>
              </a:lnSpc>
              <a:buSzPct val="100000"/>
              <a:buNone/>
            </a:pPr>
            <a:endParaRPr lang="en-US" altLang="ko-KR" sz="1400" dirty="0" smtClean="0"/>
          </a:p>
          <a:p>
            <a:pPr>
              <a:lnSpc>
                <a:spcPct val="120000"/>
              </a:lnSpc>
              <a:buSzPct val="100000"/>
              <a:buNone/>
            </a:pPr>
            <a:r>
              <a:rPr lang="en-US" altLang="ko-KR" sz="1400" dirty="0"/>
              <a:t>s</a:t>
            </a:r>
            <a:r>
              <a:rPr lang="en-US" altLang="ko-KR" sz="1400" dirty="0" smtClean="0"/>
              <a:t>ince                                                              ,   it results:</a:t>
            </a:r>
            <a:endParaRPr lang="en-US" altLang="ko-KR" sz="1400" dirty="0"/>
          </a:p>
        </p:txBody>
      </p:sp>
      <p:pic>
        <p:nvPicPr>
          <p:cNvPr id="5" name="Picture 4"/>
          <p:cNvPicPr>
            <a:picLocks noChangeAspect="1"/>
          </p:cNvPicPr>
          <p:nvPr/>
        </p:nvPicPr>
        <p:blipFill>
          <a:blip r:embed="rId3"/>
          <a:stretch>
            <a:fillRect/>
          </a:stretch>
        </p:blipFill>
        <p:spPr>
          <a:xfrm>
            <a:off x="3320716" y="838200"/>
            <a:ext cx="7575884" cy="685800"/>
          </a:xfrm>
          <a:prstGeom prst="rect">
            <a:avLst/>
          </a:prstGeom>
        </p:spPr>
      </p:pic>
      <p:pic>
        <p:nvPicPr>
          <p:cNvPr id="2" name="Picture 1"/>
          <p:cNvPicPr>
            <a:picLocks noChangeAspect="1"/>
          </p:cNvPicPr>
          <p:nvPr/>
        </p:nvPicPr>
        <p:blipFill>
          <a:blip r:embed="rId4"/>
          <a:stretch>
            <a:fillRect/>
          </a:stretch>
        </p:blipFill>
        <p:spPr>
          <a:xfrm>
            <a:off x="609600" y="1905000"/>
            <a:ext cx="1358900" cy="533400"/>
          </a:xfrm>
          <a:prstGeom prst="rect">
            <a:avLst/>
          </a:prstGeom>
        </p:spPr>
      </p:pic>
      <p:pic>
        <p:nvPicPr>
          <p:cNvPr id="3" name="Picture 2"/>
          <p:cNvPicPr>
            <a:picLocks noChangeAspect="1"/>
          </p:cNvPicPr>
          <p:nvPr/>
        </p:nvPicPr>
        <p:blipFill>
          <a:blip r:embed="rId5"/>
          <a:stretch>
            <a:fillRect/>
          </a:stretch>
        </p:blipFill>
        <p:spPr>
          <a:xfrm>
            <a:off x="1600200" y="2438400"/>
            <a:ext cx="4038600" cy="685800"/>
          </a:xfrm>
          <a:prstGeom prst="rect">
            <a:avLst/>
          </a:prstGeom>
        </p:spPr>
      </p:pic>
      <p:pic>
        <p:nvPicPr>
          <p:cNvPr id="4" name="Picture 3"/>
          <p:cNvPicPr>
            <a:picLocks noChangeAspect="1"/>
          </p:cNvPicPr>
          <p:nvPr/>
        </p:nvPicPr>
        <p:blipFill>
          <a:blip r:embed="rId6"/>
          <a:stretch>
            <a:fillRect/>
          </a:stretch>
        </p:blipFill>
        <p:spPr>
          <a:xfrm>
            <a:off x="762000" y="4038600"/>
            <a:ext cx="3314700" cy="495300"/>
          </a:xfrm>
          <a:prstGeom prst="rect">
            <a:avLst/>
          </a:prstGeom>
        </p:spPr>
      </p:pic>
      <p:pic>
        <p:nvPicPr>
          <p:cNvPr id="7" name="Picture 6" descr="untitle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3048000"/>
            <a:ext cx="6477000" cy="3352800"/>
          </a:xfrm>
          <a:prstGeom prst="rect">
            <a:avLst/>
          </a:prstGeom>
        </p:spPr>
      </p:pic>
    </p:spTree>
    <p:extLst>
      <p:ext uri="{BB962C8B-B14F-4D97-AF65-F5344CB8AC3E}">
        <p14:creationId xmlns:p14="http://schemas.microsoft.com/office/powerpoint/2010/main" val="2077125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10"/>
          </p:nvPr>
        </p:nvSpPr>
        <p:spPr>
          <a:noFill/>
        </p:spPr>
        <p:txBody>
          <a:bodyPr/>
          <a:lstStyle/>
          <a:p>
            <a:fld id="{C6B4EA98-A6DF-4982-B030-D56CF7BF37EA}" type="slidenum">
              <a:rPr lang="en-GB" altLang="ko-KR" smtClean="0"/>
              <a:pPr/>
              <a:t>35</a:t>
            </a:fld>
            <a:endParaRPr lang="en-GB" altLang="ko-KR" smtClean="0"/>
          </a:p>
        </p:txBody>
      </p:sp>
      <p:sp>
        <p:nvSpPr>
          <p:cNvPr id="3962882" name="Rectangle 2"/>
          <p:cNvSpPr>
            <a:spLocks noGrp="1" noChangeArrowheads="1"/>
          </p:cNvSpPr>
          <p:nvPr>
            <p:ph type="title" idx="4294967295"/>
          </p:nvPr>
        </p:nvSpPr>
        <p:spPr>
          <a:xfrm>
            <a:off x="1676400" y="228600"/>
            <a:ext cx="9017000" cy="838200"/>
          </a:xfrm>
        </p:spPr>
        <p:txBody>
          <a:bodyPr/>
          <a:lstStyle/>
          <a:p>
            <a:pPr>
              <a:defRPr/>
            </a:pPr>
            <a:r>
              <a:rPr lang="en-US" altLang="ko-KR" sz="3600" dirty="0" smtClean="0"/>
              <a:t>Mobility-Aware Sensing Design: Overview</a:t>
            </a:r>
            <a:endParaRPr lang="en-US" altLang="ko-KR" sz="3600" dirty="0" smtClean="0">
              <a:ea typeface="굴림" charset="-127"/>
            </a:endParaRPr>
          </a:p>
        </p:txBody>
      </p:sp>
      <p:sp>
        <p:nvSpPr>
          <p:cNvPr id="3962883" name="Rectangle 3"/>
          <p:cNvSpPr>
            <a:spLocks noGrp="1" noChangeArrowheads="1"/>
          </p:cNvSpPr>
          <p:nvPr>
            <p:ph type="body" sz="half" idx="4294967295"/>
          </p:nvPr>
        </p:nvSpPr>
        <p:spPr>
          <a:xfrm>
            <a:off x="304800" y="1676400"/>
            <a:ext cx="10896600" cy="4495800"/>
          </a:xfrm>
        </p:spPr>
        <p:txBody>
          <a:bodyPr/>
          <a:lstStyle/>
          <a:p>
            <a:pPr latinLnBrk="1">
              <a:spcBef>
                <a:spcPct val="0"/>
              </a:spcBef>
              <a:spcAft>
                <a:spcPts val="1200"/>
              </a:spcAft>
              <a:defRPr/>
            </a:pPr>
            <a:r>
              <a:rPr lang="en-US" altLang="ko-KR" sz="2400" dirty="0" smtClean="0">
                <a:ea typeface="宋体" charset="-122"/>
              </a:rPr>
              <a:t>First Part of the paper:</a:t>
            </a:r>
            <a:endParaRPr lang="en-US" altLang="ko-KR" sz="2400" dirty="0" smtClean="0">
              <a:solidFill>
                <a:srgbClr val="66FF66"/>
              </a:solidFill>
              <a:ea typeface="宋体" charset="-122"/>
            </a:endParaRPr>
          </a:p>
          <a:p>
            <a:pPr lvl="1" latinLnBrk="1">
              <a:spcBef>
                <a:spcPct val="0"/>
              </a:spcBef>
              <a:spcAft>
                <a:spcPts val="1200"/>
              </a:spcAft>
              <a:defRPr/>
            </a:pPr>
            <a:r>
              <a:rPr lang="en-US" altLang="ko-KR" sz="2000" dirty="0" smtClean="0">
                <a:ea typeface="宋体" charset="-122"/>
              </a:rPr>
              <a:t>Characterization of the PU inter-arrival time for a general mobility model</a:t>
            </a:r>
            <a:r>
              <a:rPr lang="en-US" altLang="ko-KR" sz="2000" dirty="0" smtClean="0">
                <a:solidFill>
                  <a:srgbClr val="66FF66"/>
                </a:solidFill>
                <a:ea typeface="宋体" charset="-122"/>
              </a:rPr>
              <a:t> </a:t>
            </a:r>
          </a:p>
          <a:p>
            <a:pPr marL="457200" lvl="1" indent="0" latinLnBrk="1">
              <a:spcBef>
                <a:spcPct val="0"/>
              </a:spcBef>
              <a:spcAft>
                <a:spcPts val="1200"/>
              </a:spcAft>
              <a:buNone/>
              <a:defRPr/>
            </a:pPr>
            <a:endParaRPr lang="en-US" altLang="ko-KR" sz="2400" dirty="0" smtClean="0">
              <a:ea typeface="宋体" charset="-122"/>
            </a:endParaRPr>
          </a:p>
          <a:p>
            <a:pPr latinLnBrk="1">
              <a:spcBef>
                <a:spcPct val="0"/>
              </a:spcBef>
              <a:spcAft>
                <a:spcPts val="1200"/>
              </a:spcAft>
              <a:defRPr/>
            </a:pPr>
            <a:r>
              <a:rPr lang="en-US" altLang="ko-KR" sz="2400" dirty="0" smtClean="0">
                <a:ea typeface="宋体" charset="-122"/>
              </a:rPr>
              <a:t>Second Part of the paper:</a:t>
            </a:r>
          </a:p>
          <a:p>
            <a:pPr lvl="1" latinLnBrk="1">
              <a:spcBef>
                <a:spcPct val="0"/>
              </a:spcBef>
              <a:spcAft>
                <a:spcPts val="1200"/>
              </a:spcAft>
              <a:defRPr/>
            </a:pPr>
            <a:r>
              <a:rPr lang="en-US" altLang="ko-KR" sz="2200" dirty="0" smtClean="0">
                <a:solidFill>
                  <a:srgbClr val="66FF66"/>
                </a:solidFill>
                <a:ea typeface="宋体" charset="-122"/>
              </a:rPr>
              <a:t>Derivation of the optimal sensing time parameters </a:t>
            </a:r>
            <a:r>
              <a:rPr lang="en-US" altLang="ko-KR" sz="2200" dirty="0" smtClean="0">
                <a:ea typeface="宋体" charset="-122"/>
              </a:rPr>
              <a:t>(sensing time and </a:t>
            </a:r>
          </a:p>
          <a:p>
            <a:pPr lvl="1" latinLnBrk="1">
              <a:spcBef>
                <a:spcPct val="0"/>
              </a:spcBef>
              <a:spcAft>
                <a:spcPts val="1200"/>
              </a:spcAft>
              <a:buNone/>
              <a:defRPr/>
            </a:pPr>
            <a:r>
              <a:rPr lang="en-US" altLang="ko-KR" sz="2200" dirty="0" smtClean="0">
                <a:ea typeface="宋体" charset="-122"/>
              </a:rPr>
              <a:t>  transmission time),</a:t>
            </a:r>
            <a:r>
              <a:rPr lang="en-US" altLang="ko-KR" sz="2200" dirty="0" smtClean="0">
                <a:solidFill>
                  <a:srgbClr val="66FF66"/>
                </a:solidFill>
                <a:ea typeface="宋体" charset="-122"/>
              </a:rPr>
              <a:t> by exploiting the results of the first part</a:t>
            </a:r>
            <a:r>
              <a:rPr lang="en-US" altLang="ko-KR" sz="2200" dirty="0" smtClean="0">
                <a:ea typeface="宋体" charset="-122"/>
              </a:rPr>
              <a:t> </a:t>
            </a:r>
          </a:p>
          <a:p>
            <a:pPr lvl="1" latinLnBrk="1">
              <a:spcBef>
                <a:spcPct val="0"/>
              </a:spcBef>
              <a:spcAft>
                <a:spcPts val="1200"/>
              </a:spcAft>
              <a:defRPr/>
            </a:pPr>
            <a:endParaRPr lang="en-US" altLang="ko-KR" sz="2200" dirty="0" smtClean="0">
              <a:ea typeface="宋体" charset="-122"/>
            </a:endParaRPr>
          </a:p>
          <a:p>
            <a:pPr latinLnBrk="1">
              <a:spcBef>
                <a:spcPct val="0"/>
              </a:spcBef>
              <a:spcAft>
                <a:spcPts val="1200"/>
              </a:spcAft>
              <a:defRPr/>
            </a:pPr>
            <a:r>
              <a:rPr lang="en-US" altLang="ko-KR" sz="2400" dirty="0" smtClean="0">
                <a:ea typeface="宋体" charset="-122"/>
              </a:rPr>
              <a:t>Third Part of the paper:</a:t>
            </a:r>
          </a:p>
          <a:p>
            <a:pPr lvl="1" latinLnBrk="1">
              <a:spcBef>
                <a:spcPct val="0"/>
              </a:spcBef>
              <a:spcAft>
                <a:spcPts val="1200"/>
              </a:spcAft>
              <a:defRPr/>
            </a:pPr>
            <a:r>
              <a:rPr lang="en-US" altLang="ko-KR" sz="2000" dirty="0" smtClean="0">
                <a:ea typeface="宋体" charset="-122"/>
              </a:rPr>
              <a:t>Specialization of the previously derived results for the RWM</a:t>
            </a:r>
            <a:r>
              <a:rPr lang="en-US" altLang="ko-KR" sz="2000" dirty="0" smtClean="0">
                <a:solidFill>
                  <a:srgbClr val="66FF66"/>
                </a:solidFill>
                <a:ea typeface="宋体" charset="-122"/>
              </a:rPr>
              <a:t> </a:t>
            </a:r>
          </a:p>
          <a:p>
            <a:pPr latinLnBrk="1">
              <a:spcBef>
                <a:spcPct val="0"/>
              </a:spcBef>
              <a:spcAft>
                <a:spcPts val="1200"/>
              </a:spcAft>
              <a:defRPr/>
            </a:pPr>
            <a:endParaRPr lang="en-US" altLang="ko-KR" sz="2400" dirty="0" smtClean="0">
              <a:ea typeface="宋体" charset="-122"/>
            </a:endParaRPr>
          </a:p>
          <a:p>
            <a:pPr latinLnBrk="1">
              <a:spcBef>
                <a:spcPct val="0"/>
              </a:spcBef>
              <a:spcAft>
                <a:spcPts val="1200"/>
              </a:spcAft>
              <a:defRPr/>
            </a:pPr>
            <a:endParaRPr lang="en-US" altLang="ko-KR" sz="2400" dirty="0" smtClean="0">
              <a:ea typeface="宋体" charset="-122"/>
            </a:endParaRPr>
          </a:p>
          <a:p>
            <a:pPr latinLnBrk="1">
              <a:spcBef>
                <a:spcPct val="0"/>
              </a:spcBef>
              <a:spcAft>
                <a:spcPts val="1200"/>
              </a:spcAft>
              <a:defRPr/>
            </a:pPr>
            <a:endParaRPr lang="en-US" altLang="ko-KR" sz="2400" dirty="0" smtClean="0">
              <a:ea typeface="宋体" charset="-122"/>
            </a:endParaRPr>
          </a:p>
        </p:txBody>
      </p:sp>
    </p:spTree>
    <p:extLst>
      <p:ext uri="{BB962C8B-B14F-4D97-AF65-F5344CB8AC3E}">
        <p14:creationId xmlns:p14="http://schemas.microsoft.com/office/powerpoint/2010/main" val="33762298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962883">
                                            <p:txEl>
                                              <p:pRg st="0" end="0"/>
                                            </p:txEl>
                                          </p:spTgt>
                                        </p:tgtEl>
                                      </p:cBhvr>
                                    </p:animEffect>
                                    <p:set>
                                      <p:cBhvr>
                                        <p:cTn id="7" dur="1" fill="hold">
                                          <p:stCondLst>
                                            <p:cond delay="499"/>
                                          </p:stCondLst>
                                        </p:cTn>
                                        <p:tgtEl>
                                          <p:spTgt spid="3962883">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962883">
                                            <p:txEl>
                                              <p:pRg st="1" end="1"/>
                                            </p:txEl>
                                          </p:spTgt>
                                        </p:tgtEl>
                                      </p:cBhvr>
                                    </p:animEffect>
                                    <p:set>
                                      <p:cBhvr>
                                        <p:cTn id="10" dur="1" fill="hold">
                                          <p:stCondLst>
                                            <p:cond delay="499"/>
                                          </p:stCondLst>
                                        </p:cTn>
                                        <p:tgtEl>
                                          <p:spTgt spid="3962883">
                                            <p:txEl>
                                              <p:pRg st="1" end="1"/>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3962883">
                                            <p:txEl>
                                              <p:pRg st="7" end="7"/>
                                            </p:txEl>
                                          </p:spTgt>
                                        </p:tgtEl>
                                      </p:cBhvr>
                                    </p:animEffect>
                                    <p:set>
                                      <p:cBhvr>
                                        <p:cTn id="13" dur="1" fill="hold">
                                          <p:stCondLst>
                                            <p:cond delay="499"/>
                                          </p:stCondLst>
                                        </p:cTn>
                                        <p:tgtEl>
                                          <p:spTgt spid="3962883">
                                            <p:txEl>
                                              <p:pRg st="7" end="7"/>
                                            </p:txEl>
                                          </p:spTgt>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3962883">
                                            <p:txEl>
                                              <p:pRg st="8" end="8"/>
                                            </p:txEl>
                                          </p:spTgt>
                                        </p:tgtEl>
                                      </p:cBhvr>
                                    </p:animEffect>
                                    <p:set>
                                      <p:cBhvr>
                                        <p:cTn id="16" dur="1" fill="hold">
                                          <p:stCondLst>
                                            <p:cond delay="499"/>
                                          </p:stCondLst>
                                        </p:cTn>
                                        <p:tgtEl>
                                          <p:spTgt spid="396288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36</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36</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651000" y="304800"/>
            <a:ext cx="9017000" cy="838200"/>
          </a:xfrm>
        </p:spPr>
        <p:txBody>
          <a:bodyPr/>
          <a:lstStyle/>
          <a:p>
            <a:pPr eaLnBrk="1" hangingPunct="1">
              <a:defRPr/>
            </a:pPr>
            <a:r>
              <a:rPr lang="en-US" altLang="ko-KR" dirty="0" smtClean="0">
                <a:ea typeface="굴림" charset="-127"/>
              </a:rPr>
              <a:t>Optimal Mobility Aware Sensing Parameters</a:t>
            </a:r>
            <a:endParaRPr lang="en-US" altLang="ko-KR" dirty="0" smtClean="0"/>
          </a:p>
        </p:txBody>
      </p:sp>
      <p:sp>
        <p:nvSpPr>
          <p:cNvPr id="5470212" name="Rectangle 4"/>
          <p:cNvSpPr>
            <a:spLocks noGrp="1" noChangeArrowheads="1"/>
          </p:cNvSpPr>
          <p:nvPr>
            <p:ph type="body" sz="half" idx="4294967295"/>
          </p:nvPr>
        </p:nvSpPr>
        <p:spPr>
          <a:xfrm>
            <a:off x="533400" y="1447800"/>
            <a:ext cx="10744200" cy="4343400"/>
          </a:xfrm>
        </p:spPr>
        <p:txBody>
          <a:bodyPr/>
          <a:lstStyle/>
          <a:p>
            <a:pPr lvl="1" eaLnBrk="1" hangingPunct="1">
              <a:buFontTx/>
              <a:buNone/>
              <a:defRPr/>
            </a:pPr>
            <a:endParaRPr lang="en-US" altLang="ko-KR" sz="2400" dirty="0" smtClean="0"/>
          </a:p>
          <a:p>
            <a:pPr eaLnBrk="1" hangingPunct="1">
              <a:defRPr/>
            </a:pPr>
            <a:r>
              <a:rPr lang="en-US" altLang="ko-KR" sz="2800" dirty="0" smtClean="0">
                <a:ea typeface="굴림" charset="-127"/>
              </a:rPr>
              <a:t>Find Optimal Mobility Aware Sensing Parameters </a:t>
            </a:r>
          </a:p>
          <a:p>
            <a:pPr eaLnBrk="1" hangingPunct="1">
              <a:buFont typeface="Wingdings" charset="2"/>
              <a:buNone/>
              <a:defRPr/>
            </a:pPr>
            <a:r>
              <a:rPr lang="en-US" altLang="ko-KR" sz="2800" dirty="0" smtClean="0">
                <a:ea typeface="굴림" charset="-127"/>
              </a:rPr>
              <a:t>  </a:t>
            </a:r>
            <a:r>
              <a:rPr lang="en-US" altLang="ko-KR" sz="2800" dirty="0" smtClean="0">
                <a:solidFill>
                  <a:srgbClr val="66FF33"/>
                </a:solidFill>
                <a:ea typeface="굴림" charset="-127"/>
              </a:rPr>
              <a:t>(Sensing Time T</a:t>
            </a:r>
            <a:r>
              <a:rPr lang="en-US" altLang="ko-KR" sz="2800" baseline="-25000" dirty="0" smtClean="0">
                <a:solidFill>
                  <a:srgbClr val="66FF33"/>
                </a:solidFill>
                <a:ea typeface="굴림" charset="-127"/>
              </a:rPr>
              <a:t>s</a:t>
            </a:r>
            <a:r>
              <a:rPr lang="en-US" altLang="ko-KR" sz="2800" dirty="0" smtClean="0">
                <a:solidFill>
                  <a:srgbClr val="66FF33"/>
                </a:solidFill>
                <a:ea typeface="굴림" charset="-127"/>
              </a:rPr>
              <a:t> and Transmission Time T</a:t>
            </a:r>
            <a:r>
              <a:rPr lang="en-US" altLang="ko-KR" sz="2800" baseline="-25000" dirty="0" smtClean="0">
                <a:solidFill>
                  <a:srgbClr val="66FF33"/>
                </a:solidFill>
                <a:ea typeface="굴림" charset="-127"/>
              </a:rPr>
              <a:t>TX</a:t>
            </a:r>
            <a:r>
              <a:rPr lang="en-US" altLang="ko-KR" sz="2800" dirty="0" smtClean="0">
                <a:solidFill>
                  <a:srgbClr val="66FF33"/>
                </a:solidFill>
                <a:ea typeface="굴림" charset="-127"/>
              </a:rPr>
              <a:t>)</a:t>
            </a:r>
          </a:p>
          <a:p>
            <a:pPr eaLnBrk="1" hangingPunct="1">
              <a:buFont typeface="Wingdings" charset="2"/>
              <a:buNone/>
              <a:defRPr/>
            </a:pPr>
            <a:endParaRPr lang="en-US" altLang="ko-KR" sz="2800" dirty="0" smtClean="0">
              <a:solidFill>
                <a:srgbClr val="66FF33"/>
              </a:solidFill>
              <a:ea typeface="굴림" charset="-127"/>
            </a:endParaRPr>
          </a:p>
          <a:p>
            <a:pPr eaLnBrk="1" hangingPunct="1">
              <a:buFont typeface="Wingdings" charset="2"/>
              <a:buNone/>
              <a:defRPr/>
            </a:pPr>
            <a:r>
              <a:rPr lang="en-US" altLang="ko-KR" sz="2800" dirty="0" smtClean="0">
                <a:ea typeface="굴림" charset="-127"/>
              </a:rPr>
              <a:t>STEPS:</a:t>
            </a:r>
            <a:endParaRPr lang="en-US" altLang="ko-KR" sz="2800" dirty="0" smtClean="0"/>
          </a:p>
          <a:p>
            <a:pPr lvl="1" eaLnBrk="1" hangingPunct="1">
              <a:defRPr/>
            </a:pPr>
            <a:r>
              <a:rPr lang="en-US" altLang="ko-KR" sz="2400" dirty="0" smtClean="0">
                <a:ea typeface="굴림" charset="-127"/>
              </a:rPr>
              <a:t>Optimal Mobility-Aware Transmission Time</a:t>
            </a:r>
            <a:endParaRPr lang="en-US" altLang="ko-KR" sz="2400" dirty="0" smtClean="0"/>
          </a:p>
          <a:p>
            <a:pPr lvl="1" eaLnBrk="1" hangingPunct="1">
              <a:defRPr/>
            </a:pPr>
            <a:r>
              <a:rPr lang="en-US" altLang="ko-KR" sz="2400" dirty="0">
                <a:ea typeface="굴림" charset="-127"/>
              </a:rPr>
              <a:t>Optimal Mobility-Aware </a:t>
            </a:r>
            <a:r>
              <a:rPr lang="en-US" altLang="ko-KR" sz="2400" dirty="0" smtClean="0">
                <a:ea typeface="굴림" charset="-127"/>
              </a:rPr>
              <a:t>Sensing Time Threshold </a:t>
            </a:r>
            <a:endParaRPr lang="en-US" altLang="ko-KR" sz="2400" dirty="0"/>
          </a:p>
          <a:p>
            <a:pPr lvl="1" eaLnBrk="1" hangingPunct="1">
              <a:defRPr/>
            </a:pPr>
            <a:r>
              <a:rPr lang="en-US" altLang="ko-KR" sz="2400" dirty="0" smtClean="0">
                <a:ea typeface="굴림" charset="-127"/>
              </a:rPr>
              <a:t>Mobility</a:t>
            </a:r>
            <a:r>
              <a:rPr lang="en-US" altLang="ko-KR" sz="2400" dirty="0">
                <a:ea typeface="굴림" charset="-127"/>
              </a:rPr>
              <a:t>-Aware </a:t>
            </a:r>
            <a:r>
              <a:rPr lang="en-US" altLang="ko-KR" sz="2400" dirty="0" smtClean="0">
                <a:ea typeface="굴림" charset="-127"/>
              </a:rPr>
              <a:t>Sensing Time</a:t>
            </a:r>
            <a:endParaRPr lang="en-US" altLang="ko-KR" sz="2400" dirty="0"/>
          </a:p>
          <a:p>
            <a:pPr lvl="1" eaLnBrk="1" hangingPunct="1">
              <a:buFontTx/>
              <a:buNone/>
              <a:defRPr/>
            </a:pPr>
            <a:endParaRPr lang="en-US" altLang="ko-KR" sz="2400" dirty="0" smtClean="0">
              <a:solidFill>
                <a:srgbClr val="66FF33"/>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37</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37</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600200" y="228600"/>
            <a:ext cx="9017000" cy="838200"/>
          </a:xfrm>
        </p:spPr>
        <p:txBody>
          <a:bodyPr/>
          <a:lstStyle/>
          <a:p>
            <a:pPr eaLnBrk="1" hangingPunct="1">
              <a:defRPr/>
            </a:pPr>
            <a:r>
              <a:rPr lang="en-US" altLang="ko-KR" sz="2800" dirty="0">
                <a:ea typeface="굴림" charset="-127"/>
              </a:rPr>
              <a:t>Optimal Mobility-Aware</a:t>
            </a:r>
            <a:r>
              <a:rPr lang="en-US" altLang="ko-KR" sz="2800" dirty="0" smtClean="0">
                <a:ea typeface="굴림" charset="-127"/>
              </a:rPr>
              <a:t> Transmission </a:t>
            </a:r>
            <a:r>
              <a:rPr lang="en-US" altLang="ko-KR" sz="2800" dirty="0">
                <a:ea typeface="굴림" charset="-127"/>
              </a:rPr>
              <a:t>Time</a:t>
            </a:r>
          </a:p>
        </p:txBody>
      </p:sp>
      <p:sp>
        <p:nvSpPr>
          <p:cNvPr id="5470212" name="Rectangle 4"/>
          <p:cNvSpPr>
            <a:spLocks noGrp="1" noChangeArrowheads="1"/>
          </p:cNvSpPr>
          <p:nvPr>
            <p:ph type="body" sz="half" idx="4294967295"/>
          </p:nvPr>
        </p:nvSpPr>
        <p:spPr>
          <a:xfrm>
            <a:off x="533400" y="1447800"/>
            <a:ext cx="10744200" cy="4343400"/>
          </a:xfrm>
        </p:spPr>
        <p:txBody>
          <a:bodyPr/>
          <a:lstStyle/>
          <a:p>
            <a:pPr lvl="1" eaLnBrk="1" hangingPunct="1">
              <a:buFontTx/>
              <a:buNone/>
              <a:defRPr/>
            </a:pPr>
            <a:endParaRPr lang="en-US" altLang="ko-KR" sz="2400" dirty="0" smtClean="0"/>
          </a:p>
          <a:p>
            <a:pPr eaLnBrk="1" hangingPunct="1">
              <a:defRPr/>
            </a:pPr>
            <a:r>
              <a:rPr lang="en-US" altLang="ko-KR" sz="2800" dirty="0" smtClean="0">
                <a:ea typeface="굴림" charset="-127"/>
              </a:rPr>
              <a:t>Definition:</a:t>
            </a:r>
            <a:r>
              <a:rPr lang="en-US" altLang="ko-KR" sz="2800" dirty="0" smtClean="0">
                <a:solidFill>
                  <a:srgbClr val="FFFFFF"/>
                </a:solidFill>
                <a:ea typeface="굴림" charset="-127"/>
              </a:rPr>
              <a:t>       is the </a:t>
            </a:r>
            <a:r>
              <a:rPr lang="en-US" altLang="ko-KR" sz="2800" dirty="0">
                <a:solidFill>
                  <a:srgbClr val="FFFFFF"/>
                </a:solidFill>
                <a:ea typeface="굴림" charset="-127"/>
              </a:rPr>
              <a:t>transmission time that: </a:t>
            </a:r>
          </a:p>
          <a:p>
            <a:pPr eaLnBrk="1" hangingPunct="1">
              <a:defRPr/>
            </a:pPr>
            <a:endParaRPr lang="en-US" altLang="ko-KR" sz="2800" dirty="0" smtClean="0">
              <a:solidFill>
                <a:srgbClr val="FFFFFF"/>
              </a:solidFill>
              <a:ea typeface="굴림" charset="-127"/>
            </a:endParaRPr>
          </a:p>
          <a:p>
            <a:pPr marL="400050" lvl="1" indent="0" eaLnBrk="1" hangingPunct="1">
              <a:buNone/>
              <a:defRPr/>
            </a:pPr>
            <a:r>
              <a:rPr lang="en-US" altLang="ko-KR" sz="2600" dirty="0">
                <a:solidFill>
                  <a:srgbClr val="FFFFFF"/>
                </a:solidFill>
                <a:ea typeface="굴림" charset="-127"/>
              </a:rPr>
              <a:t> </a:t>
            </a:r>
            <a:r>
              <a:rPr lang="en-US" altLang="ko-KR" sz="2400" dirty="0" smtClean="0">
                <a:ea typeface="굴림" charset="-127"/>
              </a:rPr>
              <a:t>* allows a CR </a:t>
            </a:r>
            <a:r>
              <a:rPr lang="en-US" altLang="ko-KR" sz="2400" dirty="0">
                <a:ea typeface="굴림" charset="-127"/>
              </a:rPr>
              <a:t>user to respect the PU interference </a:t>
            </a:r>
            <a:r>
              <a:rPr lang="en-US" altLang="ko-KR" sz="2400" dirty="0" smtClean="0">
                <a:ea typeface="굴림" charset="-127"/>
              </a:rPr>
              <a:t>constraint</a:t>
            </a:r>
          </a:p>
          <a:p>
            <a:pPr marL="400050" lvl="1" indent="0" eaLnBrk="1" hangingPunct="1">
              <a:buNone/>
              <a:defRPr/>
            </a:pPr>
            <a:endParaRPr lang="en-US" altLang="ko-KR" sz="2400" dirty="0" smtClean="0">
              <a:ea typeface="굴림" charset="-127"/>
            </a:endParaRPr>
          </a:p>
          <a:p>
            <a:pPr marL="400050" lvl="1" indent="0" eaLnBrk="1" hangingPunct="1">
              <a:buNone/>
              <a:defRPr/>
            </a:pPr>
            <a:r>
              <a:rPr lang="en-US" altLang="ko-KR" sz="2400" dirty="0">
                <a:solidFill>
                  <a:srgbClr val="FFFFFF"/>
                </a:solidFill>
                <a:ea typeface="굴림" charset="-127"/>
              </a:rPr>
              <a:t> </a:t>
            </a:r>
            <a:r>
              <a:rPr lang="en-US" altLang="ko-KR" sz="2400" dirty="0" smtClean="0">
                <a:solidFill>
                  <a:srgbClr val="FFFFFF"/>
                </a:solidFill>
                <a:ea typeface="굴림" charset="-127"/>
              </a:rPr>
              <a:t>* </a:t>
            </a:r>
            <a:r>
              <a:rPr lang="en-US" altLang="ko-KR" sz="2200" dirty="0" smtClean="0">
                <a:solidFill>
                  <a:srgbClr val="FFFFFF"/>
                </a:solidFill>
                <a:ea typeface="굴림" charset="-127"/>
              </a:rPr>
              <a:t>maximizes </a:t>
            </a:r>
            <a:r>
              <a:rPr lang="en-US" altLang="ko-KR" sz="2200" dirty="0">
                <a:solidFill>
                  <a:srgbClr val="FFFFFF"/>
                </a:solidFill>
                <a:ea typeface="굴림" charset="-127"/>
              </a:rPr>
              <a:t>the sensing efficiency </a:t>
            </a:r>
            <a:r>
              <a:rPr lang="en-US" altLang="ko-KR" sz="2200" dirty="0" smtClean="0">
                <a:solidFill>
                  <a:srgbClr val="FFFFFF"/>
                </a:solidFill>
                <a:ea typeface="굴림" charset="-127"/>
              </a:rPr>
              <a:t>for a </a:t>
            </a:r>
            <a:r>
              <a:rPr lang="en-US" altLang="ko-KR" sz="2200" dirty="0">
                <a:solidFill>
                  <a:srgbClr val="FFFFFF"/>
                </a:solidFill>
                <a:ea typeface="굴림" charset="-127"/>
              </a:rPr>
              <a:t>given value of the sensing time.</a:t>
            </a:r>
            <a:endParaRPr lang="en-US" altLang="ko-KR" sz="2200" dirty="0" smtClean="0">
              <a:solidFill>
                <a:srgbClr val="FFFFFF"/>
              </a:solidFill>
              <a:ea typeface="굴림" charset="-127"/>
            </a:endParaRPr>
          </a:p>
          <a:p>
            <a:pPr lvl="1" eaLnBrk="1" hangingPunct="1">
              <a:buFont typeface="Wingdings" charset="2"/>
              <a:buNone/>
              <a:defRPr/>
            </a:pPr>
            <a:endParaRPr lang="en-US" altLang="ko-KR" sz="2200" dirty="0" smtClean="0">
              <a:ea typeface="굴림" charset="-127"/>
            </a:endParaRPr>
          </a:p>
          <a:p>
            <a:pPr eaLnBrk="1" hangingPunct="1">
              <a:buFont typeface="Wingdings" charset="2"/>
              <a:buNone/>
              <a:defRPr/>
            </a:pPr>
            <a:endParaRPr lang="en-US" altLang="ko-KR" dirty="0"/>
          </a:p>
          <a:p>
            <a:pPr lvl="1" eaLnBrk="1" hangingPunct="1">
              <a:buFontTx/>
              <a:buNone/>
              <a:defRPr/>
            </a:pPr>
            <a:endParaRPr lang="en-US" altLang="ko-KR" sz="2400" dirty="0" smtClean="0">
              <a:solidFill>
                <a:srgbClr val="66FF33"/>
              </a:solidFill>
            </a:endParaRPr>
          </a:p>
        </p:txBody>
      </p:sp>
      <p:pic>
        <p:nvPicPr>
          <p:cNvPr id="2" name="Picture 1"/>
          <p:cNvPicPr>
            <a:picLocks noChangeAspect="1"/>
          </p:cNvPicPr>
          <p:nvPr/>
        </p:nvPicPr>
        <p:blipFill>
          <a:blip r:embed="rId3"/>
          <a:stretch>
            <a:fillRect/>
          </a:stretch>
        </p:blipFill>
        <p:spPr>
          <a:xfrm>
            <a:off x="2895600" y="1905000"/>
            <a:ext cx="622300" cy="482600"/>
          </a:xfrm>
          <a:prstGeom prst="rect">
            <a:avLst/>
          </a:prstGeom>
        </p:spPr>
      </p:pic>
    </p:spTree>
    <p:extLst>
      <p:ext uri="{BB962C8B-B14F-4D97-AF65-F5344CB8AC3E}">
        <p14:creationId xmlns:p14="http://schemas.microsoft.com/office/powerpoint/2010/main" val="3100959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38</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38</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574800" y="304800"/>
            <a:ext cx="9017000" cy="838200"/>
          </a:xfrm>
        </p:spPr>
        <p:txBody>
          <a:bodyPr/>
          <a:lstStyle/>
          <a:p>
            <a:pPr eaLnBrk="1" hangingPunct="1">
              <a:defRPr/>
            </a:pPr>
            <a:r>
              <a:rPr lang="en-US" altLang="ko-KR" sz="2800" dirty="0">
                <a:ea typeface="굴림" charset="-127"/>
              </a:rPr>
              <a:t>Optimal Mobility-Aware</a:t>
            </a:r>
            <a:r>
              <a:rPr lang="en-US" altLang="ko-KR" sz="2800" dirty="0" smtClean="0">
                <a:ea typeface="굴림" charset="-127"/>
              </a:rPr>
              <a:t> Transmission </a:t>
            </a:r>
            <a:r>
              <a:rPr lang="en-US" altLang="ko-KR" sz="2800" dirty="0">
                <a:ea typeface="굴림" charset="-127"/>
              </a:rPr>
              <a:t>Time</a:t>
            </a:r>
          </a:p>
        </p:txBody>
      </p:sp>
      <p:sp>
        <p:nvSpPr>
          <p:cNvPr id="5470212" name="Rectangle 4"/>
          <p:cNvSpPr>
            <a:spLocks noGrp="1" noChangeArrowheads="1"/>
          </p:cNvSpPr>
          <p:nvPr>
            <p:ph type="body" sz="half" idx="4294967295"/>
          </p:nvPr>
        </p:nvSpPr>
        <p:spPr>
          <a:xfrm>
            <a:off x="533400" y="1295400"/>
            <a:ext cx="10744200" cy="4343400"/>
          </a:xfrm>
        </p:spPr>
        <p:txBody>
          <a:bodyPr/>
          <a:lstStyle/>
          <a:p>
            <a:pPr marL="0" indent="0" eaLnBrk="1" hangingPunct="1">
              <a:buNone/>
              <a:defRPr/>
            </a:pPr>
            <a:r>
              <a:rPr lang="en-US" altLang="ko-KR" sz="2800" dirty="0" smtClean="0">
                <a:ea typeface="굴림" charset="-127"/>
              </a:rPr>
              <a:t>Theorem 3: </a:t>
            </a:r>
            <a:r>
              <a:rPr lang="en-US" altLang="ko-KR" sz="2800" dirty="0" smtClean="0">
                <a:solidFill>
                  <a:srgbClr val="FFFFFF"/>
                </a:solidFill>
                <a:ea typeface="굴림" charset="-127"/>
              </a:rPr>
              <a:t>Consider </a:t>
            </a:r>
            <a:r>
              <a:rPr lang="en-US" altLang="ko-KR" sz="2800" dirty="0">
                <a:solidFill>
                  <a:srgbClr val="FFFFFF"/>
                </a:solidFill>
                <a:ea typeface="굴림" charset="-127"/>
              </a:rPr>
              <a:t>a PU roaming in a </a:t>
            </a:r>
            <a:r>
              <a:rPr lang="en-US" altLang="ko-KR" sz="2800" dirty="0" smtClean="0">
                <a:solidFill>
                  <a:srgbClr val="FFFFFF"/>
                </a:solidFill>
                <a:ea typeface="굴림" charset="-127"/>
              </a:rPr>
              <a:t>network region </a:t>
            </a:r>
            <a:r>
              <a:rPr lang="en-US" altLang="ko-KR" sz="2800" dirty="0">
                <a:solidFill>
                  <a:srgbClr val="FFFFFF"/>
                </a:solidFill>
                <a:ea typeface="굴림" charset="-127"/>
              </a:rPr>
              <a:t>A according to a general mobility </a:t>
            </a:r>
            <a:r>
              <a:rPr lang="en-US" altLang="ko-KR" sz="2800" dirty="0" smtClean="0">
                <a:solidFill>
                  <a:srgbClr val="FFFFFF"/>
                </a:solidFill>
                <a:ea typeface="굴림" charset="-127"/>
              </a:rPr>
              <a:t>model, then </a:t>
            </a:r>
          </a:p>
          <a:p>
            <a:pPr marL="0" indent="0" eaLnBrk="1" hangingPunct="1">
              <a:buNone/>
              <a:defRPr/>
            </a:pPr>
            <a:endParaRPr lang="en-US" altLang="ko-KR" sz="2800" dirty="0" smtClean="0">
              <a:solidFill>
                <a:srgbClr val="FFFFFF"/>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lvl="1" eaLnBrk="1" hangingPunct="1">
              <a:buFontTx/>
              <a:buNone/>
              <a:defRPr/>
            </a:pPr>
            <a:endParaRPr lang="en-US" altLang="ko-KR" sz="2400" dirty="0" smtClean="0"/>
          </a:p>
          <a:p>
            <a:pPr lvl="1" eaLnBrk="1" hangingPunct="1">
              <a:buFontTx/>
              <a:buNone/>
              <a:defRPr/>
            </a:pPr>
            <a:r>
              <a:rPr lang="en-US" altLang="ko-KR" sz="2400" dirty="0">
                <a:solidFill>
                  <a:srgbClr val="66FF33"/>
                </a:solidFill>
              </a:rPr>
              <a:t>w</a:t>
            </a:r>
            <a:r>
              <a:rPr lang="en-US" altLang="ko-KR" sz="2400" dirty="0" smtClean="0">
                <a:solidFill>
                  <a:srgbClr val="66FF33"/>
                </a:solidFill>
              </a:rPr>
              <a:t>here:</a:t>
            </a:r>
          </a:p>
          <a:p>
            <a:pPr lvl="1" eaLnBrk="1" hangingPunct="1">
              <a:buClr>
                <a:srgbClr val="FF0000"/>
              </a:buClr>
              <a:buFontTx/>
              <a:buChar char="•"/>
              <a:defRPr/>
            </a:pPr>
            <a:r>
              <a:rPr lang="en-US" altLang="ko-KR" sz="2400" dirty="0" smtClean="0">
                <a:solidFill>
                  <a:srgbClr val="66FF33"/>
                </a:solidFill>
              </a:rPr>
              <a:t>CDF </a:t>
            </a:r>
            <a:r>
              <a:rPr lang="en-US" altLang="ko-KR" sz="2400" dirty="0">
                <a:solidFill>
                  <a:srgbClr val="66FF33"/>
                </a:solidFill>
              </a:rPr>
              <a:t>of the PU inter-arrival time </a:t>
            </a:r>
            <a:r>
              <a:rPr lang="en-US" altLang="ko-KR" sz="1800" dirty="0" smtClean="0">
                <a:solidFill>
                  <a:srgbClr val="66FF33"/>
                </a:solidFill>
              </a:rPr>
              <a:t>(Theorem 2)</a:t>
            </a:r>
          </a:p>
          <a:p>
            <a:pPr lvl="1" eaLnBrk="1" hangingPunct="1">
              <a:buClr>
                <a:srgbClr val="FF0000"/>
              </a:buClr>
              <a:buFontTx/>
              <a:buChar char="•"/>
              <a:defRPr/>
            </a:pPr>
            <a:r>
              <a:rPr lang="en-US" altLang="ko-KR" sz="1800" dirty="0" smtClean="0">
                <a:solidFill>
                  <a:srgbClr val="66FF33"/>
                </a:solidFill>
              </a:rPr>
              <a:t> </a:t>
            </a:r>
            <a:r>
              <a:rPr lang="en-US" altLang="ko-KR" sz="2400" dirty="0" smtClean="0">
                <a:solidFill>
                  <a:srgbClr val="66FF33"/>
                </a:solidFill>
              </a:rPr>
              <a:t>*        P</a:t>
            </a:r>
            <a:r>
              <a:rPr lang="en-US" altLang="ko-KR" sz="2400" baseline="-25000" dirty="0" smtClean="0">
                <a:solidFill>
                  <a:srgbClr val="66FF33"/>
                </a:solidFill>
              </a:rPr>
              <a:t>int</a:t>
            </a:r>
            <a:r>
              <a:rPr lang="en-US" altLang="ko-KR" sz="2400" dirty="0" smtClean="0">
                <a:solidFill>
                  <a:srgbClr val="66FF33"/>
                </a:solidFill>
              </a:rPr>
              <a:t> maximum interference probability </a:t>
            </a:r>
            <a:endParaRPr lang="en-US" altLang="ko-KR" sz="2400" dirty="0">
              <a:solidFill>
                <a:srgbClr val="66FF33"/>
              </a:solidFill>
            </a:endParaRPr>
          </a:p>
          <a:p>
            <a:pPr lvl="1" eaLnBrk="1" hangingPunct="1">
              <a:buClr>
                <a:srgbClr val="FF0000"/>
              </a:buClr>
              <a:buFontTx/>
              <a:buChar char="•"/>
              <a:defRPr/>
            </a:pPr>
            <a:r>
              <a:rPr lang="en-US" altLang="ko-KR" sz="2400" dirty="0" smtClean="0">
                <a:solidFill>
                  <a:srgbClr val="66FF33"/>
                </a:solidFill>
              </a:rPr>
              <a:t> </a:t>
            </a:r>
            <a:r>
              <a:rPr lang="en-US" altLang="ko-KR" sz="2400" dirty="0" err="1" smtClean="0">
                <a:solidFill>
                  <a:srgbClr val="66FF33"/>
                </a:solidFill>
              </a:rPr>
              <a:t>P</a:t>
            </a:r>
            <a:r>
              <a:rPr lang="en-US" altLang="ko-KR" sz="2400" baseline="-25000" dirty="0" err="1" smtClean="0">
                <a:solidFill>
                  <a:srgbClr val="66FF33"/>
                </a:solidFill>
              </a:rPr>
              <a:t>on</a:t>
            </a:r>
            <a:r>
              <a:rPr lang="en-US" altLang="ko-KR" sz="2400" dirty="0" smtClean="0">
                <a:solidFill>
                  <a:srgbClr val="66FF33"/>
                </a:solidFill>
              </a:rPr>
              <a:t>     PU on-state probability</a:t>
            </a:r>
            <a:endParaRPr lang="en-US" altLang="ko-KR" sz="1800" dirty="0" smtClean="0">
              <a:solidFill>
                <a:srgbClr val="66FF33"/>
              </a:solidFill>
            </a:endParaRPr>
          </a:p>
        </p:txBody>
      </p:sp>
      <p:pic>
        <p:nvPicPr>
          <p:cNvPr id="3" name="Picture 2"/>
          <p:cNvPicPr>
            <a:picLocks noChangeAspect="1"/>
          </p:cNvPicPr>
          <p:nvPr/>
        </p:nvPicPr>
        <p:blipFill>
          <a:blip r:embed="rId3"/>
          <a:stretch>
            <a:fillRect/>
          </a:stretch>
        </p:blipFill>
        <p:spPr>
          <a:xfrm>
            <a:off x="3657600" y="2590800"/>
            <a:ext cx="2794000" cy="889000"/>
          </a:xfrm>
          <a:prstGeom prst="rect">
            <a:avLst/>
          </a:prstGeom>
        </p:spPr>
      </p:pic>
      <p:pic>
        <p:nvPicPr>
          <p:cNvPr id="4" name="Picture 3"/>
          <p:cNvPicPr>
            <a:picLocks noChangeAspect="1"/>
          </p:cNvPicPr>
          <p:nvPr/>
        </p:nvPicPr>
        <p:blipFill>
          <a:blip r:embed="rId4"/>
          <a:stretch>
            <a:fillRect/>
          </a:stretch>
        </p:blipFill>
        <p:spPr>
          <a:xfrm>
            <a:off x="1447800" y="4648200"/>
            <a:ext cx="736600" cy="342900"/>
          </a:xfrm>
          <a:prstGeom prst="rect">
            <a:avLst/>
          </a:prstGeom>
        </p:spPr>
      </p:pic>
    </p:spTree>
    <p:extLst>
      <p:ext uri="{BB962C8B-B14F-4D97-AF65-F5344CB8AC3E}">
        <p14:creationId xmlns:p14="http://schemas.microsoft.com/office/powerpoint/2010/main" val="2332111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6354" name="Rectangle 2"/>
          <p:cNvSpPr>
            <a:spLocks noGrp="1" noChangeArrowheads="1"/>
          </p:cNvSpPr>
          <p:nvPr>
            <p:ph type="title"/>
          </p:nvPr>
        </p:nvSpPr>
        <p:spPr>
          <a:xfrm>
            <a:off x="1981200" y="304800"/>
            <a:ext cx="9017000" cy="838200"/>
          </a:xfrm>
        </p:spPr>
        <p:txBody>
          <a:bodyPr/>
          <a:lstStyle/>
          <a:p>
            <a:pPr eaLnBrk="1" hangingPunct="1">
              <a:defRPr/>
            </a:pPr>
            <a:r>
              <a:rPr lang="en-US" altLang="ko-KR" sz="4000" dirty="0" smtClean="0"/>
              <a:t>Explanation</a:t>
            </a:r>
          </a:p>
        </p:txBody>
      </p:sp>
      <p:sp>
        <p:nvSpPr>
          <p:cNvPr id="5476355" name="Rectangle 3"/>
          <p:cNvSpPr>
            <a:spLocks noGrp="1" noChangeArrowheads="1"/>
          </p:cNvSpPr>
          <p:nvPr>
            <p:ph type="body" sz="half" idx="1"/>
          </p:nvPr>
        </p:nvSpPr>
        <p:spPr/>
        <p:txBody>
          <a:bodyPr/>
          <a:lstStyle/>
          <a:p>
            <a:pPr eaLnBrk="1" hangingPunct="1">
              <a:lnSpc>
                <a:spcPct val="80000"/>
              </a:lnSpc>
              <a:buFont typeface="Wingdings" charset="2"/>
              <a:buNone/>
              <a:defRPr/>
            </a:pPr>
            <a:endParaRPr lang="en-US" altLang="ko-KR" dirty="0" smtClean="0">
              <a:ea typeface="굴림" charset="-127"/>
            </a:endParaRPr>
          </a:p>
          <a:p>
            <a:pPr lvl="1" eaLnBrk="1" hangingPunct="1">
              <a:lnSpc>
                <a:spcPct val="80000"/>
              </a:lnSpc>
              <a:defRPr/>
            </a:pPr>
            <a:endParaRPr lang="en-US" altLang="ko-KR" sz="1900" dirty="0" smtClean="0">
              <a:ea typeface="굴림" charset="-127"/>
            </a:endParaRPr>
          </a:p>
          <a:p>
            <a:pPr lvl="1" eaLnBrk="1" hangingPunct="1">
              <a:lnSpc>
                <a:spcPct val="80000"/>
              </a:lnSpc>
              <a:defRPr/>
            </a:pPr>
            <a:endParaRPr lang="en-US" altLang="ko-KR" sz="1900" dirty="0" smtClean="0">
              <a:ea typeface="굴림" charset="-127"/>
            </a:endParaRPr>
          </a:p>
          <a:p>
            <a:pPr lvl="1" eaLnBrk="1" hangingPunct="1">
              <a:lnSpc>
                <a:spcPct val="80000"/>
              </a:lnSpc>
              <a:buFontTx/>
              <a:buNone/>
              <a:defRPr/>
            </a:pPr>
            <a:r>
              <a:rPr lang="en-US" altLang="ko-KR" sz="1900" dirty="0" smtClean="0">
                <a:solidFill>
                  <a:schemeClr val="bg2"/>
                </a:solidFill>
                <a:ea typeface="굴림" charset="-127"/>
              </a:rPr>
              <a:t>.</a:t>
            </a:r>
            <a:endParaRPr lang="en-US" altLang="ko-KR" sz="1900" dirty="0" smtClean="0">
              <a:solidFill>
                <a:schemeClr val="bg2"/>
              </a:solidFill>
            </a:endParaRPr>
          </a:p>
        </p:txBody>
      </p:sp>
      <p:pic>
        <p:nvPicPr>
          <p:cNvPr id="8" name="Content Placeholder 7"/>
          <p:cNvPicPr>
            <a:picLocks noGrp="1" noChangeAspect="1"/>
          </p:cNvPicPr>
          <p:nvPr>
            <p:ph sz="half" idx="2"/>
          </p:nvPr>
        </p:nvPicPr>
        <p:blipFill>
          <a:blip r:embed="rId3"/>
          <a:srcRect t="-28026" b="-28026"/>
          <a:stretch>
            <a:fillRect/>
          </a:stretch>
        </p:blipFill>
        <p:spPr>
          <a:xfrm>
            <a:off x="6461124" y="1371600"/>
            <a:ext cx="4892676" cy="4495800"/>
          </a:xfrm>
        </p:spPr>
      </p:pic>
      <p:sp>
        <p:nvSpPr>
          <p:cNvPr id="63490" name="Rectangle 7"/>
          <p:cNvSpPr>
            <a:spLocks noGrp="1" noChangeArrowheads="1"/>
          </p:cNvSpPr>
          <p:nvPr>
            <p:ph type="sldNum" sz="quarter" idx="10"/>
          </p:nvPr>
        </p:nvSpPr>
        <p:spPr>
          <a:noFill/>
        </p:spPr>
        <p:txBody>
          <a:bodyPr/>
          <a:lstStyle/>
          <a:p>
            <a:fld id="{79AD1D6A-C4E1-4EBF-9885-B0CE9CEDD7BB}" type="slidenum">
              <a:rPr lang="en-GB" altLang="ko-KR" smtClean="0"/>
              <a:pPr/>
              <a:t>39</a:t>
            </a:fld>
            <a:endParaRPr lang="en-GB" altLang="ko-KR" smtClean="0"/>
          </a:p>
        </p:txBody>
      </p:sp>
      <p:sp>
        <p:nvSpPr>
          <p:cNvPr id="63491"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64F05B2E-C969-4D97-89D8-F13961A76844}" type="slidenum">
              <a:rPr kumimoji="0" lang="en-GB" altLang="ko-KR" sz="1600">
                <a:latin typeface="Arial" charset="0"/>
              </a:rPr>
              <a:pPr algn="r" eaLnBrk="1" hangingPunct="1">
                <a:lnSpc>
                  <a:spcPct val="100000"/>
                </a:lnSpc>
                <a:spcBef>
                  <a:spcPct val="0"/>
                </a:spcBef>
                <a:buClrTx/>
                <a:buSzTx/>
                <a:buFontTx/>
                <a:buNone/>
              </a:pPr>
              <a:t>39</a:t>
            </a:fld>
            <a:endParaRPr kumimoji="0" lang="en-GB" altLang="ko-KR" sz="1600">
              <a:latin typeface="Arial" charset="0"/>
            </a:endParaRPr>
          </a:p>
        </p:txBody>
      </p:sp>
      <p:sp>
        <p:nvSpPr>
          <p:cNvPr id="63494" name="TextBox 5"/>
          <p:cNvSpPr txBox="1">
            <a:spLocks noChangeArrowheads="1"/>
          </p:cNvSpPr>
          <p:nvPr/>
        </p:nvSpPr>
        <p:spPr bwMode="auto">
          <a:xfrm>
            <a:off x="76200" y="1600200"/>
            <a:ext cx="6324600" cy="4953000"/>
          </a:xfrm>
          <a:prstGeom prst="rect">
            <a:avLst/>
          </a:prstGeom>
          <a:noFill/>
          <a:ln w="9525">
            <a:noFill/>
            <a:miter lim="800000"/>
            <a:headEnd/>
            <a:tailEnd/>
          </a:ln>
        </p:spPr>
        <p:txBody>
          <a:bodyPr/>
          <a:lstStyle/>
          <a:p>
            <a:pPr marL="265113" indent="-265113">
              <a:lnSpc>
                <a:spcPct val="100000"/>
              </a:lnSpc>
            </a:pPr>
            <a:r>
              <a:rPr lang="en-US" altLang="ko-KR" sz="2400" dirty="0">
                <a:solidFill>
                  <a:srgbClr val="FFFFFF"/>
                </a:solidFill>
              </a:rPr>
              <a:t>During two PU arrival </a:t>
            </a:r>
            <a:r>
              <a:rPr lang="en-US" altLang="ko-KR" sz="2400" dirty="0" smtClean="0">
                <a:solidFill>
                  <a:srgbClr val="FFFFFF"/>
                </a:solidFill>
              </a:rPr>
              <a:t>events, </a:t>
            </a:r>
            <a:r>
              <a:rPr lang="en-US" altLang="ko-KR" sz="2400" dirty="0">
                <a:solidFill>
                  <a:srgbClr val="FFFFFF"/>
                </a:solidFill>
              </a:rPr>
              <a:t>a CR </a:t>
            </a:r>
            <a:r>
              <a:rPr lang="en-US" altLang="ko-KR" sz="2400" dirty="0" smtClean="0">
                <a:solidFill>
                  <a:srgbClr val="FFFFFF"/>
                </a:solidFill>
              </a:rPr>
              <a:t>can interfere </a:t>
            </a:r>
            <a:r>
              <a:rPr lang="en-US" altLang="ko-KR" sz="2400" dirty="0">
                <a:solidFill>
                  <a:srgbClr val="FFFFFF"/>
                </a:solidFill>
              </a:rPr>
              <a:t>an active PU during </a:t>
            </a:r>
            <a:r>
              <a:rPr lang="en-US" altLang="ko-KR" sz="2400" dirty="0" smtClean="0">
                <a:solidFill>
                  <a:srgbClr val="FFFFFF"/>
                </a:solidFill>
              </a:rPr>
              <a:t>T</a:t>
            </a:r>
            <a:r>
              <a:rPr lang="en-US" altLang="ko-KR" sz="2400" baseline="-25000" dirty="0" smtClean="0">
                <a:solidFill>
                  <a:srgbClr val="FFFFFF"/>
                </a:solidFill>
              </a:rPr>
              <a:t>Tx</a:t>
            </a:r>
          </a:p>
          <a:p>
            <a:pPr>
              <a:lnSpc>
                <a:spcPct val="100000"/>
              </a:lnSpc>
              <a:buNone/>
            </a:pPr>
            <a:endParaRPr lang="en-US" altLang="ko-KR" sz="2400" dirty="0" smtClean="0">
              <a:solidFill>
                <a:srgbClr val="FFFFFF"/>
              </a:solidFill>
            </a:endParaRPr>
          </a:p>
          <a:p>
            <a:pPr marL="800100" lvl="1" indent="-342900">
              <a:lnSpc>
                <a:spcPct val="100000"/>
              </a:lnSpc>
              <a:buFont typeface="Wingdings" charset="2"/>
              <a:buChar char="ü"/>
            </a:pPr>
            <a:r>
              <a:rPr lang="en-US" altLang="ko-KR" sz="2000" dirty="0" smtClean="0">
                <a:solidFill>
                  <a:srgbClr val="FFFF00"/>
                </a:solidFill>
              </a:rPr>
              <a:t>T</a:t>
            </a:r>
            <a:r>
              <a:rPr lang="en-US" altLang="ko-KR" sz="2000" baseline="-25000" dirty="0" smtClean="0">
                <a:solidFill>
                  <a:srgbClr val="FFFF00"/>
                </a:solidFill>
              </a:rPr>
              <a:t>Tx</a:t>
            </a:r>
            <a:r>
              <a:rPr lang="en-US" altLang="ko-KR" sz="2000" dirty="0" smtClean="0">
                <a:solidFill>
                  <a:srgbClr val="FFFF00"/>
                </a:solidFill>
              </a:rPr>
              <a:t> </a:t>
            </a:r>
            <a:r>
              <a:rPr lang="en-US" altLang="ko-KR" sz="2000" dirty="0">
                <a:solidFill>
                  <a:srgbClr val="FFFF00"/>
                </a:solidFill>
              </a:rPr>
              <a:t>cannot </a:t>
            </a:r>
            <a:r>
              <a:rPr lang="en-US" altLang="ko-KR" sz="2000" dirty="0" smtClean="0">
                <a:solidFill>
                  <a:srgbClr val="FFFF00"/>
                </a:solidFill>
              </a:rPr>
              <a:t>exceed the </a:t>
            </a:r>
            <a:r>
              <a:rPr lang="en-US" altLang="ko-KR" sz="2000" dirty="0">
                <a:solidFill>
                  <a:srgbClr val="FFFF00"/>
                </a:solidFill>
              </a:rPr>
              <a:t>maximum interference time an active PU can </a:t>
            </a:r>
            <a:r>
              <a:rPr lang="en-US" altLang="ko-KR" sz="2000" dirty="0" smtClean="0">
                <a:solidFill>
                  <a:srgbClr val="FFFF00"/>
                </a:solidFill>
              </a:rPr>
              <a:t>tolerate between two arrival events, i.e.:</a:t>
            </a:r>
            <a:endParaRPr lang="en-US" altLang="ko-KR" sz="2000" dirty="0">
              <a:solidFill>
                <a:srgbClr val="FFFF00"/>
              </a:solidFill>
            </a:endParaRPr>
          </a:p>
          <a:p>
            <a:pPr marL="265113" indent="-265113">
              <a:lnSpc>
                <a:spcPct val="100000"/>
              </a:lnSpc>
            </a:pPr>
            <a:endParaRPr lang="en-US" altLang="ko-KR" sz="2400" dirty="0" smtClean="0"/>
          </a:p>
          <a:p>
            <a:pPr marL="265113" indent="-265113">
              <a:lnSpc>
                <a:spcPct val="100000"/>
              </a:lnSpc>
            </a:pPr>
            <a:endParaRPr lang="en-US" altLang="ko-KR" sz="2400" dirty="0"/>
          </a:p>
          <a:p>
            <a:pPr>
              <a:lnSpc>
                <a:spcPct val="100000"/>
              </a:lnSpc>
              <a:buNone/>
            </a:pPr>
            <a:endParaRPr lang="en-US" altLang="ko-KR" sz="2400" dirty="0"/>
          </a:p>
          <a:p>
            <a:pPr marL="265113" indent="-265113">
              <a:lnSpc>
                <a:spcPct val="100000"/>
              </a:lnSpc>
            </a:pPr>
            <a:r>
              <a:rPr lang="en-US" altLang="ko-KR" sz="2400" dirty="0" smtClean="0"/>
              <a:t> </a:t>
            </a:r>
            <a:r>
              <a:rPr lang="en-US" altLang="ko-KR" sz="2400" dirty="0" smtClean="0">
                <a:solidFill>
                  <a:srgbClr val="FFFFFF"/>
                </a:solidFill>
              </a:rPr>
              <a:t>Optimal transmission time is the </a:t>
            </a:r>
          </a:p>
          <a:p>
            <a:pPr marL="265113" indent="-265113">
              <a:lnSpc>
                <a:spcPct val="100000"/>
              </a:lnSpc>
              <a:buNone/>
            </a:pPr>
            <a:r>
              <a:rPr lang="en-US" altLang="ko-KR" sz="2400" dirty="0" smtClean="0">
                <a:solidFill>
                  <a:srgbClr val="FFFFFF"/>
                </a:solidFill>
              </a:rPr>
              <a:t>   maximum T</a:t>
            </a:r>
            <a:r>
              <a:rPr lang="en-US" altLang="ko-KR" sz="2400" baseline="-25000" dirty="0" smtClean="0">
                <a:solidFill>
                  <a:srgbClr val="FFFFFF"/>
                </a:solidFill>
              </a:rPr>
              <a:t>Tx</a:t>
            </a:r>
            <a:r>
              <a:rPr lang="en-US" altLang="ko-KR" sz="2400" dirty="0" smtClean="0">
                <a:solidFill>
                  <a:srgbClr val="FFFFFF"/>
                </a:solidFill>
              </a:rPr>
              <a:t> satisfying this equation</a:t>
            </a:r>
          </a:p>
          <a:p>
            <a:pPr>
              <a:lnSpc>
                <a:spcPct val="100000"/>
              </a:lnSpc>
              <a:buNone/>
            </a:pPr>
            <a:r>
              <a:rPr lang="en-US" altLang="ko-KR" sz="1400" dirty="0" smtClean="0">
                <a:solidFill>
                  <a:srgbClr val="FFFFFF"/>
                </a:solidFill>
              </a:rPr>
              <a:t>     </a:t>
            </a:r>
            <a:endParaRPr lang="en-US" altLang="ko-KR" sz="1400" dirty="0">
              <a:solidFill>
                <a:srgbClr val="FFFF00"/>
              </a:solidFill>
            </a:endParaRPr>
          </a:p>
        </p:txBody>
      </p:sp>
      <p:sp>
        <p:nvSpPr>
          <p:cNvPr id="9" name="Right Arrow 8"/>
          <p:cNvSpPr/>
          <p:nvPr/>
        </p:nvSpPr>
        <p:spPr bwMode="auto">
          <a:xfrm>
            <a:off x="2895600" y="2505600"/>
            <a:ext cx="464400" cy="237600"/>
          </a:xfrm>
          <a:prstGeom prst="rightArrow">
            <a:avLst/>
          </a:prstGeom>
          <a:solidFill>
            <a:srgbClr val="66FF66"/>
          </a:solidFill>
          <a:ln w="9525" cap="flat" cmpd="sng" algn="ctr">
            <a:solidFill>
              <a:srgbClr val="FF0000"/>
            </a:solid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pic>
        <p:nvPicPr>
          <p:cNvPr id="10" name="Picture 9"/>
          <p:cNvPicPr>
            <a:picLocks noChangeAspect="1"/>
          </p:cNvPicPr>
          <p:nvPr/>
        </p:nvPicPr>
        <p:blipFill>
          <a:blip r:embed="rId4"/>
          <a:stretch>
            <a:fillRect/>
          </a:stretch>
        </p:blipFill>
        <p:spPr>
          <a:xfrm>
            <a:off x="0" y="4114800"/>
            <a:ext cx="5943600" cy="9144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0"/>
          </p:nvPr>
        </p:nvSpPr>
        <p:spPr>
          <a:noFill/>
        </p:spPr>
        <p:txBody>
          <a:bodyPr/>
          <a:lstStyle/>
          <a:p>
            <a:fld id="{F03A7019-4A3D-4C56-99C4-E7D7A527F08A}" type="slidenum">
              <a:rPr lang="en-GB" altLang="ko-KR" smtClean="0"/>
              <a:pPr/>
              <a:t>4</a:t>
            </a:fld>
            <a:endParaRPr lang="en-GB" altLang="ko-KR" smtClean="0"/>
          </a:p>
        </p:txBody>
      </p:sp>
      <p:sp>
        <p:nvSpPr>
          <p:cNvPr id="34819"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FB019E30-292A-421E-9E5E-827C37BDE379}" type="slidenum">
              <a:rPr kumimoji="0" lang="en-GB" altLang="ko-KR" sz="1600">
                <a:latin typeface="Arial" charset="0"/>
              </a:rPr>
              <a:pPr algn="r" eaLnBrk="1" hangingPunct="1">
                <a:lnSpc>
                  <a:spcPct val="100000"/>
                </a:lnSpc>
                <a:spcBef>
                  <a:spcPct val="0"/>
                </a:spcBef>
                <a:buClrTx/>
                <a:buSzTx/>
                <a:buFontTx/>
                <a:buNone/>
              </a:pPr>
              <a:t>4</a:t>
            </a:fld>
            <a:endParaRPr kumimoji="0" lang="en-GB" altLang="ko-KR" sz="1600">
              <a:latin typeface="Arial" charset="0"/>
            </a:endParaRPr>
          </a:p>
        </p:txBody>
      </p:sp>
      <p:sp>
        <p:nvSpPr>
          <p:cNvPr id="34820" name="Rectangle 2"/>
          <p:cNvSpPr>
            <a:spLocks noGrp="1" noChangeArrowheads="1"/>
          </p:cNvSpPr>
          <p:nvPr>
            <p:ph type="title"/>
          </p:nvPr>
        </p:nvSpPr>
        <p:spPr>
          <a:xfrm>
            <a:off x="2209800" y="228600"/>
            <a:ext cx="9017000" cy="838200"/>
          </a:xfrm>
        </p:spPr>
        <p:txBody>
          <a:bodyPr/>
          <a:lstStyle/>
          <a:p>
            <a:pPr eaLnBrk="1" hangingPunct="1"/>
            <a:r>
              <a:rPr lang="en-US" altLang="ko-KR" sz="3600" dirty="0" smtClean="0">
                <a:effectLst/>
                <a:ea typeface="굴림" charset="-127"/>
              </a:rPr>
              <a:t>Our Considered Sensing Scenarios</a:t>
            </a:r>
            <a:endParaRPr lang="en-US" altLang="ko-KR" sz="3600" dirty="0" smtClean="0">
              <a:effectLst/>
            </a:endParaRPr>
          </a:p>
        </p:txBody>
      </p:sp>
      <p:sp>
        <p:nvSpPr>
          <p:cNvPr id="5429251" name="Rectangle 3"/>
          <p:cNvSpPr>
            <a:spLocks noGrp="1" noChangeArrowheads="1"/>
          </p:cNvSpPr>
          <p:nvPr>
            <p:ph type="body" idx="1"/>
          </p:nvPr>
        </p:nvSpPr>
        <p:spPr>
          <a:xfrm>
            <a:off x="304800" y="1879600"/>
            <a:ext cx="11049000" cy="4953000"/>
          </a:xfrm>
        </p:spPr>
        <p:txBody>
          <a:bodyPr/>
          <a:lstStyle/>
          <a:p>
            <a:r>
              <a:rPr lang="en-US" sz="2800" dirty="0" smtClean="0"/>
              <a:t>Small-Scale PU </a:t>
            </a:r>
            <a:r>
              <a:rPr lang="en-US" sz="2800" dirty="0"/>
              <a:t>N</a:t>
            </a:r>
            <a:r>
              <a:rPr lang="en-US" sz="2800" dirty="0" smtClean="0"/>
              <a:t>etworks</a:t>
            </a:r>
          </a:p>
          <a:p>
            <a:endParaRPr lang="en-US" sz="2800" dirty="0"/>
          </a:p>
          <a:p>
            <a:pPr lvl="2"/>
            <a:r>
              <a:rPr lang="en-US" sz="2800" dirty="0" smtClean="0">
                <a:solidFill>
                  <a:srgbClr val="66FF66"/>
                </a:solidFill>
              </a:rPr>
              <a:t> Mobile PUs</a:t>
            </a:r>
          </a:p>
          <a:p>
            <a:pPr lvl="2"/>
            <a:endParaRPr lang="en-US" sz="2800" dirty="0" smtClean="0">
              <a:solidFill>
                <a:srgbClr val="66FF66"/>
              </a:solidFill>
            </a:endParaRPr>
          </a:p>
          <a:p>
            <a:pPr lvl="2"/>
            <a:r>
              <a:rPr lang="en-US" sz="2800" dirty="0" smtClean="0">
                <a:solidFill>
                  <a:srgbClr val="66FF66"/>
                </a:solidFill>
              </a:rPr>
              <a:t> CR </a:t>
            </a:r>
            <a:r>
              <a:rPr lang="en-US" sz="2800" dirty="0">
                <a:solidFill>
                  <a:srgbClr val="66FF66"/>
                </a:solidFill>
              </a:rPr>
              <a:t>users </a:t>
            </a:r>
            <a:r>
              <a:rPr lang="en-US" sz="2800" dirty="0" smtClean="0">
                <a:solidFill>
                  <a:srgbClr val="66FF66"/>
                </a:solidFill>
              </a:rPr>
              <a:t>can be </a:t>
            </a:r>
            <a:r>
              <a:rPr lang="en-US" sz="2800" dirty="0">
                <a:solidFill>
                  <a:srgbClr val="66FF66"/>
                </a:solidFill>
              </a:rPr>
              <a:t>out of the PU range </a:t>
            </a:r>
            <a:endParaRPr lang="en-US" sz="2800" dirty="0" smtClean="0">
              <a:solidFill>
                <a:srgbClr val="66FF66"/>
              </a:solidFill>
            </a:endParaRPr>
          </a:p>
          <a:p>
            <a:pPr marL="1200150" lvl="3" indent="0">
              <a:buNone/>
            </a:pPr>
            <a:r>
              <a:rPr lang="en-US" sz="2400" b="1" dirty="0" smtClean="0">
                <a:solidFill>
                  <a:srgbClr val="FFFFFF"/>
                </a:solidFill>
                <a:latin typeface="+mn-lt"/>
              </a:rPr>
              <a:t>Their </a:t>
            </a:r>
            <a:r>
              <a:rPr lang="en-US" sz="2400" b="1" dirty="0">
                <a:solidFill>
                  <a:srgbClr val="FFFFFF"/>
                </a:solidFill>
                <a:latin typeface="+mn-lt"/>
              </a:rPr>
              <a:t>capability to sense the PU </a:t>
            </a:r>
            <a:r>
              <a:rPr lang="en-US" sz="2400" b="1" dirty="0" smtClean="0">
                <a:solidFill>
                  <a:srgbClr val="FFFFFF"/>
                </a:solidFill>
                <a:latin typeface="+mn-lt"/>
              </a:rPr>
              <a:t>transmissions varies </a:t>
            </a:r>
            <a:r>
              <a:rPr lang="en-US" sz="2400" b="1" dirty="0">
                <a:solidFill>
                  <a:srgbClr val="FFFFFF"/>
                </a:solidFill>
                <a:latin typeface="+mn-lt"/>
              </a:rPr>
              <a:t>in time</a:t>
            </a:r>
          </a:p>
          <a:p>
            <a:pPr lvl="3"/>
            <a:endParaRPr lang="en-US" sz="2400" dirty="0"/>
          </a:p>
          <a:p>
            <a:pPr lvl="1" eaLnBrk="1" hangingPunct="1">
              <a:lnSpc>
                <a:spcPct val="90000"/>
              </a:lnSpc>
              <a:defRPr/>
            </a:pPr>
            <a:endParaRPr lang="en-US" altLang="ko-KR" sz="2800" dirty="0">
              <a:ea typeface="굴림" charset="-127"/>
            </a:endParaRPr>
          </a:p>
          <a:p>
            <a:pPr lvl="1" eaLnBrk="1" hangingPunct="1">
              <a:lnSpc>
                <a:spcPct val="90000"/>
              </a:lnSpc>
              <a:defRPr/>
            </a:pPr>
            <a:endParaRPr lang="en-US" altLang="ko-KR" sz="2800" dirty="0" smtClean="0">
              <a:ea typeface="굴림" charset="-127"/>
            </a:endParaRPr>
          </a:p>
          <a:p>
            <a:pPr marL="0" indent="0" eaLnBrk="1" hangingPunct="1">
              <a:lnSpc>
                <a:spcPct val="90000"/>
              </a:lnSpc>
              <a:buNone/>
              <a:defRPr/>
            </a:pPr>
            <a:endParaRPr lang="en-US" altLang="ko-KR" sz="2800" dirty="0" smtClean="0"/>
          </a:p>
        </p:txBody>
      </p:sp>
    </p:spTree>
    <p:extLst>
      <p:ext uri="{BB962C8B-B14F-4D97-AF65-F5344CB8AC3E}">
        <p14:creationId xmlns:p14="http://schemas.microsoft.com/office/powerpoint/2010/main" val="2082662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40</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40</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651000" y="76200"/>
            <a:ext cx="9017000" cy="838200"/>
          </a:xfrm>
        </p:spPr>
        <p:txBody>
          <a:bodyPr/>
          <a:lstStyle/>
          <a:p>
            <a:pPr eaLnBrk="1" hangingPunct="1">
              <a:defRPr/>
            </a:pPr>
            <a:r>
              <a:rPr lang="en-US" altLang="ko-KR" sz="2800" dirty="0">
                <a:ea typeface="굴림" charset="-127"/>
              </a:rPr>
              <a:t>Optimal Mobility-Aware</a:t>
            </a:r>
            <a:r>
              <a:rPr lang="en-US" altLang="ko-KR" sz="2800" dirty="0" smtClean="0">
                <a:ea typeface="굴림" charset="-127"/>
              </a:rPr>
              <a:t> Transmission Time: </a:t>
            </a:r>
            <a:br>
              <a:rPr lang="en-US" altLang="ko-KR" sz="2800" dirty="0" smtClean="0">
                <a:ea typeface="굴림" charset="-127"/>
              </a:rPr>
            </a:br>
            <a:r>
              <a:rPr lang="en-US" altLang="ko-KR" sz="2800" dirty="0" smtClean="0">
                <a:solidFill>
                  <a:srgbClr val="66FF66"/>
                </a:solidFill>
                <a:ea typeface="굴림" charset="-127"/>
              </a:rPr>
              <a:t>Numerical Example</a:t>
            </a:r>
            <a:endParaRPr lang="en-US" altLang="ko-KR" sz="2800" dirty="0">
              <a:solidFill>
                <a:srgbClr val="66FF66"/>
              </a:solidFill>
              <a:ea typeface="굴림" charset="-127"/>
            </a:endParaRPr>
          </a:p>
        </p:txBody>
      </p:sp>
      <p:sp>
        <p:nvSpPr>
          <p:cNvPr id="5470212" name="Rectangle 4"/>
          <p:cNvSpPr>
            <a:spLocks noGrp="1" noChangeArrowheads="1"/>
          </p:cNvSpPr>
          <p:nvPr>
            <p:ph type="body" sz="half" idx="4294967295"/>
          </p:nvPr>
        </p:nvSpPr>
        <p:spPr>
          <a:xfrm>
            <a:off x="533400" y="990600"/>
            <a:ext cx="10744200" cy="4343400"/>
          </a:xfrm>
        </p:spPr>
        <p:txBody>
          <a:bodyPr/>
          <a:lstStyle/>
          <a:p>
            <a:pPr lvl="1" eaLnBrk="1" hangingPunct="1">
              <a:buFontTx/>
              <a:buNone/>
              <a:defRPr/>
            </a:pPr>
            <a:endParaRPr lang="en-US" altLang="ko-KR" sz="2400" dirty="0" smtClean="0"/>
          </a:p>
          <a:p>
            <a:pPr eaLnBrk="1" hangingPunct="1">
              <a:defRPr/>
            </a:pPr>
            <a:r>
              <a:rPr lang="en-US" altLang="ko-KR" sz="2800" dirty="0" smtClean="0">
                <a:ea typeface="굴림" charset="-127"/>
              </a:rPr>
              <a:t>Theorem 3:</a:t>
            </a:r>
            <a:endParaRPr lang="en-US" altLang="ko-KR" sz="2800" dirty="0">
              <a:solidFill>
                <a:srgbClr val="FFFFFF"/>
              </a:solidFill>
              <a:ea typeface="굴림" charset="-127"/>
            </a:endParaRPr>
          </a:p>
          <a:p>
            <a:pPr marL="0" indent="0" eaLnBrk="1" hangingPunct="1">
              <a:buNone/>
              <a:defRPr/>
            </a:pPr>
            <a:endParaRPr lang="en-US" altLang="ko-KR" sz="1800" dirty="0">
              <a:ea typeface="굴림" charset="-127"/>
            </a:endParaRPr>
          </a:p>
          <a:p>
            <a:pPr marL="0" indent="0" eaLnBrk="1" hangingPunct="1">
              <a:buNone/>
              <a:defRPr/>
            </a:pPr>
            <a:r>
              <a:rPr lang="en-US" altLang="ko-KR" sz="1800" dirty="0" smtClean="0">
                <a:solidFill>
                  <a:srgbClr val="FFFFFF"/>
                </a:solidFill>
                <a:ea typeface="굴림" charset="-127"/>
              </a:rPr>
              <a:t>Given: </a:t>
            </a:r>
            <a:r>
              <a:rPr lang="en-US" altLang="ko-KR" sz="1800" dirty="0" smtClean="0">
                <a:solidFill>
                  <a:srgbClr val="66FF66"/>
                </a:solidFill>
                <a:ea typeface="굴림" charset="-127"/>
              </a:rPr>
              <a:t>P</a:t>
            </a:r>
            <a:r>
              <a:rPr lang="en-US" altLang="ko-KR" sz="1800" baseline="-25000" dirty="0" smtClean="0">
                <a:solidFill>
                  <a:srgbClr val="66FF66"/>
                </a:solidFill>
                <a:ea typeface="굴림" charset="-127"/>
              </a:rPr>
              <a:t>int</a:t>
            </a:r>
            <a:r>
              <a:rPr lang="en-US" altLang="ko-KR" sz="1800" dirty="0" smtClean="0">
                <a:solidFill>
                  <a:srgbClr val="66FF66"/>
                </a:solidFill>
                <a:ea typeface="굴림" charset="-127"/>
              </a:rPr>
              <a:t>/P</a:t>
            </a:r>
            <a:r>
              <a:rPr lang="en-US" altLang="ko-KR" sz="1800" baseline="-25000" dirty="0" smtClean="0">
                <a:solidFill>
                  <a:srgbClr val="66FF66"/>
                </a:solidFill>
                <a:ea typeface="굴림" charset="-127"/>
              </a:rPr>
              <a:t>on</a:t>
            </a:r>
            <a:r>
              <a:rPr lang="en-US" altLang="ko-KR" sz="1800" dirty="0">
                <a:solidFill>
                  <a:srgbClr val="66FF66"/>
                </a:solidFill>
                <a:ea typeface="굴림" charset="-127"/>
              </a:rPr>
              <a:t>=</a:t>
            </a:r>
            <a:r>
              <a:rPr lang="en-US" altLang="ko-KR" sz="1800" dirty="0" smtClean="0">
                <a:solidFill>
                  <a:srgbClr val="66FF66"/>
                </a:solidFill>
              </a:rPr>
              <a:t> 0.45 and          reported in </a:t>
            </a:r>
            <a:r>
              <a:rPr lang="en-US" altLang="ko-KR" sz="1800" dirty="0">
                <a:solidFill>
                  <a:srgbClr val="66FF66"/>
                </a:solidFill>
              </a:rPr>
              <a:t>F</a:t>
            </a:r>
            <a:r>
              <a:rPr lang="en-US" altLang="ko-KR" sz="1800" dirty="0" smtClean="0">
                <a:solidFill>
                  <a:srgbClr val="66FF66"/>
                </a:solidFill>
              </a:rPr>
              <a:t>igure</a:t>
            </a:r>
          </a:p>
        </p:txBody>
      </p:sp>
      <p:pic>
        <p:nvPicPr>
          <p:cNvPr id="3" name="Picture 2"/>
          <p:cNvPicPr>
            <a:picLocks noChangeAspect="1"/>
          </p:cNvPicPr>
          <p:nvPr/>
        </p:nvPicPr>
        <p:blipFill>
          <a:blip r:embed="rId3"/>
          <a:stretch>
            <a:fillRect/>
          </a:stretch>
        </p:blipFill>
        <p:spPr>
          <a:xfrm>
            <a:off x="3048000" y="1295400"/>
            <a:ext cx="2794000" cy="889000"/>
          </a:xfrm>
          <a:prstGeom prst="rect">
            <a:avLst/>
          </a:prstGeom>
        </p:spPr>
      </p:pic>
      <p:sp>
        <p:nvSpPr>
          <p:cNvPr id="10" name="Right Arrow 9"/>
          <p:cNvSpPr>
            <a:spLocks noChangeAspect="1"/>
          </p:cNvSpPr>
          <p:nvPr/>
        </p:nvSpPr>
        <p:spPr bwMode="auto">
          <a:xfrm>
            <a:off x="1828800" y="2971800"/>
            <a:ext cx="571799" cy="283226"/>
          </a:xfrm>
          <a:prstGeom prst="rightArrow">
            <a:avLst/>
          </a:prstGeom>
          <a:solidFill>
            <a:srgbClr val="66FF66"/>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rgbClr val="FFFF00"/>
              </a:solidFill>
              <a:effectLst/>
              <a:latin typeface="Comic Sans MS" charset="0"/>
              <a:ea typeface="SimSun" pitchFamily="2" charset="-122"/>
              <a:cs typeface="SimSun" pitchFamily="2" charset="-122"/>
            </a:endParaRPr>
          </a:p>
        </p:txBody>
      </p:sp>
      <p:pic>
        <p:nvPicPr>
          <p:cNvPr id="11" name="Picture 10"/>
          <p:cNvPicPr>
            <a:picLocks noChangeAspect="1"/>
          </p:cNvPicPr>
          <p:nvPr/>
        </p:nvPicPr>
        <p:blipFill>
          <a:blip r:embed="rId4"/>
          <a:stretch>
            <a:fillRect/>
          </a:stretch>
        </p:blipFill>
        <p:spPr>
          <a:xfrm>
            <a:off x="3505200" y="2286000"/>
            <a:ext cx="736600" cy="342900"/>
          </a:xfrm>
          <a:prstGeom prst="rect">
            <a:avLst/>
          </a:prstGeom>
        </p:spPr>
      </p:pic>
      <p:pic>
        <p:nvPicPr>
          <p:cNvPr id="6" name="Picture 5"/>
          <p:cNvPicPr>
            <a:picLocks noChangeAspect="1"/>
          </p:cNvPicPr>
          <p:nvPr/>
        </p:nvPicPr>
        <p:blipFill>
          <a:blip r:embed="rId5"/>
          <a:stretch>
            <a:fillRect/>
          </a:stretch>
        </p:blipFill>
        <p:spPr>
          <a:xfrm>
            <a:off x="1028700" y="3505200"/>
            <a:ext cx="2857500" cy="469900"/>
          </a:xfrm>
          <a:prstGeom prst="rect">
            <a:avLst/>
          </a:prstGeom>
        </p:spPr>
      </p:pic>
      <p:pic>
        <p:nvPicPr>
          <p:cNvPr id="9" name="Picture 8"/>
          <p:cNvPicPr>
            <a:picLocks noChangeAspect="1"/>
          </p:cNvPicPr>
          <p:nvPr/>
        </p:nvPicPr>
        <p:blipFill>
          <a:blip r:embed="rId6"/>
          <a:stretch>
            <a:fillRect/>
          </a:stretch>
        </p:blipFill>
        <p:spPr>
          <a:xfrm>
            <a:off x="4267200" y="2743200"/>
            <a:ext cx="6248400" cy="4038600"/>
          </a:xfrm>
          <a:prstGeom prst="rect">
            <a:avLst/>
          </a:prstGeom>
        </p:spPr>
      </p:pic>
      <p:sp>
        <p:nvSpPr>
          <p:cNvPr id="16" name="Right Arrow 15"/>
          <p:cNvSpPr>
            <a:spLocks noChangeAspect="1"/>
          </p:cNvSpPr>
          <p:nvPr/>
        </p:nvSpPr>
        <p:spPr bwMode="auto">
          <a:xfrm>
            <a:off x="1866601" y="4288774"/>
            <a:ext cx="571799" cy="283226"/>
          </a:xfrm>
          <a:prstGeom prst="rightArrow">
            <a:avLst/>
          </a:prstGeom>
          <a:solidFill>
            <a:srgbClr val="66FF66"/>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12" name="TextBox 11"/>
          <p:cNvSpPr txBox="1"/>
          <p:nvPr/>
        </p:nvSpPr>
        <p:spPr>
          <a:xfrm>
            <a:off x="76200" y="4800600"/>
            <a:ext cx="4231672" cy="955646"/>
          </a:xfrm>
          <a:prstGeom prst="rect">
            <a:avLst/>
          </a:prstGeom>
          <a:noFill/>
        </p:spPr>
        <p:txBody>
          <a:bodyPr wrap="none" rtlCol="0">
            <a:spAutoFit/>
          </a:bodyPr>
          <a:lstStyle/>
          <a:p>
            <a:pPr>
              <a:buNone/>
            </a:pPr>
            <a:r>
              <a:rPr lang="en-US" sz="1800" dirty="0" smtClean="0"/>
              <a:t>A CR User can transmits for 2 sec,</a:t>
            </a:r>
          </a:p>
          <a:p>
            <a:pPr>
              <a:buNone/>
            </a:pPr>
            <a:r>
              <a:rPr lang="en-US" sz="1800" dirty="0"/>
              <a:t>b</a:t>
            </a:r>
            <a:r>
              <a:rPr lang="en-US" sz="1800" dirty="0" smtClean="0"/>
              <a:t>y satisfying the PU interference </a:t>
            </a:r>
          </a:p>
          <a:p>
            <a:pPr>
              <a:buNone/>
            </a:pPr>
            <a:r>
              <a:rPr lang="en-US" sz="1800" dirty="0" smtClean="0"/>
              <a:t>constraint </a:t>
            </a:r>
            <a:endParaRPr lang="en-US" sz="1800" dirty="0"/>
          </a:p>
        </p:txBody>
      </p:sp>
    </p:spTree>
    <p:extLst>
      <p:ext uri="{BB962C8B-B14F-4D97-AF65-F5344CB8AC3E}">
        <p14:creationId xmlns:p14="http://schemas.microsoft.com/office/powerpoint/2010/main" val="2626439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0212" name="Rectangle 4"/>
          <p:cNvSpPr>
            <a:spLocks noGrp="1" noChangeArrowheads="1"/>
          </p:cNvSpPr>
          <p:nvPr>
            <p:ph type="body" sz="half" idx="4294967295"/>
          </p:nvPr>
        </p:nvSpPr>
        <p:spPr>
          <a:xfrm>
            <a:off x="533400" y="914400"/>
            <a:ext cx="10744200" cy="2362200"/>
          </a:xfrm>
        </p:spPr>
        <p:txBody>
          <a:bodyPr/>
          <a:lstStyle/>
          <a:p>
            <a:pPr lvl="1" eaLnBrk="1" hangingPunct="1">
              <a:buFontTx/>
              <a:buNone/>
              <a:defRPr/>
            </a:pPr>
            <a:endParaRPr lang="en-US" altLang="ko-KR" sz="2400" dirty="0" smtClean="0"/>
          </a:p>
          <a:p>
            <a:pPr eaLnBrk="1" hangingPunct="1">
              <a:defRPr/>
            </a:pPr>
            <a:r>
              <a:rPr lang="en-US" altLang="ko-KR" sz="2800" dirty="0">
                <a:ea typeface="굴림" charset="-127"/>
              </a:rPr>
              <a:t>Definition:</a:t>
            </a:r>
            <a:r>
              <a:rPr lang="en-US" altLang="ko-KR" sz="2800" dirty="0" smtClean="0">
                <a:ea typeface="굴림" charset="-127"/>
              </a:rPr>
              <a:t> </a:t>
            </a:r>
            <a:r>
              <a:rPr lang="en-US" altLang="ko-KR" sz="2800" dirty="0" smtClean="0">
                <a:solidFill>
                  <a:srgbClr val="FFFFFF"/>
                </a:solidFill>
                <a:ea typeface="굴림" charset="-127"/>
              </a:rPr>
              <a:t>Optimal </a:t>
            </a:r>
            <a:r>
              <a:rPr lang="en-US" altLang="ko-KR" sz="2800" dirty="0">
                <a:solidFill>
                  <a:srgbClr val="FFFFFF"/>
                </a:solidFill>
                <a:ea typeface="굴림" charset="-127"/>
              </a:rPr>
              <a:t>sensing time threshold </a:t>
            </a:r>
            <a:r>
              <a:rPr lang="en-US" altLang="ko-KR" sz="2800" dirty="0" smtClean="0">
                <a:solidFill>
                  <a:srgbClr val="FFFFFF"/>
                </a:solidFill>
                <a:ea typeface="굴림" charset="-127"/>
              </a:rPr>
              <a:t>    is </a:t>
            </a:r>
            <a:r>
              <a:rPr lang="en-US" altLang="ko-KR" sz="2800" dirty="0">
                <a:solidFill>
                  <a:srgbClr val="FFFFFF"/>
                </a:solidFill>
                <a:ea typeface="굴림" charset="-127"/>
              </a:rPr>
              <a:t>the maximum </a:t>
            </a:r>
            <a:r>
              <a:rPr lang="en-US" altLang="ko-KR" sz="2800" dirty="0" smtClean="0">
                <a:solidFill>
                  <a:srgbClr val="FFFFFF"/>
                </a:solidFill>
                <a:ea typeface="굴림" charset="-127"/>
              </a:rPr>
              <a:t>value of </a:t>
            </a:r>
            <a:r>
              <a:rPr lang="en-US" altLang="ko-KR" sz="2800" dirty="0">
                <a:solidFill>
                  <a:srgbClr val="FFFFFF"/>
                </a:solidFill>
                <a:ea typeface="굴림" charset="-127"/>
              </a:rPr>
              <a:t>the </a:t>
            </a:r>
            <a:r>
              <a:rPr lang="en-US" altLang="ko-KR" sz="2800" dirty="0" smtClean="0">
                <a:solidFill>
                  <a:srgbClr val="FFFFFF"/>
                </a:solidFill>
                <a:ea typeface="굴림" charset="-127"/>
              </a:rPr>
              <a:t>sensing </a:t>
            </a:r>
            <a:r>
              <a:rPr lang="en-US" altLang="ko-KR" sz="2800" dirty="0">
                <a:solidFill>
                  <a:srgbClr val="FFFFFF"/>
                </a:solidFill>
                <a:ea typeface="굴림" charset="-127"/>
              </a:rPr>
              <a:t>time assuring </a:t>
            </a:r>
            <a:r>
              <a:rPr lang="en-US" altLang="ko-KR" sz="2800" dirty="0" smtClean="0">
                <a:solidFill>
                  <a:srgbClr val="FFFFFF"/>
                </a:solidFill>
                <a:ea typeface="굴림" charset="-127"/>
              </a:rPr>
              <a:t>that:</a:t>
            </a:r>
          </a:p>
          <a:p>
            <a:pPr lvl="2" eaLnBrk="1" hangingPunct="1">
              <a:buFont typeface="Wingdings" charset="2"/>
              <a:buChar char="ü"/>
              <a:defRPr/>
            </a:pPr>
            <a:r>
              <a:rPr lang="en-US" altLang="ko-KR" sz="2000" dirty="0">
                <a:solidFill>
                  <a:srgbClr val="66FF66"/>
                </a:solidFill>
                <a:ea typeface="굴림" charset="-127"/>
              </a:rPr>
              <a:t>the sensing accuracy does not increase </a:t>
            </a:r>
            <a:r>
              <a:rPr lang="en-US" altLang="ko-KR" sz="2000" dirty="0" smtClean="0">
                <a:solidFill>
                  <a:srgbClr val="66FF66"/>
                </a:solidFill>
                <a:ea typeface="굴림" charset="-127"/>
              </a:rPr>
              <a:t>by </a:t>
            </a:r>
            <a:r>
              <a:rPr lang="en-US" altLang="ko-KR" sz="2000" dirty="0">
                <a:solidFill>
                  <a:srgbClr val="66FF66"/>
                </a:solidFill>
                <a:ea typeface="굴림" charset="-127"/>
              </a:rPr>
              <a:t>observing the </a:t>
            </a:r>
            <a:r>
              <a:rPr lang="en-US" altLang="ko-KR" sz="2000" dirty="0" smtClean="0">
                <a:solidFill>
                  <a:srgbClr val="66FF66"/>
                </a:solidFill>
                <a:ea typeface="굴림" charset="-127"/>
              </a:rPr>
              <a:t>band </a:t>
            </a:r>
            <a:r>
              <a:rPr lang="en-US" altLang="ko-KR" sz="2000" dirty="0">
                <a:solidFill>
                  <a:srgbClr val="66FF66"/>
                </a:solidFill>
                <a:ea typeface="굴림" charset="-127"/>
              </a:rPr>
              <a:t>for times</a:t>
            </a:r>
            <a:r>
              <a:rPr lang="en-US" altLang="ko-KR" sz="2000" dirty="0" smtClean="0">
                <a:solidFill>
                  <a:srgbClr val="66FF66"/>
                </a:solidFill>
                <a:ea typeface="굴림" charset="-127"/>
              </a:rPr>
              <a:t> </a:t>
            </a:r>
          </a:p>
          <a:p>
            <a:pPr lvl="2" eaLnBrk="1" hangingPunct="1">
              <a:buNone/>
              <a:defRPr/>
            </a:pPr>
            <a:r>
              <a:rPr lang="en-US" altLang="ko-KR" sz="2000" dirty="0" smtClean="0">
                <a:solidFill>
                  <a:srgbClr val="66FF66"/>
                </a:solidFill>
                <a:ea typeface="굴림" charset="-127"/>
              </a:rPr>
              <a:t>  longer than      , </a:t>
            </a:r>
            <a:r>
              <a:rPr lang="en-US" altLang="ko-KR" sz="2000" dirty="0">
                <a:solidFill>
                  <a:srgbClr val="66FF66"/>
                </a:solidFill>
                <a:ea typeface="굴림" charset="-127"/>
              </a:rPr>
              <a:t>regardless of the adopted </a:t>
            </a:r>
            <a:r>
              <a:rPr lang="en-US" altLang="ko-KR" sz="2000" dirty="0" smtClean="0">
                <a:solidFill>
                  <a:srgbClr val="66FF66"/>
                </a:solidFill>
                <a:ea typeface="굴림" charset="-127"/>
              </a:rPr>
              <a:t>sensing </a:t>
            </a:r>
            <a:r>
              <a:rPr lang="en-US" altLang="ko-KR" sz="2000" dirty="0">
                <a:solidFill>
                  <a:srgbClr val="66FF66"/>
                </a:solidFill>
                <a:ea typeface="굴림" charset="-127"/>
              </a:rPr>
              <a:t>technique</a:t>
            </a:r>
            <a:r>
              <a:rPr lang="en-US" altLang="ko-KR" sz="2000" dirty="0" smtClean="0">
                <a:solidFill>
                  <a:srgbClr val="66FF66"/>
                </a:solidFill>
                <a:ea typeface="굴림" charset="-127"/>
              </a:rPr>
              <a:t>.</a:t>
            </a:r>
          </a:p>
          <a:p>
            <a:pPr eaLnBrk="1" hangingPunct="1">
              <a:buFont typeface="Wingdings" charset="2"/>
              <a:buNone/>
              <a:defRPr/>
            </a:pPr>
            <a:endParaRPr lang="en-US" altLang="ko-KR" sz="2800" dirty="0" smtClean="0">
              <a:solidFill>
                <a:srgbClr val="66FF33"/>
              </a:solidFill>
              <a:ea typeface="굴림" charset="-127"/>
            </a:endParaRPr>
          </a:p>
          <a:p>
            <a:pPr eaLnBrk="1" hangingPunct="1">
              <a:buFont typeface="Wingdings" charset="2"/>
              <a:buNone/>
              <a:defRPr/>
            </a:pPr>
            <a:endParaRPr lang="en-US" altLang="ko-KR" sz="2400" dirty="0"/>
          </a:p>
          <a:p>
            <a:pPr lvl="1" eaLnBrk="1" hangingPunct="1">
              <a:buFontTx/>
              <a:buNone/>
              <a:defRPr/>
            </a:pPr>
            <a:endParaRPr lang="en-US" altLang="ko-KR" sz="2400" dirty="0" smtClean="0">
              <a:solidFill>
                <a:srgbClr val="66FF33"/>
              </a:solidFill>
            </a:endParaRPr>
          </a:p>
        </p:txBody>
      </p:sp>
      <p:pic>
        <p:nvPicPr>
          <p:cNvPr id="6" name="Picture 5"/>
          <p:cNvPicPr>
            <a:picLocks noChangeAspect="1"/>
          </p:cNvPicPr>
          <p:nvPr/>
        </p:nvPicPr>
        <p:blipFill>
          <a:blip r:embed="rId3"/>
          <a:stretch>
            <a:fillRect/>
          </a:stretch>
        </p:blipFill>
        <p:spPr>
          <a:xfrm>
            <a:off x="3200400" y="2667000"/>
            <a:ext cx="457200" cy="533400"/>
          </a:xfrm>
          <a:prstGeom prst="rect">
            <a:avLst/>
          </a:prstGeom>
        </p:spPr>
      </p:pic>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41</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41</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676400" y="152400"/>
            <a:ext cx="9017000" cy="838200"/>
          </a:xfrm>
        </p:spPr>
        <p:txBody>
          <a:bodyPr/>
          <a:lstStyle/>
          <a:p>
            <a:pPr eaLnBrk="1" hangingPunct="1">
              <a:defRPr/>
            </a:pPr>
            <a:r>
              <a:rPr lang="en-US" altLang="ko-KR" sz="2800" dirty="0">
                <a:ea typeface="굴림" charset="-127"/>
              </a:rPr>
              <a:t>Optimal Mobility-Aware</a:t>
            </a:r>
            <a:r>
              <a:rPr lang="en-US" altLang="ko-KR" sz="2800" dirty="0" smtClean="0">
                <a:ea typeface="굴림" charset="-127"/>
              </a:rPr>
              <a:t> Sensing Time Threshold</a:t>
            </a:r>
            <a:endParaRPr lang="en-US" altLang="ko-KR" sz="2800" dirty="0">
              <a:ea typeface="굴림" charset="-127"/>
            </a:endParaRPr>
          </a:p>
        </p:txBody>
      </p:sp>
      <p:pic>
        <p:nvPicPr>
          <p:cNvPr id="5" name="Picture 4"/>
          <p:cNvPicPr>
            <a:picLocks noChangeAspect="1"/>
          </p:cNvPicPr>
          <p:nvPr/>
        </p:nvPicPr>
        <p:blipFill>
          <a:blip r:embed="rId3"/>
          <a:stretch>
            <a:fillRect/>
          </a:stretch>
        </p:blipFill>
        <p:spPr>
          <a:xfrm>
            <a:off x="8458200" y="1371600"/>
            <a:ext cx="457200" cy="533400"/>
          </a:xfrm>
          <a:prstGeom prst="rect">
            <a:avLst/>
          </a:prstGeom>
        </p:spPr>
      </p:pic>
      <p:cxnSp>
        <p:nvCxnSpPr>
          <p:cNvPr id="4" name="Straight Arrow Connector 3"/>
          <p:cNvCxnSpPr/>
          <p:nvPr/>
        </p:nvCxnSpPr>
        <p:spPr bwMode="auto">
          <a:xfrm>
            <a:off x="2743200" y="5791200"/>
            <a:ext cx="4724400" cy="0"/>
          </a:xfrm>
          <a:prstGeom prst="straightConnector1">
            <a:avLst/>
          </a:prstGeom>
          <a:noFill/>
          <a:ln w="9525" cap="flat" cmpd="sng" algn="ctr">
            <a:solidFill>
              <a:srgbClr val="FFFFFF"/>
            </a:solidFill>
            <a:prstDash val="solid"/>
            <a:round/>
            <a:headEnd type="none" w="med" len="med"/>
            <a:tailEnd type="arrow"/>
          </a:ln>
          <a:effectLst/>
        </p:spPr>
      </p:cxnSp>
      <p:cxnSp>
        <p:nvCxnSpPr>
          <p:cNvPr id="12" name="Straight Arrow Connector 11"/>
          <p:cNvCxnSpPr/>
          <p:nvPr/>
        </p:nvCxnSpPr>
        <p:spPr bwMode="auto">
          <a:xfrm flipV="1">
            <a:off x="2743200" y="3581400"/>
            <a:ext cx="0" cy="2209800"/>
          </a:xfrm>
          <a:prstGeom prst="straightConnector1">
            <a:avLst/>
          </a:prstGeom>
          <a:noFill/>
          <a:ln w="9525" cap="flat" cmpd="sng" algn="ctr">
            <a:solidFill>
              <a:srgbClr val="FFFFFF"/>
            </a:solidFill>
            <a:prstDash val="solid"/>
            <a:round/>
            <a:headEnd type="none" w="med" len="med"/>
            <a:tailEnd type="arrow"/>
          </a:ln>
          <a:effectLst/>
        </p:spPr>
      </p:cxnSp>
      <p:sp>
        <p:nvSpPr>
          <p:cNvPr id="22" name="Freeform 21"/>
          <p:cNvSpPr/>
          <p:nvPr/>
        </p:nvSpPr>
        <p:spPr>
          <a:xfrm>
            <a:off x="2743200" y="4648200"/>
            <a:ext cx="2286000" cy="1130300"/>
          </a:xfrm>
          <a:custGeom>
            <a:avLst/>
            <a:gdLst>
              <a:gd name="connsiteX0" fmla="*/ 0 w 1193800"/>
              <a:gd name="connsiteY0" fmla="*/ 292100 h 292100"/>
              <a:gd name="connsiteX1" fmla="*/ 1193800 w 1193800"/>
              <a:gd name="connsiteY1" fmla="*/ 0 h 292100"/>
              <a:gd name="connsiteX2" fmla="*/ 1193800 w 1193800"/>
              <a:gd name="connsiteY2" fmla="*/ 0 h 292100"/>
            </a:gdLst>
            <a:ahLst/>
            <a:cxnLst>
              <a:cxn ang="0">
                <a:pos x="connsiteX0" y="connsiteY0"/>
              </a:cxn>
              <a:cxn ang="0">
                <a:pos x="connsiteX1" y="connsiteY1"/>
              </a:cxn>
              <a:cxn ang="0">
                <a:pos x="connsiteX2" y="connsiteY2"/>
              </a:cxn>
            </a:cxnLst>
            <a:rect l="l" t="t" r="r" b="b"/>
            <a:pathLst>
              <a:path w="1193800" h="292100">
                <a:moveTo>
                  <a:pt x="0" y="292100"/>
                </a:moveTo>
                <a:lnTo>
                  <a:pt x="1193800" y="0"/>
                </a:lnTo>
                <a:lnTo>
                  <a:pt x="1193800" y="0"/>
                </a:lnTo>
              </a:path>
            </a:pathLst>
          </a:custGeom>
          <a:ln>
            <a:solidFill>
              <a:srgbClr val="FFFFFF"/>
            </a:solidFill>
          </a:ln>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cxnSp>
        <p:nvCxnSpPr>
          <p:cNvPr id="24" name="Straight Connector 23"/>
          <p:cNvCxnSpPr/>
          <p:nvPr/>
        </p:nvCxnSpPr>
        <p:spPr bwMode="auto">
          <a:xfrm>
            <a:off x="5029200" y="4648200"/>
            <a:ext cx="1524000" cy="0"/>
          </a:xfrm>
          <a:prstGeom prst="line">
            <a:avLst/>
          </a:prstGeom>
          <a:noFill/>
          <a:ln w="9525" cap="flat" cmpd="sng" algn="ctr">
            <a:solidFill>
              <a:srgbClr val="FFFFFF"/>
            </a:solidFill>
            <a:prstDash val="solid"/>
            <a:round/>
            <a:headEnd type="none" w="med" len="med"/>
            <a:tailEnd type="none" w="med" len="med"/>
          </a:ln>
          <a:effectLst/>
        </p:spPr>
      </p:cxnSp>
      <p:cxnSp>
        <p:nvCxnSpPr>
          <p:cNvPr id="28" name="Straight Connector 27"/>
          <p:cNvCxnSpPr/>
          <p:nvPr/>
        </p:nvCxnSpPr>
        <p:spPr bwMode="auto">
          <a:xfrm>
            <a:off x="5029200" y="4724400"/>
            <a:ext cx="0" cy="1066800"/>
          </a:xfrm>
          <a:prstGeom prst="line">
            <a:avLst/>
          </a:prstGeom>
          <a:noFill/>
          <a:ln w="9525" cap="flat" cmpd="sng" algn="ctr">
            <a:solidFill>
              <a:srgbClr val="FFFFFF"/>
            </a:solidFill>
            <a:prstDash val="dash"/>
            <a:round/>
            <a:headEnd type="none" w="med" len="med"/>
            <a:tailEnd type="none" w="med" len="med"/>
          </a:ln>
          <a:effectLst/>
        </p:spPr>
      </p:cxnSp>
      <p:sp>
        <p:nvSpPr>
          <p:cNvPr id="29" name="TextBox 28"/>
          <p:cNvSpPr txBox="1"/>
          <p:nvPr/>
        </p:nvSpPr>
        <p:spPr>
          <a:xfrm>
            <a:off x="6870301" y="5791200"/>
            <a:ext cx="1323424" cy="289823"/>
          </a:xfrm>
          <a:prstGeom prst="rect">
            <a:avLst/>
          </a:prstGeom>
          <a:noFill/>
        </p:spPr>
        <p:txBody>
          <a:bodyPr wrap="none" rtlCol="0">
            <a:spAutoFit/>
          </a:bodyPr>
          <a:lstStyle/>
          <a:p>
            <a:pPr>
              <a:buNone/>
            </a:pPr>
            <a:r>
              <a:rPr lang="en-US" sz="1400" dirty="0" smtClean="0"/>
              <a:t>Sensing Time</a:t>
            </a:r>
            <a:endParaRPr lang="en-US" sz="1400" dirty="0"/>
          </a:p>
        </p:txBody>
      </p:sp>
      <p:sp>
        <p:nvSpPr>
          <p:cNvPr id="30" name="TextBox 29"/>
          <p:cNvSpPr txBox="1"/>
          <p:nvPr/>
        </p:nvSpPr>
        <p:spPr>
          <a:xfrm>
            <a:off x="4790720" y="5791200"/>
            <a:ext cx="619480" cy="318036"/>
          </a:xfrm>
          <a:prstGeom prst="rect">
            <a:avLst/>
          </a:prstGeom>
          <a:noFill/>
        </p:spPr>
        <p:txBody>
          <a:bodyPr wrap="none" rtlCol="0">
            <a:spAutoFit/>
          </a:bodyPr>
          <a:lstStyle/>
          <a:p>
            <a:pPr>
              <a:buNone/>
            </a:pPr>
            <a:r>
              <a:rPr lang="en-US" sz="1600" dirty="0" smtClean="0">
                <a:latin typeface="Lucida Grande"/>
                <a:ea typeface="Lucida Grande"/>
                <a:cs typeface="Lucida Grande"/>
              </a:rPr>
              <a:t>Ψ</a:t>
            </a:r>
            <a:r>
              <a:rPr lang="en-US" sz="1600" baseline="-25000" dirty="0" smtClean="0"/>
              <a:t>s</a:t>
            </a:r>
            <a:r>
              <a:rPr lang="en-US" sz="1600" baseline="30000" dirty="0" smtClean="0"/>
              <a:t>opt</a:t>
            </a:r>
            <a:endParaRPr lang="en-US" sz="1600" dirty="0"/>
          </a:p>
        </p:txBody>
      </p:sp>
      <p:sp>
        <p:nvSpPr>
          <p:cNvPr id="31" name="TextBox 30"/>
          <p:cNvSpPr txBox="1"/>
          <p:nvPr/>
        </p:nvSpPr>
        <p:spPr>
          <a:xfrm>
            <a:off x="1143000" y="3657600"/>
            <a:ext cx="1697901" cy="289823"/>
          </a:xfrm>
          <a:prstGeom prst="rect">
            <a:avLst/>
          </a:prstGeom>
          <a:noFill/>
        </p:spPr>
        <p:txBody>
          <a:bodyPr wrap="none" rtlCol="0">
            <a:spAutoFit/>
          </a:bodyPr>
          <a:lstStyle/>
          <a:p>
            <a:pPr>
              <a:buNone/>
            </a:pPr>
            <a:r>
              <a:rPr lang="en-US" sz="1400" dirty="0" smtClean="0"/>
              <a:t>Sensing Accuracy</a:t>
            </a:r>
            <a:endParaRPr lang="en-US" sz="1400" dirty="0"/>
          </a:p>
        </p:txBody>
      </p:sp>
    </p:spTree>
    <p:extLst>
      <p:ext uri="{BB962C8B-B14F-4D97-AF65-F5344CB8AC3E}">
        <p14:creationId xmlns:p14="http://schemas.microsoft.com/office/powerpoint/2010/main" val="25615067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42</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42</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651000" y="152400"/>
            <a:ext cx="9017000" cy="838200"/>
          </a:xfrm>
        </p:spPr>
        <p:txBody>
          <a:bodyPr/>
          <a:lstStyle/>
          <a:p>
            <a:pPr eaLnBrk="1" hangingPunct="1">
              <a:defRPr/>
            </a:pPr>
            <a:r>
              <a:rPr lang="en-US" altLang="ko-KR" sz="2800" dirty="0">
                <a:ea typeface="굴림" charset="-127"/>
              </a:rPr>
              <a:t>Optimal Mobility-Aware </a:t>
            </a:r>
            <a:r>
              <a:rPr lang="en-US" altLang="ko-KR" sz="2800" dirty="0" smtClean="0">
                <a:ea typeface="굴림" charset="-127"/>
              </a:rPr>
              <a:t>Sensing Time Threshold</a:t>
            </a:r>
            <a:endParaRPr lang="en-US" altLang="ko-KR" sz="2800" dirty="0">
              <a:ea typeface="굴림" charset="-127"/>
            </a:endParaRPr>
          </a:p>
        </p:txBody>
      </p:sp>
      <p:sp>
        <p:nvSpPr>
          <p:cNvPr id="5470212" name="Rectangle 4"/>
          <p:cNvSpPr>
            <a:spLocks noGrp="1" noChangeArrowheads="1"/>
          </p:cNvSpPr>
          <p:nvPr>
            <p:ph type="body" sz="half" idx="4294967295"/>
          </p:nvPr>
        </p:nvSpPr>
        <p:spPr>
          <a:xfrm>
            <a:off x="152400" y="1143000"/>
            <a:ext cx="11277600" cy="5181600"/>
          </a:xfrm>
        </p:spPr>
        <p:txBody>
          <a:bodyPr/>
          <a:lstStyle/>
          <a:p>
            <a:pPr lvl="1" eaLnBrk="1" hangingPunct="1">
              <a:buFontTx/>
              <a:buNone/>
              <a:defRPr/>
            </a:pPr>
            <a:endParaRPr lang="en-US" altLang="ko-KR" sz="2400" dirty="0" smtClean="0"/>
          </a:p>
          <a:p>
            <a:pPr marL="0" indent="0" eaLnBrk="1" hangingPunct="1">
              <a:buNone/>
              <a:defRPr/>
            </a:pPr>
            <a:r>
              <a:rPr lang="en-US" altLang="ko-KR" sz="2800" dirty="0" smtClean="0">
                <a:ea typeface="굴림" charset="-127"/>
              </a:rPr>
              <a:t>Theorem 4: </a:t>
            </a:r>
            <a:r>
              <a:rPr lang="en-US" altLang="ko-KR" sz="2400" dirty="0" smtClean="0">
                <a:solidFill>
                  <a:srgbClr val="FFFFFF"/>
                </a:solidFill>
                <a:ea typeface="굴림" charset="-127"/>
              </a:rPr>
              <a:t>The</a:t>
            </a:r>
            <a:r>
              <a:rPr lang="en-US" altLang="ko-KR" sz="2400" dirty="0" smtClean="0">
                <a:ea typeface="굴림" charset="-127"/>
              </a:rPr>
              <a:t> </a:t>
            </a:r>
            <a:r>
              <a:rPr lang="en-US" altLang="ko-KR" sz="2400" dirty="0" smtClean="0">
                <a:solidFill>
                  <a:srgbClr val="FFFFFF"/>
                </a:solidFill>
                <a:ea typeface="굴림" charset="-127"/>
              </a:rPr>
              <a:t>optimal </a:t>
            </a:r>
            <a:r>
              <a:rPr lang="en-US" altLang="ko-KR" sz="2400" dirty="0">
                <a:solidFill>
                  <a:srgbClr val="FFFFFF"/>
                </a:solidFill>
                <a:ea typeface="굴림" charset="-127"/>
              </a:rPr>
              <a:t>sensing time threshold </a:t>
            </a:r>
            <a:r>
              <a:rPr lang="en-US" altLang="ko-KR" sz="2400" dirty="0" smtClean="0">
                <a:ea typeface="굴림" charset="-127"/>
              </a:rPr>
              <a:t> </a:t>
            </a:r>
            <a:r>
              <a:rPr lang="en-US" altLang="ko-KR" sz="2400" dirty="0">
                <a:solidFill>
                  <a:srgbClr val="FFFFFF"/>
                </a:solidFill>
                <a:ea typeface="굴림" charset="-127"/>
              </a:rPr>
              <a:t> </a:t>
            </a:r>
            <a:r>
              <a:rPr lang="en-US" altLang="ko-KR" sz="2400" dirty="0" smtClean="0">
                <a:solidFill>
                  <a:srgbClr val="FFFFFF"/>
                </a:solidFill>
                <a:ea typeface="굴림" charset="-127"/>
              </a:rPr>
              <a:t>   is equal to the average sojourn time     of a mobile PU inside the CR interference </a:t>
            </a:r>
            <a:r>
              <a:rPr lang="en-US" altLang="ko-KR" sz="2000" dirty="0" smtClean="0">
                <a:solidFill>
                  <a:srgbClr val="FFFFFF"/>
                </a:solidFill>
                <a:ea typeface="굴림" charset="-127"/>
              </a:rPr>
              <a:t>region:</a:t>
            </a:r>
          </a:p>
          <a:p>
            <a:pPr marL="0" indent="0" eaLnBrk="1" hangingPunct="1">
              <a:buNone/>
              <a:defRPr/>
            </a:pPr>
            <a:endParaRPr lang="en-US" altLang="ko-KR" sz="2800" dirty="0" smtClean="0">
              <a:solidFill>
                <a:srgbClr val="FFFFFF"/>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lvl="1" eaLnBrk="1" hangingPunct="1">
              <a:buFontTx/>
              <a:buNone/>
              <a:defRPr/>
            </a:pPr>
            <a:endParaRPr lang="en-US" altLang="ko-KR" sz="2400" dirty="0" smtClean="0"/>
          </a:p>
          <a:p>
            <a:pPr lvl="1" eaLnBrk="1" hangingPunct="1">
              <a:buFontTx/>
              <a:buNone/>
              <a:defRPr/>
            </a:pPr>
            <a:r>
              <a:rPr lang="en-US" altLang="ko-KR" sz="2000" dirty="0" smtClean="0">
                <a:solidFill>
                  <a:srgbClr val="66FF33"/>
                </a:solidFill>
              </a:rPr>
              <a:t>where:</a:t>
            </a:r>
          </a:p>
          <a:p>
            <a:pPr lvl="1" eaLnBrk="1" hangingPunct="1">
              <a:buClr>
                <a:srgbClr val="FF0000"/>
              </a:buClr>
              <a:buFont typeface="Wingdings" charset="2"/>
              <a:buChar char="ü"/>
              <a:defRPr/>
            </a:pPr>
            <a:r>
              <a:rPr lang="en-US" altLang="ko-KR" sz="2000" dirty="0" smtClean="0">
                <a:solidFill>
                  <a:srgbClr val="66FF33"/>
                </a:solidFill>
              </a:rPr>
              <a:t>     and       given in Theorem 1 </a:t>
            </a:r>
            <a:endParaRPr lang="en-US" altLang="ko-KR" sz="1800" dirty="0" smtClean="0">
              <a:solidFill>
                <a:srgbClr val="66FF33"/>
              </a:solidFill>
            </a:endParaRPr>
          </a:p>
          <a:p>
            <a:pPr lvl="1" eaLnBrk="1" hangingPunct="1">
              <a:buClr>
                <a:srgbClr val="FF0000"/>
              </a:buClr>
              <a:buFont typeface="Wingdings" charset="2"/>
              <a:buChar char="ü"/>
              <a:defRPr/>
            </a:pPr>
            <a:r>
              <a:rPr lang="en-US" altLang="ko-KR" sz="2000" dirty="0" smtClean="0">
                <a:solidFill>
                  <a:srgbClr val="66FF66"/>
                </a:solidFill>
                <a:ea typeface="굴림" charset="-127"/>
              </a:rPr>
              <a:t> P(I): prob. of a CR user being inside the PU protection range, </a:t>
            </a:r>
          </a:p>
          <a:p>
            <a:pPr marL="457200" lvl="1" indent="0" eaLnBrk="1" hangingPunct="1">
              <a:buClr>
                <a:srgbClr val="FF0000"/>
              </a:buClr>
              <a:buNone/>
              <a:defRPr/>
            </a:pPr>
            <a:r>
              <a:rPr lang="en-US" altLang="ko-KR" sz="2000" dirty="0">
                <a:solidFill>
                  <a:srgbClr val="66FF66"/>
                </a:solidFill>
                <a:ea typeface="굴림" charset="-127"/>
              </a:rPr>
              <a:t> </a:t>
            </a:r>
            <a:r>
              <a:rPr lang="en-US" altLang="ko-KR" sz="2000" dirty="0" smtClean="0">
                <a:solidFill>
                  <a:srgbClr val="66FF66"/>
                </a:solidFill>
                <a:ea typeface="굴림" charset="-127"/>
              </a:rPr>
              <a:t>   </a:t>
            </a:r>
            <a:r>
              <a:rPr lang="en-US" altLang="ko-KR" sz="2000" dirty="0" smtClean="0">
                <a:solidFill>
                  <a:srgbClr val="FFFF00"/>
                </a:solidFill>
                <a:ea typeface="굴림" charset="-127"/>
              </a:rPr>
              <a:t>i.e</a:t>
            </a:r>
            <a:r>
              <a:rPr lang="en-US" altLang="ko-KR" sz="2000" dirty="0">
                <a:solidFill>
                  <a:srgbClr val="FFFF00"/>
                </a:solidFill>
                <a:ea typeface="굴림" charset="-127"/>
              </a:rPr>
              <a:t>., % of time that a CR user is located within </a:t>
            </a:r>
            <a:r>
              <a:rPr lang="en-US" altLang="ko-KR" sz="2000" dirty="0" smtClean="0">
                <a:solidFill>
                  <a:srgbClr val="FFFF00"/>
                </a:solidFill>
                <a:ea typeface="굴림" charset="-127"/>
              </a:rPr>
              <a:t>R.</a:t>
            </a:r>
            <a:endParaRPr lang="en-US" altLang="ko-KR" sz="2000" dirty="0">
              <a:solidFill>
                <a:srgbClr val="66FF66"/>
              </a:solidFill>
              <a:ea typeface="굴림" charset="-127"/>
            </a:endParaRPr>
          </a:p>
          <a:p>
            <a:pPr lvl="1" eaLnBrk="1" hangingPunct="1">
              <a:buClr>
                <a:srgbClr val="FF0000"/>
              </a:buClr>
              <a:buFont typeface="Wingdings" charset="2"/>
              <a:buChar char="ü"/>
              <a:defRPr/>
            </a:pPr>
            <a:endParaRPr lang="en-US" altLang="ko-KR" sz="2400" dirty="0" smtClean="0">
              <a:solidFill>
                <a:srgbClr val="66FF33"/>
              </a:solidFill>
            </a:endParaRPr>
          </a:p>
        </p:txBody>
      </p:sp>
      <p:pic>
        <p:nvPicPr>
          <p:cNvPr id="5" name="Picture 4"/>
          <p:cNvPicPr>
            <a:picLocks noChangeAspect="1"/>
          </p:cNvPicPr>
          <p:nvPr/>
        </p:nvPicPr>
        <p:blipFill>
          <a:blip r:embed="rId3"/>
          <a:stretch>
            <a:fillRect/>
          </a:stretch>
        </p:blipFill>
        <p:spPr>
          <a:xfrm>
            <a:off x="3517900" y="2057400"/>
            <a:ext cx="292100" cy="419100"/>
          </a:xfrm>
          <a:prstGeom prst="rect">
            <a:avLst/>
          </a:prstGeom>
        </p:spPr>
      </p:pic>
      <p:pic>
        <p:nvPicPr>
          <p:cNvPr id="8" name="Picture 7"/>
          <p:cNvPicPr>
            <a:picLocks noChangeAspect="1"/>
          </p:cNvPicPr>
          <p:nvPr/>
        </p:nvPicPr>
        <p:blipFill>
          <a:blip r:embed="rId4"/>
          <a:stretch>
            <a:fillRect/>
          </a:stretch>
        </p:blipFill>
        <p:spPr>
          <a:xfrm>
            <a:off x="1066800" y="4267200"/>
            <a:ext cx="292100" cy="368300"/>
          </a:xfrm>
          <a:prstGeom prst="rect">
            <a:avLst/>
          </a:prstGeom>
        </p:spPr>
      </p:pic>
      <p:pic>
        <p:nvPicPr>
          <p:cNvPr id="9" name="Picture 8"/>
          <p:cNvPicPr>
            <a:picLocks noChangeAspect="1"/>
          </p:cNvPicPr>
          <p:nvPr/>
        </p:nvPicPr>
        <p:blipFill>
          <a:blip r:embed="rId5"/>
          <a:stretch>
            <a:fillRect/>
          </a:stretch>
        </p:blipFill>
        <p:spPr>
          <a:xfrm>
            <a:off x="2133600" y="4267200"/>
            <a:ext cx="457200" cy="368300"/>
          </a:xfrm>
          <a:prstGeom prst="rect">
            <a:avLst/>
          </a:prstGeom>
        </p:spPr>
      </p:pic>
      <p:pic>
        <p:nvPicPr>
          <p:cNvPr id="10" name="Picture 9"/>
          <p:cNvPicPr>
            <a:picLocks noChangeAspect="1"/>
          </p:cNvPicPr>
          <p:nvPr/>
        </p:nvPicPr>
        <p:blipFill>
          <a:blip r:embed="rId6"/>
          <a:stretch>
            <a:fillRect/>
          </a:stretch>
        </p:blipFill>
        <p:spPr>
          <a:xfrm>
            <a:off x="3581400" y="2667000"/>
            <a:ext cx="3810000" cy="1186962"/>
          </a:xfrm>
          <a:prstGeom prst="rect">
            <a:avLst/>
          </a:prstGeom>
        </p:spPr>
      </p:pic>
      <p:pic>
        <p:nvPicPr>
          <p:cNvPr id="11" name="Picture 10"/>
          <p:cNvPicPr>
            <a:picLocks noChangeAspect="1"/>
          </p:cNvPicPr>
          <p:nvPr/>
        </p:nvPicPr>
        <p:blipFill>
          <a:blip r:embed="rId7"/>
          <a:stretch>
            <a:fillRect/>
          </a:stretch>
        </p:blipFill>
        <p:spPr>
          <a:xfrm>
            <a:off x="7772400" y="1600200"/>
            <a:ext cx="457200" cy="533400"/>
          </a:xfrm>
          <a:prstGeom prst="rect">
            <a:avLst/>
          </a:prstGeom>
        </p:spPr>
      </p:pic>
    </p:spTree>
    <p:extLst>
      <p:ext uri="{BB962C8B-B14F-4D97-AF65-F5344CB8AC3E}">
        <p14:creationId xmlns:p14="http://schemas.microsoft.com/office/powerpoint/2010/main" val="3811492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43</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43</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574800" y="304800"/>
            <a:ext cx="9017000" cy="838200"/>
          </a:xfrm>
        </p:spPr>
        <p:txBody>
          <a:bodyPr/>
          <a:lstStyle/>
          <a:p>
            <a:pPr eaLnBrk="1" hangingPunct="1">
              <a:defRPr/>
            </a:pPr>
            <a:r>
              <a:rPr lang="en-US" altLang="ko-KR" sz="2800" dirty="0">
                <a:ea typeface="굴림" charset="-127"/>
              </a:rPr>
              <a:t>Optimal Mobility-Aware </a:t>
            </a:r>
            <a:r>
              <a:rPr lang="en-US" altLang="ko-KR" sz="2800" dirty="0" smtClean="0">
                <a:ea typeface="굴림" charset="-127"/>
              </a:rPr>
              <a:t>Sensing Time Threshold:</a:t>
            </a:r>
            <a:br>
              <a:rPr lang="en-US" altLang="ko-KR" sz="2800" dirty="0" smtClean="0">
                <a:ea typeface="굴림" charset="-127"/>
              </a:rPr>
            </a:br>
            <a:r>
              <a:rPr lang="en-US" altLang="ko-KR" sz="2800" dirty="0" smtClean="0">
                <a:solidFill>
                  <a:srgbClr val="66FF66"/>
                </a:solidFill>
                <a:ea typeface="굴림" charset="-127"/>
              </a:rPr>
              <a:t>Graphical Representation</a:t>
            </a:r>
            <a:endParaRPr lang="en-US" altLang="ko-KR" sz="2800" dirty="0">
              <a:solidFill>
                <a:srgbClr val="66FF66"/>
              </a:solidFill>
              <a:ea typeface="굴림" charset="-127"/>
            </a:endParaRPr>
          </a:p>
        </p:txBody>
      </p:sp>
      <p:sp>
        <p:nvSpPr>
          <p:cNvPr id="5470212" name="Rectangle 4"/>
          <p:cNvSpPr>
            <a:spLocks noGrp="1" noChangeArrowheads="1"/>
          </p:cNvSpPr>
          <p:nvPr>
            <p:ph type="body" sz="half" idx="4294967295"/>
          </p:nvPr>
        </p:nvSpPr>
        <p:spPr>
          <a:xfrm>
            <a:off x="533400" y="1447800"/>
            <a:ext cx="10744200" cy="1828800"/>
          </a:xfrm>
        </p:spPr>
        <p:txBody>
          <a:bodyPr/>
          <a:lstStyle/>
          <a:p>
            <a:pPr lvl="1" eaLnBrk="1" hangingPunct="1">
              <a:buFontTx/>
              <a:buNone/>
              <a:defRPr/>
            </a:pPr>
            <a:endParaRPr lang="en-US" altLang="ko-KR" sz="2400" dirty="0" smtClean="0"/>
          </a:p>
          <a:p>
            <a:pPr marL="0" indent="0" eaLnBrk="1" hangingPunct="1">
              <a:buNone/>
              <a:defRPr/>
            </a:pPr>
            <a:r>
              <a:rPr lang="en-US" altLang="ko-KR" sz="2800" dirty="0" smtClean="0">
                <a:ea typeface="굴림" charset="-127"/>
              </a:rPr>
              <a:t>Theorem 4:     </a:t>
            </a:r>
            <a:r>
              <a:rPr lang="en-US" altLang="ko-KR" sz="2800" dirty="0" smtClean="0">
                <a:solidFill>
                  <a:srgbClr val="FFFFFF"/>
                </a:solidFill>
                <a:ea typeface="굴림" charset="-127"/>
              </a:rPr>
              <a:t>is equal to the average sojourn time </a:t>
            </a:r>
          </a:p>
          <a:p>
            <a:pPr marL="0" indent="0" eaLnBrk="1" hangingPunct="1">
              <a:buNone/>
              <a:defRPr/>
            </a:pPr>
            <a:endParaRPr lang="en-US" altLang="ko-KR" sz="2800" dirty="0" smtClean="0">
              <a:solidFill>
                <a:srgbClr val="FFFFFF"/>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lvl="1" eaLnBrk="1" hangingPunct="1">
              <a:buFontTx/>
              <a:buNone/>
              <a:defRPr/>
            </a:pPr>
            <a:endParaRPr lang="en-US" altLang="ko-KR" sz="2400" dirty="0" smtClean="0"/>
          </a:p>
          <a:p>
            <a:pPr lvl="1" eaLnBrk="1" hangingPunct="1">
              <a:buFontTx/>
              <a:buNone/>
              <a:defRPr/>
            </a:pPr>
            <a:endParaRPr lang="en-US" altLang="ko-KR" sz="2000" dirty="0">
              <a:solidFill>
                <a:srgbClr val="66FF66"/>
              </a:solidFill>
              <a:ea typeface="굴림" charset="-127"/>
            </a:endParaRPr>
          </a:p>
          <a:p>
            <a:pPr marL="457200" lvl="1" indent="0" eaLnBrk="1" hangingPunct="1">
              <a:buClr>
                <a:srgbClr val="FF0000"/>
              </a:buClr>
              <a:buNone/>
              <a:defRPr/>
            </a:pPr>
            <a:endParaRPr lang="en-US" altLang="ko-KR" sz="2400" dirty="0" smtClean="0">
              <a:solidFill>
                <a:srgbClr val="66FF33"/>
              </a:solidFill>
            </a:endParaRPr>
          </a:p>
        </p:txBody>
      </p:sp>
      <p:pic>
        <p:nvPicPr>
          <p:cNvPr id="5" name="Picture 4"/>
          <p:cNvPicPr>
            <a:picLocks noChangeAspect="1"/>
          </p:cNvPicPr>
          <p:nvPr/>
        </p:nvPicPr>
        <p:blipFill>
          <a:blip r:embed="rId3"/>
          <a:stretch>
            <a:fillRect/>
          </a:stretch>
        </p:blipFill>
        <p:spPr>
          <a:xfrm>
            <a:off x="9918700" y="1981200"/>
            <a:ext cx="292100" cy="419100"/>
          </a:xfrm>
          <a:prstGeom prst="rect">
            <a:avLst/>
          </a:prstGeom>
        </p:spPr>
      </p:pic>
      <p:pic>
        <p:nvPicPr>
          <p:cNvPr id="11" name="Picture 10"/>
          <p:cNvPicPr>
            <a:picLocks noChangeAspect="1"/>
          </p:cNvPicPr>
          <p:nvPr/>
        </p:nvPicPr>
        <p:blipFill>
          <a:blip r:embed="rId4"/>
          <a:stretch>
            <a:fillRect/>
          </a:stretch>
        </p:blipFill>
        <p:spPr>
          <a:xfrm>
            <a:off x="2743200" y="1905000"/>
            <a:ext cx="457200" cy="533400"/>
          </a:xfrm>
          <a:prstGeom prst="rect">
            <a:avLst/>
          </a:prstGeom>
        </p:spPr>
      </p:pic>
      <p:cxnSp>
        <p:nvCxnSpPr>
          <p:cNvPr id="12" name="Straight Arrow Connector 11"/>
          <p:cNvCxnSpPr/>
          <p:nvPr/>
        </p:nvCxnSpPr>
        <p:spPr bwMode="auto">
          <a:xfrm>
            <a:off x="1524000" y="5625564"/>
            <a:ext cx="3962400" cy="13236"/>
          </a:xfrm>
          <a:prstGeom prst="straightConnector1">
            <a:avLst/>
          </a:prstGeom>
          <a:noFill/>
          <a:ln w="9525" cap="flat" cmpd="sng" algn="ctr">
            <a:solidFill>
              <a:srgbClr val="FFFFFF"/>
            </a:solidFill>
            <a:prstDash val="solid"/>
            <a:round/>
            <a:headEnd type="none" w="med" len="med"/>
            <a:tailEnd type="arrow"/>
          </a:ln>
          <a:effectLst/>
        </p:spPr>
      </p:cxnSp>
      <p:cxnSp>
        <p:nvCxnSpPr>
          <p:cNvPr id="13" name="Straight Arrow Connector 12"/>
          <p:cNvCxnSpPr/>
          <p:nvPr/>
        </p:nvCxnSpPr>
        <p:spPr bwMode="auto">
          <a:xfrm flipV="1">
            <a:off x="1524000" y="3810000"/>
            <a:ext cx="0" cy="1815564"/>
          </a:xfrm>
          <a:prstGeom prst="straightConnector1">
            <a:avLst/>
          </a:prstGeom>
          <a:noFill/>
          <a:ln w="9525" cap="flat" cmpd="sng" algn="ctr">
            <a:solidFill>
              <a:srgbClr val="FFFFFF"/>
            </a:solidFill>
            <a:prstDash val="solid"/>
            <a:round/>
            <a:headEnd type="none" w="med" len="med"/>
            <a:tailEnd type="arrow"/>
          </a:ln>
          <a:effectLst/>
        </p:spPr>
      </p:cxnSp>
      <p:sp>
        <p:nvSpPr>
          <p:cNvPr id="14" name="Freeform 13"/>
          <p:cNvSpPr/>
          <p:nvPr/>
        </p:nvSpPr>
        <p:spPr>
          <a:xfrm>
            <a:off x="1524000" y="4724400"/>
            <a:ext cx="1752600" cy="888464"/>
          </a:xfrm>
          <a:custGeom>
            <a:avLst/>
            <a:gdLst>
              <a:gd name="connsiteX0" fmla="*/ 0 w 1193800"/>
              <a:gd name="connsiteY0" fmla="*/ 292100 h 292100"/>
              <a:gd name="connsiteX1" fmla="*/ 1193800 w 1193800"/>
              <a:gd name="connsiteY1" fmla="*/ 0 h 292100"/>
              <a:gd name="connsiteX2" fmla="*/ 1193800 w 1193800"/>
              <a:gd name="connsiteY2" fmla="*/ 0 h 292100"/>
            </a:gdLst>
            <a:ahLst/>
            <a:cxnLst>
              <a:cxn ang="0">
                <a:pos x="connsiteX0" y="connsiteY0"/>
              </a:cxn>
              <a:cxn ang="0">
                <a:pos x="connsiteX1" y="connsiteY1"/>
              </a:cxn>
              <a:cxn ang="0">
                <a:pos x="connsiteX2" y="connsiteY2"/>
              </a:cxn>
            </a:cxnLst>
            <a:rect l="l" t="t" r="r" b="b"/>
            <a:pathLst>
              <a:path w="1193800" h="292100">
                <a:moveTo>
                  <a:pt x="0" y="292100"/>
                </a:moveTo>
                <a:lnTo>
                  <a:pt x="1193800" y="0"/>
                </a:lnTo>
                <a:lnTo>
                  <a:pt x="1193800" y="0"/>
                </a:lnTo>
              </a:path>
            </a:pathLst>
          </a:custGeom>
          <a:ln>
            <a:solidFill>
              <a:srgbClr val="FFFFFF"/>
            </a:solidFill>
          </a:ln>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cxnSp>
        <p:nvCxnSpPr>
          <p:cNvPr id="15" name="Straight Connector 14"/>
          <p:cNvCxnSpPr/>
          <p:nvPr/>
        </p:nvCxnSpPr>
        <p:spPr bwMode="auto">
          <a:xfrm>
            <a:off x="3276600" y="4724400"/>
            <a:ext cx="1143000" cy="13236"/>
          </a:xfrm>
          <a:prstGeom prst="line">
            <a:avLst/>
          </a:prstGeom>
          <a:noFill/>
          <a:ln w="9525" cap="flat" cmpd="sng" algn="ctr">
            <a:solidFill>
              <a:srgbClr val="FFFFFF"/>
            </a:solidFill>
            <a:prstDash val="solid"/>
            <a:round/>
            <a:headEnd type="none" w="med" len="med"/>
            <a:tailEnd type="none" w="med" len="med"/>
          </a:ln>
          <a:effectLst/>
        </p:spPr>
      </p:cxnSp>
      <p:cxnSp>
        <p:nvCxnSpPr>
          <p:cNvPr id="16" name="Straight Connector 15"/>
          <p:cNvCxnSpPr>
            <a:stCxn id="14" idx="1"/>
          </p:cNvCxnSpPr>
          <p:nvPr/>
        </p:nvCxnSpPr>
        <p:spPr bwMode="auto">
          <a:xfrm>
            <a:off x="3276600" y="4724400"/>
            <a:ext cx="0" cy="901164"/>
          </a:xfrm>
          <a:prstGeom prst="line">
            <a:avLst/>
          </a:prstGeom>
          <a:noFill/>
          <a:ln w="9525" cap="flat" cmpd="sng" algn="ctr">
            <a:solidFill>
              <a:srgbClr val="FFFFFF"/>
            </a:solidFill>
            <a:prstDash val="dash"/>
            <a:round/>
            <a:headEnd type="none" w="med" len="med"/>
            <a:tailEnd type="none" w="med" len="med"/>
          </a:ln>
          <a:effectLst/>
        </p:spPr>
      </p:cxnSp>
      <p:sp>
        <p:nvSpPr>
          <p:cNvPr id="17" name="TextBox 16"/>
          <p:cNvSpPr txBox="1"/>
          <p:nvPr/>
        </p:nvSpPr>
        <p:spPr>
          <a:xfrm>
            <a:off x="4724400" y="5653777"/>
            <a:ext cx="1283099" cy="289823"/>
          </a:xfrm>
          <a:prstGeom prst="rect">
            <a:avLst/>
          </a:prstGeom>
          <a:noFill/>
        </p:spPr>
        <p:txBody>
          <a:bodyPr wrap="none" rtlCol="0">
            <a:spAutoFit/>
          </a:bodyPr>
          <a:lstStyle/>
          <a:p>
            <a:pPr>
              <a:buNone/>
            </a:pPr>
            <a:r>
              <a:rPr lang="en-US" sz="1400" dirty="0" smtClean="0"/>
              <a:t>Sensing time</a:t>
            </a:r>
            <a:endParaRPr lang="en-US" sz="1400" dirty="0"/>
          </a:p>
        </p:txBody>
      </p:sp>
      <p:sp>
        <p:nvSpPr>
          <p:cNvPr id="19" name="TextBox 18"/>
          <p:cNvSpPr txBox="1"/>
          <p:nvPr/>
        </p:nvSpPr>
        <p:spPr>
          <a:xfrm>
            <a:off x="-76200" y="4053577"/>
            <a:ext cx="1697901" cy="289823"/>
          </a:xfrm>
          <a:prstGeom prst="rect">
            <a:avLst/>
          </a:prstGeom>
          <a:noFill/>
        </p:spPr>
        <p:txBody>
          <a:bodyPr wrap="none" rtlCol="0">
            <a:spAutoFit/>
          </a:bodyPr>
          <a:lstStyle/>
          <a:p>
            <a:pPr>
              <a:buNone/>
            </a:pPr>
            <a:r>
              <a:rPr lang="en-US" sz="1400" dirty="0" smtClean="0"/>
              <a:t>Sensing Accuracy</a:t>
            </a:r>
            <a:endParaRPr lang="en-US" sz="1400" dirty="0"/>
          </a:p>
        </p:txBody>
      </p:sp>
      <p:cxnSp>
        <p:nvCxnSpPr>
          <p:cNvPr id="20" name="Straight Arrow Connector 19"/>
          <p:cNvCxnSpPr/>
          <p:nvPr/>
        </p:nvCxnSpPr>
        <p:spPr bwMode="auto">
          <a:xfrm flipV="1">
            <a:off x="6401736" y="5562600"/>
            <a:ext cx="3504264" cy="33011"/>
          </a:xfrm>
          <a:prstGeom prst="straightConnector1">
            <a:avLst/>
          </a:prstGeom>
          <a:noFill/>
          <a:ln w="9525" cap="flat" cmpd="sng" algn="ctr">
            <a:solidFill>
              <a:srgbClr val="FFFFFF"/>
            </a:solidFill>
            <a:prstDash val="solid"/>
            <a:round/>
            <a:headEnd type="none" w="med" len="med"/>
            <a:tailEnd type="arrow"/>
          </a:ln>
          <a:effectLst/>
        </p:spPr>
      </p:cxnSp>
      <p:sp>
        <p:nvSpPr>
          <p:cNvPr id="21" name="TextBox 20"/>
          <p:cNvSpPr txBox="1"/>
          <p:nvPr/>
        </p:nvSpPr>
        <p:spPr>
          <a:xfrm>
            <a:off x="5715000" y="41148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cxnSp>
        <p:nvCxnSpPr>
          <p:cNvPr id="22" name="Straight Connector 21"/>
          <p:cNvCxnSpPr/>
          <p:nvPr/>
        </p:nvCxnSpPr>
        <p:spPr bwMode="auto">
          <a:xfrm>
            <a:off x="8153400" y="4267200"/>
            <a:ext cx="0" cy="947411"/>
          </a:xfrm>
          <a:prstGeom prst="line">
            <a:avLst/>
          </a:prstGeom>
          <a:noFill/>
          <a:ln w="38100" cap="flat" cmpd="sng" algn="ctr">
            <a:solidFill>
              <a:srgbClr val="FFFFFF"/>
            </a:solidFill>
            <a:prstDash val="dash"/>
            <a:round/>
            <a:headEnd type="none" w="med" len="med"/>
            <a:tailEnd type="arrow" w="med" len="med"/>
          </a:ln>
          <a:effectLst/>
        </p:spPr>
      </p:cxnSp>
      <p:cxnSp>
        <p:nvCxnSpPr>
          <p:cNvPr id="23" name="Straight Connector 22"/>
          <p:cNvCxnSpPr/>
          <p:nvPr/>
        </p:nvCxnSpPr>
        <p:spPr bwMode="auto">
          <a:xfrm>
            <a:off x="9067800" y="4419600"/>
            <a:ext cx="76200" cy="838200"/>
          </a:xfrm>
          <a:prstGeom prst="line">
            <a:avLst/>
          </a:prstGeom>
          <a:noFill/>
          <a:ln w="38100" cap="flat" cmpd="sng" algn="ctr">
            <a:solidFill>
              <a:srgbClr val="FFFFFF"/>
            </a:solidFill>
            <a:prstDash val="dash"/>
            <a:round/>
            <a:headEnd type="none" w="med" len="med"/>
            <a:tailEnd type="arrow" w="med" len="med"/>
          </a:ln>
          <a:effectLst/>
        </p:spPr>
      </p:cxnSp>
      <p:sp>
        <p:nvSpPr>
          <p:cNvPr id="24" name="TextBox 23"/>
          <p:cNvSpPr txBox="1"/>
          <p:nvPr/>
        </p:nvSpPr>
        <p:spPr>
          <a:xfrm>
            <a:off x="8850568" y="5604049"/>
            <a:ext cx="29343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p>
        </p:txBody>
      </p:sp>
      <p:sp>
        <p:nvSpPr>
          <p:cNvPr id="25" name="TextBox 24"/>
          <p:cNvSpPr txBox="1"/>
          <p:nvPr/>
        </p:nvSpPr>
        <p:spPr>
          <a:xfrm>
            <a:off x="9601200" y="5604049"/>
            <a:ext cx="666506"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time</a:t>
            </a:r>
          </a:p>
        </p:txBody>
      </p:sp>
      <p:sp>
        <p:nvSpPr>
          <p:cNvPr id="26" name="Rectangle 25"/>
          <p:cNvSpPr/>
          <p:nvPr/>
        </p:nvSpPr>
        <p:spPr bwMode="auto">
          <a:xfrm>
            <a:off x="7087536" y="5223049"/>
            <a:ext cx="1065864"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7" name="Rectangle 26"/>
          <p:cNvSpPr/>
          <p:nvPr/>
        </p:nvSpPr>
        <p:spPr bwMode="auto">
          <a:xfrm>
            <a:off x="9144000" y="5181600"/>
            <a:ext cx="5334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8" name="TextBox 27"/>
          <p:cNvSpPr txBox="1"/>
          <p:nvPr/>
        </p:nvSpPr>
        <p:spPr>
          <a:xfrm>
            <a:off x="6909057" y="5597351"/>
            <a:ext cx="406143"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00"/>
                </a:solidFill>
                <a:effectLst>
                  <a:outerShdw blurRad="50800" dist="38100" dir="2700000">
                    <a:srgbClr val="000000">
                      <a:alpha val="43000"/>
                    </a:srgbClr>
                  </a:outerShdw>
                </a:effectLst>
                <a:latin typeface="Lucida Grande"/>
                <a:ea typeface="Lucida Grande"/>
                <a:cs typeface="Lucida Grande"/>
              </a:rPr>
              <a:t>0</a:t>
            </a:r>
            <a:endParaRPr lang="en-US" sz="1800" dirty="0" smtClean="0">
              <a:solidFill>
                <a:srgbClr val="FFFF00"/>
              </a:solidFill>
              <a:effectLst>
                <a:outerShdw blurRad="50800" dist="38100" dir="2700000">
                  <a:srgbClr val="000000">
                    <a:alpha val="43000"/>
                  </a:srgbClr>
                </a:outerShdw>
              </a:effectLst>
              <a:latin typeface="Comic Sans MS"/>
              <a:cs typeface="Comic Sans MS"/>
            </a:endParaRPr>
          </a:p>
        </p:txBody>
      </p:sp>
      <p:cxnSp>
        <p:nvCxnSpPr>
          <p:cNvPr id="29" name="Straight Connector 28"/>
          <p:cNvCxnSpPr/>
          <p:nvPr/>
        </p:nvCxnSpPr>
        <p:spPr bwMode="auto">
          <a:xfrm>
            <a:off x="7086600" y="4343400"/>
            <a:ext cx="936" cy="838200"/>
          </a:xfrm>
          <a:prstGeom prst="line">
            <a:avLst/>
          </a:prstGeom>
          <a:noFill/>
          <a:ln w="38100" cap="flat" cmpd="sng" algn="ctr">
            <a:solidFill>
              <a:srgbClr val="FFFFFF"/>
            </a:solidFill>
            <a:prstDash val="dash"/>
            <a:round/>
            <a:headEnd type="none" w="med" len="med"/>
            <a:tailEnd type="arrow" w="med" len="med"/>
          </a:ln>
          <a:effectLst/>
        </p:spPr>
      </p:cxnSp>
      <p:sp>
        <p:nvSpPr>
          <p:cNvPr id="30" name="TextBox 29"/>
          <p:cNvSpPr txBox="1"/>
          <p:nvPr/>
        </p:nvSpPr>
        <p:spPr>
          <a:xfrm>
            <a:off x="9220200" y="4267200"/>
            <a:ext cx="1336912"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Arrival</a:t>
            </a:r>
          </a:p>
        </p:txBody>
      </p:sp>
      <p:sp>
        <p:nvSpPr>
          <p:cNvPr id="31" name="TextBox 30"/>
          <p:cNvSpPr txBox="1"/>
          <p:nvPr/>
        </p:nvSpPr>
        <p:spPr>
          <a:xfrm>
            <a:off x="7543800" y="3733800"/>
            <a:ext cx="1704801" cy="346249"/>
          </a:xfrm>
          <a:prstGeom prst="rect">
            <a:avLst/>
          </a:prstGeom>
          <a:noFill/>
        </p:spPr>
        <p:txBody>
          <a:bodyPr wrap="none" rtlCol="0">
            <a:spAutoFit/>
          </a:bodyPr>
          <a:lstStyle/>
          <a:p>
            <a:pPr>
              <a:buNone/>
            </a:pPr>
            <a:r>
              <a:rPr lang="en-US" sz="1800" dirty="0" smtClean="0">
                <a:solidFill>
                  <a:srgbClr val="FFFF00"/>
                </a:solidFill>
                <a:effectLst>
                  <a:outerShdw blurRad="50800" dist="38100" dir="2700000">
                    <a:srgbClr val="000000">
                      <a:alpha val="43000"/>
                    </a:srgbClr>
                  </a:outerShdw>
                </a:effectLst>
                <a:latin typeface="Comic Sans MS"/>
                <a:cs typeface="Comic Sans MS"/>
              </a:rPr>
              <a:t>PU Departure</a:t>
            </a:r>
          </a:p>
        </p:txBody>
      </p:sp>
      <p:cxnSp>
        <p:nvCxnSpPr>
          <p:cNvPr id="32" name="Straight Arrow Connector 31"/>
          <p:cNvCxnSpPr/>
          <p:nvPr/>
        </p:nvCxnSpPr>
        <p:spPr bwMode="auto">
          <a:xfrm>
            <a:off x="7086600" y="4953000"/>
            <a:ext cx="1066800" cy="0"/>
          </a:xfrm>
          <a:prstGeom prst="straightConnector1">
            <a:avLst/>
          </a:prstGeom>
          <a:noFill/>
          <a:ln w="57150" cap="flat" cmpd="sng" algn="ctr">
            <a:solidFill>
              <a:srgbClr val="66FF66"/>
            </a:solidFill>
            <a:prstDash val="solid"/>
            <a:round/>
            <a:headEnd type="arrow"/>
            <a:tailEnd type="arrow"/>
          </a:ln>
          <a:effectLst/>
        </p:spPr>
      </p:cxnSp>
      <p:sp>
        <p:nvSpPr>
          <p:cNvPr id="33" name="TextBox 32"/>
          <p:cNvSpPr txBox="1"/>
          <p:nvPr/>
        </p:nvSpPr>
        <p:spPr>
          <a:xfrm>
            <a:off x="7338768" y="4541887"/>
            <a:ext cx="433632" cy="487313"/>
          </a:xfrm>
          <a:prstGeom prst="rect">
            <a:avLst/>
          </a:prstGeom>
          <a:noFill/>
        </p:spPr>
        <p:txBody>
          <a:bodyPr wrap="none" rtlCol="0">
            <a:spAutoFit/>
          </a:bodyPr>
          <a:lstStyle/>
          <a:p>
            <a:pPr>
              <a:buNone/>
            </a:pPr>
            <a:r>
              <a:rPr lang="en-US" altLang="ko-KR" sz="2800" dirty="0"/>
              <a:t>S</a:t>
            </a:r>
            <a:endParaRPr lang="en-US" sz="2800" dirty="0"/>
          </a:p>
        </p:txBody>
      </p:sp>
      <p:pic>
        <p:nvPicPr>
          <p:cNvPr id="44" name="Picture 43"/>
          <p:cNvPicPr>
            <a:picLocks noChangeAspect="1"/>
          </p:cNvPicPr>
          <p:nvPr/>
        </p:nvPicPr>
        <p:blipFill>
          <a:blip r:embed="rId3"/>
          <a:stretch>
            <a:fillRect/>
          </a:stretch>
        </p:blipFill>
        <p:spPr>
          <a:xfrm>
            <a:off x="2819400" y="5676900"/>
            <a:ext cx="292100" cy="419100"/>
          </a:xfrm>
          <a:prstGeom prst="rect">
            <a:avLst/>
          </a:prstGeom>
        </p:spPr>
      </p:pic>
      <p:pic>
        <p:nvPicPr>
          <p:cNvPr id="45" name="Picture 44"/>
          <p:cNvPicPr>
            <a:picLocks noChangeAspect="1"/>
          </p:cNvPicPr>
          <p:nvPr/>
        </p:nvPicPr>
        <p:blipFill>
          <a:blip r:embed="rId4"/>
          <a:stretch>
            <a:fillRect/>
          </a:stretch>
        </p:blipFill>
        <p:spPr>
          <a:xfrm>
            <a:off x="3505200" y="5638800"/>
            <a:ext cx="457200" cy="533400"/>
          </a:xfrm>
          <a:prstGeom prst="rect">
            <a:avLst/>
          </a:prstGeom>
        </p:spPr>
      </p:pic>
      <p:sp>
        <p:nvSpPr>
          <p:cNvPr id="59393" name="TextBox 59392"/>
          <p:cNvSpPr txBox="1"/>
          <p:nvPr/>
        </p:nvSpPr>
        <p:spPr>
          <a:xfrm>
            <a:off x="3101374" y="5715000"/>
            <a:ext cx="403826" cy="487313"/>
          </a:xfrm>
          <a:prstGeom prst="rect">
            <a:avLst/>
          </a:prstGeom>
          <a:noFill/>
        </p:spPr>
        <p:txBody>
          <a:bodyPr wrap="none" rtlCol="0">
            <a:spAutoFit/>
          </a:bodyPr>
          <a:lstStyle/>
          <a:p>
            <a:pPr>
              <a:buNone/>
            </a:pPr>
            <a:r>
              <a:rPr lang="en-US" sz="2800" dirty="0" smtClean="0">
                <a:solidFill>
                  <a:srgbClr val="FFFFFF"/>
                </a:solidFill>
              </a:rPr>
              <a:t>=</a:t>
            </a:r>
            <a:endParaRPr lang="en-US" sz="2800" dirty="0">
              <a:solidFill>
                <a:srgbClr val="FFFFFF"/>
              </a:solidFill>
            </a:endParaRPr>
          </a:p>
        </p:txBody>
      </p:sp>
    </p:spTree>
    <p:extLst>
      <p:ext uri="{BB962C8B-B14F-4D97-AF65-F5344CB8AC3E}">
        <p14:creationId xmlns:p14="http://schemas.microsoft.com/office/powerpoint/2010/main" val="30748464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44</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44</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574800" y="304800"/>
            <a:ext cx="9017000" cy="838200"/>
          </a:xfrm>
        </p:spPr>
        <p:txBody>
          <a:bodyPr/>
          <a:lstStyle/>
          <a:p>
            <a:pPr eaLnBrk="1" hangingPunct="1">
              <a:defRPr/>
            </a:pPr>
            <a:r>
              <a:rPr lang="en-US" altLang="ko-KR" sz="2800" dirty="0">
                <a:ea typeface="굴림" charset="-127"/>
              </a:rPr>
              <a:t>Optimal Mobility-</a:t>
            </a:r>
            <a:r>
              <a:rPr lang="en-US" altLang="ko-KR" sz="2800" dirty="0" smtClean="0">
                <a:ea typeface="굴림" charset="-127"/>
              </a:rPr>
              <a:t>Aware Sensing Time Threshold:</a:t>
            </a:r>
            <a:r>
              <a:rPr lang="en-US" altLang="ko-KR" dirty="0" smtClean="0">
                <a:ea typeface="굴림" charset="-127"/>
              </a:rPr>
              <a:t/>
            </a:r>
            <a:br>
              <a:rPr lang="en-US" altLang="ko-KR" dirty="0" smtClean="0">
                <a:ea typeface="굴림" charset="-127"/>
              </a:rPr>
            </a:br>
            <a:r>
              <a:rPr lang="en-US" altLang="ko-KR" sz="2800" dirty="0" smtClean="0">
                <a:solidFill>
                  <a:srgbClr val="66FF66"/>
                </a:solidFill>
                <a:ea typeface="굴림" charset="-127"/>
              </a:rPr>
              <a:t>Numerical Example</a:t>
            </a:r>
            <a:endParaRPr lang="en-US" altLang="ko-KR" dirty="0">
              <a:solidFill>
                <a:srgbClr val="66FF66"/>
              </a:solidFill>
              <a:ea typeface="굴림" charset="-127"/>
            </a:endParaRPr>
          </a:p>
        </p:txBody>
      </p:sp>
      <p:sp>
        <p:nvSpPr>
          <p:cNvPr id="5470212" name="Rectangle 4"/>
          <p:cNvSpPr>
            <a:spLocks noGrp="1" noChangeArrowheads="1"/>
          </p:cNvSpPr>
          <p:nvPr>
            <p:ph type="body" sz="half" idx="4294967295"/>
          </p:nvPr>
        </p:nvSpPr>
        <p:spPr>
          <a:xfrm>
            <a:off x="533400" y="1447800"/>
            <a:ext cx="10744200" cy="4800600"/>
          </a:xfrm>
        </p:spPr>
        <p:txBody>
          <a:bodyPr/>
          <a:lstStyle/>
          <a:p>
            <a:pPr marL="0" indent="0" eaLnBrk="1" hangingPunct="1">
              <a:buNone/>
              <a:defRPr/>
            </a:pPr>
            <a:r>
              <a:rPr lang="en-US" altLang="ko-KR" sz="2800" dirty="0" smtClean="0">
                <a:ea typeface="굴림" charset="-127"/>
              </a:rPr>
              <a:t>Theorem 4:</a:t>
            </a:r>
            <a:endParaRPr lang="en-US" altLang="ko-KR" sz="2800" dirty="0" smtClean="0">
              <a:solidFill>
                <a:srgbClr val="FFFFFF"/>
              </a:solidFill>
              <a:ea typeface="굴림" charset="-127"/>
            </a:endParaRPr>
          </a:p>
          <a:p>
            <a:pPr eaLnBrk="1" hangingPunct="1">
              <a:buFont typeface="Wingdings" charset="2"/>
              <a:buNone/>
              <a:defRPr/>
            </a:pPr>
            <a:endParaRPr lang="en-US" altLang="ko-KR" sz="2800" dirty="0">
              <a:solidFill>
                <a:srgbClr val="FFFFFF"/>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eaLnBrk="1" hangingPunct="1">
              <a:buClr>
                <a:srgbClr val="FF0000"/>
              </a:buClr>
              <a:buFont typeface="Wingdings" charset="2"/>
              <a:buChar char="ü"/>
              <a:defRPr/>
            </a:pPr>
            <a:r>
              <a:rPr lang="en-US" altLang="ko-KR" sz="2200" dirty="0" smtClean="0">
                <a:solidFill>
                  <a:srgbClr val="66FF33"/>
                </a:solidFill>
              </a:rPr>
              <a:t>Utilize the same values of the prev. example:</a:t>
            </a:r>
          </a:p>
          <a:p>
            <a:pPr marL="0" indent="0" eaLnBrk="1" hangingPunct="1">
              <a:buClr>
                <a:srgbClr val="FF0000"/>
              </a:buClr>
              <a:buNone/>
              <a:defRPr/>
            </a:pPr>
            <a:r>
              <a:rPr lang="en-US" altLang="ko-KR" sz="2200" dirty="0" smtClean="0">
                <a:solidFill>
                  <a:srgbClr val="66FF33"/>
                </a:solidFill>
              </a:rPr>
              <a:t>   P(I)=0.03, </a:t>
            </a:r>
          </a:p>
        </p:txBody>
      </p:sp>
      <p:pic>
        <p:nvPicPr>
          <p:cNvPr id="10" name="Picture 9"/>
          <p:cNvPicPr>
            <a:picLocks noChangeAspect="1"/>
          </p:cNvPicPr>
          <p:nvPr/>
        </p:nvPicPr>
        <p:blipFill>
          <a:blip r:embed="rId3"/>
          <a:stretch>
            <a:fillRect/>
          </a:stretch>
        </p:blipFill>
        <p:spPr>
          <a:xfrm>
            <a:off x="3276600" y="1371600"/>
            <a:ext cx="3810000" cy="1186962"/>
          </a:xfrm>
          <a:prstGeom prst="rect">
            <a:avLst/>
          </a:prstGeom>
        </p:spPr>
      </p:pic>
      <p:sp>
        <p:nvSpPr>
          <p:cNvPr id="12" name="Right Arrow 11"/>
          <p:cNvSpPr>
            <a:spLocks noChangeAspect="1"/>
          </p:cNvSpPr>
          <p:nvPr/>
        </p:nvSpPr>
        <p:spPr bwMode="auto">
          <a:xfrm>
            <a:off x="4267200" y="3962400"/>
            <a:ext cx="615354" cy="304800"/>
          </a:xfrm>
          <a:prstGeom prst="rightArrow">
            <a:avLst/>
          </a:prstGeom>
          <a:solidFill>
            <a:srgbClr val="66FF66"/>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4" name="TextBox 3"/>
          <p:cNvSpPr txBox="1"/>
          <p:nvPr/>
        </p:nvSpPr>
        <p:spPr>
          <a:xfrm>
            <a:off x="530904" y="5777964"/>
            <a:ext cx="10289496" cy="318036"/>
          </a:xfrm>
          <a:prstGeom prst="rect">
            <a:avLst/>
          </a:prstGeom>
          <a:noFill/>
        </p:spPr>
        <p:txBody>
          <a:bodyPr wrap="none" rtlCol="0">
            <a:spAutoFit/>
          </a:bodyPr>
          <a:lstStyle/>
          <a:p>
            <a:pPr>
              <a:buNone/>
            </a:pPr>
            <a:r>
              <a:rPr lang="en-US" altLang="ko-KR" sz="1600" dirty="0" smtClean="0"/>
              <a:t>The maximum value of the sensing time, i.e. the sensing time threshold,      , is equal to 0.31 sec. </a:t>
            </a:r>
            <a:endParaRPr lang="en-US" sz="1600" dirty="0"/>
          </a:p>
        </p:txBody>
      </p:sp>
      <p:pic>
        <p:nvPicPr>
          <p:cNvPr id="15" name="Picture 14"/>
          <p:cNvPicPr>
            <a:picLocks noChangeAspect="1"/>
          </p:cNvPicPr>
          <p:nvPr/>
        </p:nvPicPr>
        <p:blipFill>
          <a:blip r:embed="rId4"/>
          <a:stretch>
            <a:fillRect/>
          </a:stretch>
        </p:blipFill>
        <p:spPr>
          <a:xfrm>
            <a:off x="7924800" y="5638800"/>
            <a:ext cx="457200" cy="533400"/>
          </a:xfrm>
          <a:prstGeom prst="rect">
            <a:avLst/>
          </a:prstGeom>
        </p:spPr>
      </p:pic>
      <p:sp>
        <p:nvSpPr>
          <p:cNvPr id="16" name="Right Arrow 15"/>
          <p:cNvSpPr>
            <a:spLocks noChangeAspect="1"/>
          </p:cNvSpPr>
          <p:nvPr/>
        </p:nvSpPr>
        <p:spPr bwMode="auto">
          <a:xfrm>
            <a:off x="4343400" y="5298394"/>
            <a:ext cx="533400" cy="264206"/>
          </a:xfrm>
          <a:prstGeom prst="rightArrow">
            <a:avLst/>
          </a:prstGeom>
          <a:solidFill>
            <a:srgbClr val="66FF66"/>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pic>
        <p:nvPicPr>
          <p:cNvPr id="6" name="Picture 5"/>
          <p:cNvPicPr>
            <a:picLocks noChangeAspect="1"/>
          </p:cNvPicPr>
          <p:nvPr/>
        </p:nvPicPr>
        <p:blipFill>
          <a:blip r:embed="rId5"/>
          <a:stretch>
            <a:fillRect/>
          </a:stretch>
        </p:blipFill>
        <p:spPr>
          <a:xfrm>
            <a:off x="2438400" y="3365500"/>
            <a:ext cx="1752600" cy="444500"/>
          </a:xfrm>
          <a:prstGeom prst="rect">
            <a:avLst/>
          </a:prstGeom>
        </p:spPr>
      </p:pic>
      <p:pic>
        <p:nvPicPr>
          <p:cNvPr id="7" name="Picture 6"/>
          <p:cNvPicPr>
            <a:picLocks noChangeAspect="1"/>
          </p:cNvPicPr>
          <p:nvPr/>
        </p:nvPicPr>
        <p:blipFill>
          <a:blip r:embed="rId6"/>
          <a:stretch>
            <a:fillRect/>
          </a:stretch>
        </p:blipFill>
        <p:spPr>
          <a:xfrm>
            <a:off x="2514600" y="4483100"/>
            <a:ext cx="4559300" cy="546100"/>
          </a:xfrm>
          <a:prstGeom prst="rect">
            <a:avLst/>
          </a:prstGeom>
        </p:spPr>
      </p:pic>
    </p:spTree>
    <p:extLst>
      <p:ext uri="{BB962C8B-B14F-4D97-AF65-F5344CB8AC3E}">
        <p14:creationId xmlns:p14="http://schemas.microsoft.com/office/powerpoint/2010/main" val="1085168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0211" name="Rectangle 3"/>
          <p:cNvSpPr>
            <a:spLocks noGrp="1" noChangeArrowheads="1"/>
          </p:cNvSpPr>
          <p:nvPr>
            <p:ph type="title"/>
          </p:nvPr>
        </p:nvSpPr>
        <p:spPr>
          <a:xfrm>
            <a:off x="2057400" y="228600"/>
            <a:ext cx="9017000" cy="838200"/>
          </a:xfrm>
        </p:spPr>
        <p:txBody>
          <a:bodyPr/>
          <a:lstStyle/>
          <a:p>
            <a:pPr eaLnBrk="1" hangingPunct="1">
              <a:defRPr/>
            </a:pPr>
            <a:r>
              <a:rPr lang="en-US" altLang="ko-KR" sz="4000" dirty="0" smtClean="0">
                <a:ea typeface="굴림" charset="-127"/>
              </a:rPr>
              <a:t>Explanation</a:t>
            </a:r>
            <a:endParaRPr lang="en-US" altLang="ko-KR" sz="4000" dirty="0">
              <a:ea typeface="굴림" charset="-127"/>
            </a:endParaRPr>
          </a:p>
        </p:txBody>
      </p:sp>
      <p:sp>
        <p:nvSpPr>
          <p:cNvPr id="5470212" name="Rectangle 4"/>
          <p:cNvSpPr>
            <a:spLocks noGrp="1" noChangeArrowheads="1"/>
          </p:cNvSpPr>
          <p:nvPr>
            <p:ph type="body" sz="half" idx="1"/>
          </p:nvPr>
        </p:nvSpPr>
        <p:spPr>
          <a:xfrm>
            <a:off x="152400" y="1981200"/>
            <a:ext cx="5486400" cy="4114800"/>
          </a:xfrm>
        </p:spPr>
        <p:txBody>
          <a:bodyPr/>
          <a:lstStyle/>
          <a:p>
            <a:pPr marL="0" indent="0">
              <a:buNone/>
              <a:defRPr/>
            </a:pPr>
            <a:r>
              <a:rPr lang="en-US" altLang="ko-KR" sz="2800" dirty="0" smtClean="0">
                <a:ea typeface="굴림" charset="-127"/>
              </a:rPr>
              <a:t>Hypothesis </a:t>
            </a:r>
            <a:r>
              <a:rPr lang="en-US" altLang="ko-KR" sz="2800" dirty="0">
                <a:ea typeface="굴림" charset="-127"/>
              </a:rPr>
              <a:t>Test for </a:t>
            </a:r>
            <a:r>
              <a:rPr lang="en-US" altLang="ko-KR" sz="2800" dirty="0" smtClean="0">
                <a:ea typeface="굴림" charset="-127"/>
              </a:rPr>
              <a:t>CR users under Event </a:t>
            </a:r>
            <a:r>
              <a:rPr lang="en-US" altLang="ko-KR" sz="2800" dirty="0" smtClean="0">
                <a:latin typeface="Chalkduster"/>
                <a:ea typeface="굴림" charset="-127"/>
                <a:cs typeface="Chalkduster"/>
              </a:rPr>
              <a:t>I:</a:t>
            </a:r>
            <a:endParaRPr lang="en-US" altLang="ko-KR" sz="1600" dirty="0" smtClean="0">
              <a:ea typeface="굴림" charset="-127"/>
              <a:cs typeface="Chalkduster"/>
            </a:endParaRPr>
          </a:p>
          <a:p>
            <a:pPr>
              <a:defRPr/>
            </a:pPr>
            <a:endParaRPr lang="en-US" altLang="ko-KR" sz="2800" dirty="0">
              <a:ea typeface="굴림" charset="-127"/>
            </a:endParaRPr>
          </a:p>
          <a:p>
            <a:pPr>
              <a:defRPr/>
            </a:pPr>
            <a:endParaRPr lang="en-US" altLang="ko-KR" sz="2800" dirty="0">
              <a:ea typeface="굴림" charset="-127"/>
            </a:endParaRPr>
          </a:p>
          <a:p>
            <a:pPr>
              <a:defRPr/>
            </a:pPr>
            <a:endParaRPr lang="en-US" altLang="ko-KR" sz="2800" i="1" dirty="0">
              <a:ea typeface="굴림" charset="-127"/>
            </a:endParaRPr>
          </a:p>
          <a:p>
            <a:pPr>
              <a:defRPr/>
            </a:pPr>
            <a:endParaRPr lang="en-US" altLang="ko-KR" sz="2800" i="1" dirty="0">
              <a:ea typeface="굴림" charset="-127"/>
            </a:endParaRPr>
          </a:p>
          <a:p>
            <a:pPr marL="0" lvl="1" indent="0" eaLnBrk="1" hangingPunct="1">
              <a:buClr>
                <a:schemeClr val="folHlink"/>
              </a:buClr>
              <a:buNone/>
              <a:defRPr/>
            </a:pPr>
            <a:r>
              <a:rPr lang="en-US" altLang="ko-KR" sz="2800" dirty="0"/>
              <a:t> </a:t>
            </a:r>
            <a:r>
              <a:rPr lang="en-US" altLang="ko-KR" sz="2800" dirty="0" smtClean="0"/>
              <a:t>             </a:t>
            </a:r>
            <a:r>
              <a:rPr lang="en-US" altLang="ko-KR" sz="2000" dirty="0" smtClean="0">
                <a:solidFill>
                  <a:srgbClr val="66FF66"/>
                </a:solidFill>
              </a:rPr>
              <a:t> CR </a:t>
            </a:r>
            <a:r>
              <a:rPr lang="en-US" altLang="ko-KR" sz="2000" dirty="0">
                <a:solidFill>
                  <a:srgbClr val="66FF66"/>
                </a:solidFill>
              </a:rPr>
              <a:t>user can </a:t>
            </a:r>
            <a:r>
              <a:rPr lang="en-US" altLang="ko-KR" sz="2000" dirty="0" smtClean="0">
                <a:solidFill>
                  <a:srgbClr val="66FF66"/>
                </a:solidFill>
              </a:rPr>
              <a:t>sense 		   the PU </a:t>
            </a:r>
            <a:r>
              <a:rPr lang="en-US" altLang="ko-KR" sz="2000" dirty="0">
                <a:solidFill>
                  <a:srgbClr val="66FF66"/>
                </a:solidFill>
              </a:rPr>
              <a:t>transmissions</a:t>
            </a:r>
          </a:p>
          <a:p>
            <a:pPr eaLnBrk="1" hangingPunct="1">
              <a:defRPr/>
            </a:pPr>
            <a:endParaRPr lang="en-US" altLang="ko-KR" sz="2800" dirty="0" smtClean="0">
              <a:solidFill>
                <a:srgbClr val="FFFFFF"/>
              </a:solidFill>
              <a:ea typeface="굴림" charset="-127"/>
            </a:endParaRPr>
          </a:p>
          <a:p>
            <a:pPr marL="0" indent="0" eaLnBrk="1" hangingPunct="1">
              <a:buNone/>
              <a:defRPr/>
            </a:pPr>
            <a:endParaRPr lang="en-US" altLang="ko-KR" sz="2800" dirty="0" smtClean="0">
              <a:solidFill>
                <a:srgbClr val="FFFFFF"/>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lvl="1" eaLnBrk="1" hangingPunct="1">
              <a:buFontTx/>
              <a:buNone/>
              <a:defRPr/>
            </a:pPr>
            <a:endParaRPr lang="en-US" altLang="ko-KR" sz="2400" dirty="0" smtClean="0"/>
          </a:p>
          <a:p>
            <a:pPr lvl="1" eaLnBrk="1" hangingPunct="1">
              <a:buClr>
                <a:srgbClr val="FF0000"/>
              </a:buClr>
              <a:buFont typeface="Wingdings" charset="2"/>
              <a:buChar char="ü"/>
              <a:defRPr/>
            </a:pPr>
            <a:endParaRPr lang="en-US" altLang="ko-KR" sz="2400" dirty="0" smtClean="0">
              <a:solidFill>
                <a:srgbClr val="66FF33"/>
              </a:solidFill>
            </a:endParaRPr>
          </a:p>
        </p:txBody>
      </p:sp>
      <p:sp>
        <p:nvSpPr>
          <p:cNvPr id="2" name="Content Placeholder 1"/>
          <p:cNvSpPr>
            <a:spLocks noGrp="1"/>
          </p:cNvSpPr>
          <p:nvPr>
            <p:ph sz="half" idx="2"/>
          </p:nvPr>
        </p:nvSpPr>
        <p:spPr>
          <a:xfrm>
            <a:off x="5851524" y="1905000"/>
            <a:ext cx="5349875" cy="4114800"/>
          </a:xfrm>
        </p:spPr>
        <p:txBody>
          <a:bodyPr/>
          <a:lstStyle/>
          <a:p>
            <a:pPr marL="0" indent="0">
              <a:buNone/>
            </a:pPr>
            <a:r>
              <a:rPr lang="en-US" altLang="ko-KR" sz="2800" dirty="0">
                <a:ea typeface="굴림" charset="-127"/>
              </a:rPr>
              <a:t>Hypothesis Test for CR users under Event </a:t>
            </a:r>
            <a:r>
              <a:rPr lang="en-US" altLang="ko-KR" sz="2800" dirty="0" smtClean="0">
                <a:latin typeface="Chalkduster"/>
                <a:ea typeface="굴림" charset="-127"/>
                <a:cs typeface="Chalkduster"/>
              </a:rPr>
              <a:t>O:</a:t>
            </a:r>
            <a:endParaRPr lang="en-US" altLang="ko-KR" sz="1600" dirty="0" smtClean="0">
              <a:latin typeface="Chalkduster"/>
              <a:ea typeface="굴림" charset="-127"/>
              <a:cs typeface="Chalkduster"/>
            </a:endParaRPr>
          </a:p>
          <a:p>
            <a:endParaRPr lang="en-US" sz="2800" dirty="0">
              <a:latin typeface="Chalkduster"/>
              <a:ea typeface="굴림" charset="-127"/>
              <a:cs typeface="Chalkduster"/>
            </a:endParaRPr>
          </a:p>
          <a:p>
            <a:endParaRPr lang="en-US" sz="2800" dirty="0" smtClean="0">
              <a:latin typeface="Chalkduster"/>
              <a:ea typeface="굴림" charset="-127"/>
              <a:cs typeface="Chalkduster"/>
            </a:endParaRPr>
          </a:p>
          <a:p>
            <a:endParaRPr lang="en-US" sz="2800" dirty="0">
              <a:latin typeface="Chalkduster"/>
              <a:ea typeface="굴림" charset="-127"/>
              <a:cs typeface="Chalkduster"/>
            </a:endParaRPr>
          </a:p>
          <a:p>
            <a:pPr marL="0" indent="0">
              <a:buNone/>
            </a:pPr>
            <a:r>
              <a:rPr lang="en-US" altLang="ko-KR" sz="2000" dirty="0" smtClean="0">
                <a:solidFill>
                  <a:srgbClr val="66FF66"/>
                </a:solidFill>
              </a:rPr>
              <a:t>		     </a:t>
            </a:r>
          </a:p>
          <a:p>
            <a:pPr marL="0" indent="0">
              <a:buNone/>
            </a:pPr>
            <a:r>
              <a:rPr lang="en-US" altLang="ko-KR" sz="2000" dirty="0">
                <a:solidFill>
                  <a:srgbClr val="66FF66"/>
                </a:solidFill>
              </a:rPr>
              <a:t>	</a:t>
            </a:r>
            <a:r>
              <a:rPr lang="en-US" altLang="ko-KR" sz="2000" dirty="0" smtClean="0">
                <a:solidFill>
                  <a:srgbClr val="66FF66"/>
                </a:solidFill>
              </a:rPr>
              <a:t>	</a:t>
            </a:r>
          </a:p>
          <a:p>
            <a:pPr marL="0" indent="0">
              <a:buNone/>
            </a:pPr>
            <a:r>
              <a:rPr lang="en-US" altLang="ko-KR" sz="2000" dirty="0">
                <a:solidFill>
                  <a:srgbClr val="66FF66"/>
                </a:solidFill>
              </a:rPr>
              <a:t>	</a:t>
            </a:r>
            <a:r>
              <a:rPr lang="en-US" altLang="ko-KR" sz="2000" dirty="0" smtClean="0">
                <a:solidFill>
                  <a:srgbClr val="66FF66"/>
                </a:solidFill>
              </a:rPr>
              <a:t>	      CR </a:t>
            </a:r>
            <a:r>
              <a:rPr lang="en-US" altLang="ko-KR" sz="2000" dirty="0">
                <a:solidFill>
                  <a:srgbClr val="66FF66"/>
                </a:solidFill>
              </a:rPr>
              <a:t>user </a:t>
            </a:r>
            <a:r>
              <a:rPr lang="en-US" altLang="ko-KR" sz="2000" dirty="0" smtClean="0">
                <a:solidFill>
                  <a:srgbClr val="66FF66"/>
                </a:solidFill>
              </a:rPr>
              <a:t>cannot </a:t>
            </a:r>
            <a:r>
              <a:rPr lang="en-US" altLang="ko-KR" sz="2000" dirty="0">
                <a:solidFill>
                  <a:srgbClr val="66FF66"/>
                </a:solidFill>
              </a:rPr>
              <a:t>sense 		    </a:t>
            </a:r>
            <a:r>
              <a:rPr lang="en-US" altLang="ko-KR" sz="2000" dirty="0" smtClean="0">
                <a:solidFill>
                  <a:srgbClr val="66FF66"/>
                </a:solidFill>
              </a:rPr>
              <a:t>  the </a:t>
            </a:r>
            <a:r>
              <a:rPr lang="en-US" altLang="ko-KR" sz="2000" dirty="0">
                <a:solidFill>
                  <a:srgbClr val="66FF66"/>
                </a:solidFill>
              </a:rPr>
              <a:t>PU transmissions</a:t>
            </a:r>
            <a:endParaRPr lang="en-US" sz="2800" dirty="0"/>
          </a:p>
        </p:txBody>
      </p:sp>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45</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45</a:t>
            </a:fld>
            <a:endParaRPr kumimoji="0" lang="en-GB" altLang="ko-KR" sz="1600">
              <a:latin typeface="Arial" charset="0"/>
            </a:endParaRPr>
          </a:p>
        </p:txBody>
      </p:sp>
      <p:pic>
        <p:nvPicPr>
          <p:cNvPr id="13" name="Picture 12"/>
          <p:cNvPicPr>
            <a:picLocks noChangeAspect="1"/>
          </p:cNvPicPr>
          <p:nvPr/>
        </p:nvPicPr>
        <p:blipFill>
          <a:blip r:embed="rId3"/>
          <a:stretch>
            <a:fillRect/>
          </a:stretch>
        </p:blipFill>
        <p:spPr>
          <a:xfrm>
            <a:off x="944407" y="3108322"/>
            <a:ext cx="3779993" cy="930278"/>
          </a:xfrm>
          <a:prstGeom prst="rect">
            <a:avLst/>
          </a:prstGeom>
        </p:spPr>
      </p:pic>
      <p:pic>
        <p:nvPicPr>
          <p:cNvPr id="14" name="Picture 13"/>
          <p:cNvPicPr>
            <a:picLocks noChangeAspect="1"/>
          </p:cNvPicPr>
          <p:nvPr/>
        </p:nvPicPr>
        <p:blipFill>
          <a:blip r:embed="rId4"/>
          <a:stretch>
            <a:fillRect/>
          </a:stretch>
        </p:blipFill>
        <p:spPr>
          <a:xfrm>
            <a:off x="6934200" y="3200400"/>
            <a:ext cx="2268000" cy="617466"/>
          </a:xfrm>
          <a:prstGeom prst="rect">
            <a:avLst/>
          </a:prstGeom>
        </p:spPr>
      </p:pic>
      <p:sp>
        <p:nvSpPr>
          <p:cNvPr id="16" name="Oval 15"/>
          <p:cNvSpPr>
            <a:spLocks noChangeAspect="1"/>
          </p:cNvSpPr>
          <p:nvPr/>
        </p:nvSpPr>
        <p:spPr bwMode="auto">
          <a:xfrm>
            <a:off x="457200" y="44442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17" name="Oval 16"/>
          <p:cNvSpPr/>
          <p:nvPr/>
        </p:nvSpPr>
        <p:spPr bwMode="auto">
          <a:xfrm>
            <a:off x="1284958" y="5243628"/>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18" name="Oval 17"/>
          <p:cNvSpPr/>
          <p:nvPr/>
        </p:nvSpPr>
        <p:spPr bwMode="auto">
          <a:xfrm>
            <a:off x="1727998" y="5638800"/>
            <a:ext cx="152400" cy="152400"/>
          </a:xfrm>
          <a:prstGeom prst="ellipse">
            <a:avLst/>
          </a:prstGeom>
          <a:solidFill>
            <a:srgbClr val="FF0000"/>
          </a:solidFill>
          <a:ln>
            <a:solidFill>
              <a:srgbClr val="FF0000"/>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19" name="Straight Connector 18"/>
          <p:cNvCxnSpPr>
            <a:cxnSpLocks noChangeAspect="1"/>
          </p:cNvCxnSpPr>
          <p:nvPr/>
        </p:nvCxnSpPr>
        <p:spPr bwMode="auto">
          <a:xfrm flipV="1">
            <a:off x="1433070" y="48006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20" name="TextBox 19"/>
          <p:cNvSpPr txBox="1"/>
          <p:nvPr/>
        </p:nvSpPr>
        <p:spPr>
          <a:xfrm>
            <a:off x="1448830" y="4608280"/>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21" name="TextBox 20"/>
          <p:cNvSpPr txBox="1"/>
          <p:nvPr/>
        </p:nvSpPr>
        <p:spPr>
          <a:xfrm>
            <a:off x="952718" y="5334000"/>
            <a:ext cx="477715"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PU</a:t>
            </a:r>
          </a:p>
        </p:txBody>
      </p:sp>
      <p:sp>
        <p:nvSpPr>
          <p:cNvPr id="22" name="TextBox 21"/>
          <p:cNvSpPr txBox="1"/>
          <p:nvPr/>
        </p:nvSpPr>
        <p:spPr>
          <a:xfrm>
            <a:off x="1400780" y="5715000"/>
            <a:ext cx="479618" cy="346249"/>
          </a:xfrm>
          <a:prstGeom prst="rect">
            <a:avLst/>
          </a:prstGeom>
          <a:noFill/>
          <a:ln>
            <a:noFill/>
          </a:ln>
        </p:spPr>
        <p:txBody>
          <a:bodyPr wrap="none" rtlCol="0">
            <a:spAutoFit/>
          </a:bodyPr>
          <a:lstStyle/>
          <a:p>
            <a:pPr>
              <a:buNone/>
            </a:pPr>
            <a:r>
              <a:rPr lang="en-US" sz="1800" dirty="0" smtClean="0">
                <a:solidFill>
                  <a:srgbClr val="FF0000"/>
                </a:solidFill>
                <a:effectLst>
                  <a:outerShdw blurRad="50800" dist="38100" dir="2700000">
                    <a:srgbClr val="000000">
                      <a:alpha val="43000"/>
                    </a:srgbClr>
                  </a:outerShdw>
                </a:effectLst>
                <a:latin typeface="Comic Sans MS"/>
                <a:cs typeface="Comic Sans MS"/>
              </a:rPr>
              <a:t>CR</a:t>
            </a:r>
          </a:p>
        </p:txBody>
      </p:sp>
      <p:sp>
        <p:nvSpPr>
          <p:cNvPr id="23" name="Oval 22"/>
          <p:cNvSpPr>
            <a:spLocks noChangeAspect="1"/>
          </p:cNvSpPr>
          <p:nvPr/>
        </p:nvSpPr>
        <p:spPr bwMode="auto">
          <a:xfrm>
            <a:off x="6349202" y="4520402"/>
            <a:ext cx="1727998" cy="1727998"/>
          </a:xfrm>
          <a:prstGeom prst="ellipse">
            <a:avLst/>
          </a:prstGeom>
          <a:solidFill>
            <a:srgbClr val="FFFFFF"/>
          </a:solidFill>
          <a:ln>
            <a:solidFill>
              <a:srgbClr val="FFFFFF"/>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endParaRPr lang="en-US" dirty="0" smtClean="0">
              <a:solidFill>
                <a:srgbClr val="FFFF00"/>
              </a:solidFill>
              <a:effectLst>
                <a:outerShdw blurRad="50800" dist="38100" dir="2700000">
                  <a:srgbClr val="000000">
                    <a:alpha val="43000"/>
                  </a:srgbClr>
                </a:outerShdw>
              </a:effectLst>
            </a:endParaRPr>
          </a:p>
        </p:txBody>
      </p:sp>
      <p:sp>
        <p:nvSpPr>
          <p:cNvPr id="24" name="Oval 23"/>
          <p:cNvSpPr/>
          <p:nvPr/>
        </p:nvSpPr>
        <p:spPr bwMode="auto">
          <a:xfrm>
            <a:off x="7176960" y="5319828"/>
            <a:ext cx="152400" cy="152400"/>
          </a:xfrm>
          <a:prstGeom prst="ellipse">
            <a:avLst/>
          </a:prstGeom>
          <a:solidFill>
            <a:srgbClr val="000000"/>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FF00"/>
              </a:solidFill>
              <a:effectLst>
                <a:outerShdw blurRad="50800" dist="38100" dir="2700000">
                  <a:srgbClr val="000000">
                    <a:alpha val="43000"/>
                  </a:srgbClr>
                </a:outerShdw>
              </a:effectLst>
            </a:endParaRPr>
          </a:p>
        </p:txBody>
      </p:sp>
      <p:sp>
        <p:nvSpPr>
          <p:cNvPr id="25" name="Oval 24"/>
          <p:cNvSpPr/>
          <p:nvPr/>
        </p:nvSpPr>
        <p:spPr bwMode="auto">
          <a:xfrm>
            <a:off x="6194618" y="4689649"/>
            <a:ext cx="152400" cy="152400"/>
          </a:xfrm>
          <a:prstGeom prst="ellipse">
            <a:avLst/>
          </a:prstGeom>
          <a:solidFill>
            <a:srgbClr val="66FF66"/>
          </a:solidFill>
          <a:ln>
            <a:solidFill>
              <a:srgbClr val="FF0000"/>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algn="ctr"/>
            <a:endParaRPr lang="en-US" dirty="0" err="1" smtClean="0">
              <a:solidFill>
                <a:srgbClr val="FF0000"/>
              </a:solidFill>
              <a:effectLst>
                <a:outerShdw blurRad="50800" dist="38100" dir="2700000">
                  <a:srgbClr val="000000">
                    <a:alpha val="43000"/>
                  </a:srgbClr>
                </a:outerShdw>
              </a:effectLst>
            </a:endParaRPr>
          </a:p>
        </p:txBody>
      </p:sp>
      <p:cxnSp>
        <p:nvCxnSpPr>
          <p:cNvPr id="26" name="Straight Connector 25"/>
          <p:cNvCxnSpPr>
            <a:cxnSpLocks noChangeAspect="1"/>
          </p:cNvCxnSpPr>
          <p:nvPr/>
        </p:nvCxnSpPr>
        <p:spPr bwMode="auto">
          <a:xfrm flipV="1">
            <a:off x="7325072" y="4876800"/>
            <a:ext cx="570229" cy="446959"/>
          </a:xfrm>
          <a:prstGeom prst="line">
            <a:avLst/>
          </a:prstGeom>
          <a:noFill/>
          <a:ln w="9525" cap="flat" cmpd="sng" algn="ctr">
            <a:solidFill>
              <a:srgbClr val="000000"/>
            </a:solidFill>
            <a:prstDash val="solid"/>
            <a:round/>
            <a:headEnd type="none" w="med" len="med"/>
            <a:tailEnd type="none" w="med" len="med"/>
          </a:ln>
          <a:effectLst/>
        </p:spPr>
      </p:cxnSp>
      <p:sp>
        <p:nvSpPr>
          <p:cNvPr id="27" name="TextBox 26"/>
          <p:cNvSpPr txBox="1"/>
          <p:nvPr/>
        </p:nvSpPr>
        <p:spPr>
          <a:xfrm>
            <a:off x="7340832" y="4684480"/>
            <a:ext cx="338554" cy="346249"/>
          </a:xfrm>
          <a:prstGeom prst="rect">
            <a:avLst/>
          </a:prstGeom>
          <a:noFill/>
          <a:ln>
            <a:noFill/>
          </a:ln>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R</a:t>
            </a:r>
          </a:p>
        </p:txBody>
      </p:sp>
      <p:sp>
        <p:nvSpPr>
          <p:cNvPr id="28" name="TextBox 27"/>
          <p:cNvSpPr txBox="1"/>
          <p:nvPr/>
        </p:nvSpPr>
        <p:spPr>
          <a:xfrm>
            <a:off x="6844720" y="5410200"/>
            <a:ext cx="477715" cy="346249"/>
          </a:xfrm>
          <a:prstGeom prst="rect">
            <a:avLst/>
          </a:prstGeom>
          <a:noFill/>
        </p:spPr>
        <p:txBody>
          <a:bodyPr wrap="none" rtlCol="0">
            <a:spAutoFit/>
          </a:bodyPr>
          <a:lstStyle/>
          <a:p>
            <a:pPr>
              <a:buNone/>
            </a:pPr>
            <a:r>
              <a:rPr lang="en-US" sz="1800" dirty="0" smtClean="0">
                <a:solidFill>
                  <a:srgbClr val="000000"/>
                </a:solidFill>
                <a:effectLst>
                  <a:outerShdw blurRad="50800" dist="38100" dir="2700000">
                    <a:srgbClr val="000000">
                      <a:alpha val="43000"/>
                    </a:srgbClr>
                  </a:outerShdw>
                </a:effectLst>
                <a:latin typeface="Comic Sans MS"/>
                <a:cs typeface="Comic Sans MS"/>
              </a:rPr>
              <a:t>PU</a:t>
            </a:r>
          </a:p>
        </p:txBody>
      </p:sp>
      <p:sp>
        <p:nvSpPr>
          <p:cNvPr id="29" name="TextBox 28"/>
          <p:cNvSpPr txBox="1"/>
          <p:nvPr/>
        </p:nvSpPr>
        <p:spPr>
          <a:xfrm>
            <a:off x="5943600" y="4343400"/>
            <a:ext cx="479618" cy="346249"/>
          </a:xfrm>
          <a:prstGeom prst="rect">
            <a:avLst/>
          </a:prstGeom>
          <a:noFill/>
          <a:ln>
            <a:noFill/>
          </a:ln>
        </p:spPr>
        <p:txBody>
          <a:bodyPr wrap="none" rtlCol="0">
            <a:spAutoFit/>
          </a:bodyPr>
          <a:lstStyle/>
          <a:p>
            <a:pPr>
              <a:buNone/>
            </a:pPr>
            <a:r>
              <a:rPr lang="en-US" sz="1800" dirty="0" smtClean="0">
                <a:solidFill>
                  <a:srgbClr val="66FF66"/>
                </a:solidFill>
                <a:effectLst>
                  <a:outerShdw blurRad="50800" dist="38100" dir="2700000">
                    <a:srgbClr val="000000">
                      <a:alpha val="43000"/>
                    </a:srgbClr>
                  </a:outerShdw>
                </a:effectLst>
                <a:latin typeface="Comic Sans MS"/>
                <a:cs typeface="Comic Sans MS"/>
              </a:rPr>
              <a:t>CR</a:t>
            </a:r>
          </a:p>
        </p:txBody>
      </p:sp>
      <p:sp>
        <p:nvSpPr>
          <p:cNvPr id="3" name="TextBox 2"/>
          <p:cNvSpPr txBox="1"/>
          <p:nvPr/>
        </p:nvSpPr>
        <p:spPr>
          <a:xfrm>
            <a:off x="3810000" y="1371600"/>
            <a:ext cx="4827814" cy="430887"/>
          </a:xfrm>
          <a:prstGeom prst="rect">
            <a:avLst/>
          </a:prstGeom>
          <a:noFill/>
        </p:spPr>
        <p:txBody>
          <a:bodyPr wrap="none" rtlCol="0">
            <a:spAutoFit/>
          </a:bodyPr>
          <a:lstStyle/>
          <a:p>
            <a:pPr>
              <a:buNone/>
            </a:pPr>
            <a:r>
              <a:rPr lang="en-US" sz="2400" dirty="0" smtClean="0">
                <a:solidFill>
                  <a:srgbClr val="FFFFFF"/>
                </a:solidFill>
              </a:rPr>
              <a:t>H</a:t>
            </a:r>
            <a:r>
              <a:rPr lang="en-US" sz="2400" baseline="-25000" dirty="0" smtClean="0">
                <a:solidFill>
                  <a:srgbClr val="FFFFFF"/>
                </a:solidFill>
              </a:rPr>
              <a:t>o</a:t>
            </a:r>
            <a:r>
              <a:rPr lang="en-US" sz="2400" dirty="0" smtClean="0">
                <a:solidFill>
                  <a:srgbClr val="FFFFFF"/>
                </a:solidFill>
              </a:rPr>
              <a:t>: no PU signal, H</a:t>
            </a:r>
            <a:r>
              <a:rPr lang="en-US" sz="2400" baseline="-25000" dirty="0" smtClean="0">
                <a:solidFill>
                  <a:srgbClr val="FFFFFF"/>
                </a:solidFill>
              </a:rPr>
              <a:t>1</a:t>
            </a:r>
            <a:r>
              <a:rPr lang="en-US" sz="2400" dirty="0" smtClean="0">
                <a:solidFill>
                  <a:srgbClr val="FFFFFF"/>
                </a:solidFill>
              </a:rPr>
              <a:t>: PU signal</a:t>
            </a:r>
            <a:endParaRPr lang="en-US" sz="2400" dirty="0">
              <a:solidFill>
                <a:srgbClr val="FFFFFF"/>
              </a:solidFill>
            </a:endParaRPr>
          </a:p>
        </p:txBody>
      </p:sp>
    </p:spTree>
    <p:extLst>
      <p:ext uri="{BB962C8B-B14F-4D97-AF65-F5344CB8AC3E}">
        <p14:creationId xmlns:p14="http://schemas.microsoft.com/office/powerpoint/2010/main" val="3646292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0211" name="Rectangle 3"/>
          <p:cNvSpPr>
            <a:spLocks noGrp="1" noChangeArrowheads="1"/>
          </p:cNvSpPr>
          <p:nvPr>
            <p:ph type="title"/>
          </p:nvPr>
        </p:nvSpPr>
        <p:spPr>
          <a:xfrm>
            <a:off x="2057400" y="304800"/>
            <a:ext cx="9017000" cy="838200"/>
          </a:xfrm>
        </p:spPr>
        <p:txBody>
          <a:bodyPr/>
          <a:lstStyle/>
          <a:p>
            <a:pPr eaLnBrk="1" hangingPunct="1">
              <a:defRPr/>
            </a:pPr>
            <a:r>
              <a:rPr lang="en-US" altLang="ko-KR" sz="4000" dirty="0" smtClean="0">
                <a:ea typeface="굴림" charset="-127"/>
              </a:rPr>
              <a:t>Explanation</a:t>
            </a:r>
            <a:endParaRPr lang="en-US" altLang="ko-KR" sz="4000" dirty="0">
              <a:ea typeface="굴림" charset="-127"/>
            </a:endParaRPr>
          </a:p>
        </p:txBody>
      </p:sp>
      <p:sp>
        <p:nvSpPr>
          <p:cNvPr id="2" name="Content Placeholder 1"/>
          <p:cNvSpPr>
            <a:spLocks noGrp="1"/>
          </p:cNvSpPr>
          <p:nvPr>
            <p:ph idx="1"/>
          </p:nvPr>
        </p:nvSpPr>
        <p:spPr>
          <a:xfrm>
            <a:off x="533400" y="1371600"/>
            <a:ext cx="10515600" cy="4724400"/>
          </a:xfrm>
        </p:spPr>
        <p:txBody>
          <a:bodyPr/>
          <a:lstStyle/>
          <a:p>
            <a:r>
              <a:rPr lang="en-US" altLang="ko-KR" sz="2400" dirty="0" smtClean="0">
                <a:ea typeface="굴림" charset="-127"/>
              </a:rPr>
              <a:t>Hence the Detection and the False Alarm Probabilities:</a:t>
            </a:r>
            <a:endParaRPr lang="en-US" altLang="ko-KR" sz="2400" dirty="0" smtClean="0">
              <a:latin typeface="Chalkduster"/>
              <a:ea typeface="굴림" charset="-127"/>
              <a:cs typeface="Chalkduster"/>
            </a:endParaRPr>
          </a:p>
          <a:p>
            <a:endParaRPr lang="en-US" sz="2800" dirty="0">
              <a:latin typeface="Chalkduster"/>
              <a:ea typeface="굴림" charset="-127"/>
              <a:cs typeface="Chalkduster"/>
            </a:endParaRPr>
          </a:p>
          <a:p>
            <a:endParaRPr lang="en-US" sz="2800" dirty="0" smtClean="0">
              <a:latin typeface="Chalkduster"/>
              <a:ea typeface="굴림" charset="-127"/>
              <a:cs typeface="Chalkduster"/>
            </a:endParaRPr>
          </a:p>
          <a:p>
            <a:endParaRPr lang="en-US" sz="2800" dirty="0">
              <a:latin typeface="Chalkduster"/>
              <a:ea typeface="굴림" charset="-127"/>
              <a:cs typeface="Chalkduster"/>
            </a:endParaRPr>
          </a:p>
          <a:p>
            <a:pPr marL="0" indent="0">
              <a:buNone/>
            </a:pPr>
            <a:r>
              <a:rPr lang="en-US" altLang="ko-KR" sz="2000" dirty="0" smtClean="0">
                <a:solidFill>
                  <a:srgbClr val="66FF66"/>
                </a:solidFill>
              </a:rPr>
              <a:t>		     </a:t>
            </a:r>
          </a:p>
          <a:p>
            <a:pPr marL="0" indent="0">
              <a:buNone/>
            </a:pPr>
            <a:endParaRPr lang="en-US" altLang="ko-KR" sz="2000" dirty="0" smtClean="0">
              <a:solidFill>
                <a:srgbClr val="66FF66"/>
              </a:solidFill>
            </a:endParaRPr>
          </a:p>
          <a:p>
            <a:pPr marL="0" indent="0">
              <a:buNone/>
            </a:pPr>
            <a:endParaRPr lang="en-US" altLang="ko-KR" sz="2000" dirty="0">
              <a:solidFill>
                <a:srgbClr val="66FF66"/>
              </a:solidFill>
            </a:endParaRPr>
          </a:p>
          <a:p>
            <a:pPr marL="0" indent="0">
              <a:buNone/>
            </a:pPr>
            <a:endParaRPr lang="en-US" altLang="ko-KR" sz="2000" dirty="0" smtClean="0">
              <a:solidFill>
                <a:srgbClr val="66FF66"/>
              </a:solidFill>
            </a:endParaRPr>
          </a:p>
          <a:p>
            <a:pPr lvl="2"/>
            <a:endParaRPr lang="en-US" altLang="ko-KR" sz="1200" dirty="0" smtClean="0">
              <a:solidFill>
                <a:srgbClr val="66FF66"/>
              </a:solidFill>
            </a:endParaRPr>
          </a:p>
          <a:p>
            <a:pPr marL="857250" lvl="2" indent="0">
              <a:buNone/>
            </a:pPr>
            <a:r>
              <a:rPr lang="en-US" altLang="ko-KR" dirty="0" smtClean="0">
                <a:solidFill>
                  <a:srgbClr val="66FF66"/>
                </a:solidFill>
              </a:rPr>
              <a:t>Y and </a:t>
            </a:r>
            <a:r>
              <a:rPr lang="en-US" altLang="ko-KR" dirty="0" err="1" smtClean="0">
                <a:solidFill>
                  <a:srgbClr val="66FF66"/>
                </a:solidFill>
              </a:rPr>
              <a:t>γ</a:t>
            </a:r>
            <a:r>
              <a:rPr lang="en-US" altLang="ko-KR" dirty="0" smtClean="0">
                <a:solidFill>
                  <a:srgbClr val="66FF66"/>
                </a:solidFill>
              </a:rPr>
              <a:t> denote the decision variables and the threshold of the generic adopted sensing technique, respectively.</a:t>
            </a:r>
          </a:p>
          <a:p>
            <a:pPr lvl="2"/>
            <a:endParaRPr lang="en-US" altLang="ko-KR" sz="2000" dirty="0" smtClean="0">
              <a:solidFill>
                <a:srgbClr val="66FF66"/>
              </a:solidFill>
            </a:endParaRPr>
          </a:p>
        </p:txBody>
      </p:sp>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46</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46</a:t>
            </a:fld>
            <a:endParaRPr kumimoji="0" lang="en-GB" altLang="ko-KR" sz="1600">
              <a:latin typeface="Arial" charset="0"/>
            </a:endParaRPr>
          </a:p>
        </p:txBody>
      </p:sp>
      <p:pic>
        <p:nvPicPr>
          <p:cNvPr id="5" name="Picture 4"/>
          <p:cNvPicPr>
            <a:picLocks noChangeAspect="1"/>
          </p:cNvPicPr>
          <p:nvPr/>
        </p:nvPicPr>
        <p:blipFill>
          <a:blip r:embed="rId3"/>
          <a:stretch>
            <a:fillRect/>
          </a:stretch>
        </p:blipFill>
        <p:spPr>
          <a:xfrm>
            <a:off x="1422400" y="2286000"/>
            <a:ext cx="8331200" cy="838200"/>
          </a:xfrm>
          <a:prstGeom prst="rect">
            <a:avLst/>
          </a:prstGeom>
        </p:spPr>
      </p:pic>
      <p:pic>
        <p:nvPicPr>
          <p:cNvPr id="6" name="Picture 5"/>
          <p:cNvPicPr>
            <a:picLocks noChangeAspect="1"/>
          </p:cNvPicPr>
          <p:nvPr/>
        </p:nvPicPr>
        <p:blipFill>
          <a:blip r:embed="rId4"/>
          <a:stretch>
            <a:fillRect/>
          </a:stretch>
        </p:blipFill>
        <p:spPr>
          <a:xfrm>
            <a:off x="1447800" y="4191000"/>
            <a:ext cx="8382000" cy="685800"/>
          </a:xfrm>
          <a:prstGeom prst="rect">
            <a:avLst/>
          </a:prstGeom>
        </p:spPr>
      </p:pic>
      <p:sp>
        <p:nvSpPr>
          <p:cNvPr id="7" name="Down Arrow 6"/>
          <p:cNvSpPr/>
          <p:nvPr/>
        </p:nvSpPr>
        <p:spPr bwMode="auto">
          <a:xfrm>
            <a:off x="5715000" y="2971800"/>
            <a:ext cx="251996" cy="431999"/>
          </a:xfrm>
          <a:prstGeom prst="downArrow">
            <a:avLst/>
          </a:prstGeom>
          <a:solidFill>
            <a:srgbClr val="66FF66"/>
          </a:solid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8" name="TextBox 7"/>
          <p:cNvSpPr txBox="1"/>
          <p:nvPr/>
        </p:nvSpPr>
        <p:spPr>
          <a:xfrm>
            <a:off x="3429000" y="3429000"/>
            <a:ext cx="7320659" cy="374461"/>
          </a:xfrm>
          <a:prstGeom prst="rect">
            <a:avLst/>
          </a:prstGeom>
          <a:noFill/>
        </p:spPr>
        <p:txBody>
          <a:bodyPr wrap="none" rtlCol="0">
            <a:spAutoFit/>
          </a:bodyPr>
          <a:lstStyle/>
          <a:p>
            <a:pPr>
              <a:buNone/>
            </a:pPr>
            <a:r>
              <a:rPr lang="en-US" sz="2000" dirty="0">
                <a:solidFill>
                  <a:srgbClr val="66FF66"/>
                </a:solidFill>
              </a:rPr>
              <a:t>If the event O occurs</a:t>
            </a:r>
            <a:r>
              <a:rPr lang="en-US" sz="2000" dirty="0" smtClean="0">
                <a:solidFill>
                  <a:srgbClr val="66FF66"/>
                </a:solidFill>
              </a:rPr>
              <a:t>, the </a:t>
            </a:r>
            <a:r>
              <a:rPr lang="en-US" sz="2000" dirty="0">
                <a:solidFill>
                  <a:srgbClr val="66FF66"/>
                </a:solidFill>
              </a:rPr>
              <a:t>CR user cannot sense the PU </a:t>
            </a:r>
          </a:p>
        </p:txBody>
      </p:sp>
    </p:spTree>
    <p:extLst>
      <p:ext uri="{BB962C8B-B14F-4D97-AF65-F5344CB8AC3E}">
        <p14:creationId xmlns:p14="http://schemas.microsoft.com/office/powerpoint/2010/main" val="2995960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0211" name="Rectangle 3"/>
          <p:cNvSpPr>
            <a:spLocks noGrp="1" noChangeArrowheads="1"/>
          </p:cNvSpPr>
          <p:nvPr>
            <p:ph type="title"/>
          </p:nvPr>
        </p:nvSpPr>
        <p:spPr>
          <a:xfrm>
            <a:off x="1905000" y="152400"/>
            <a:ext cx="9017000" cy="838200"/>
          </a:xfrm>
        </p:spPr>
        <p:txBody>
          <a:bodyPr/>
          <a:lstStyle/>
          <a:p>
            <a:pPr eaLnBrk="1" hangingPunct="1">
              <a:defRPr/>
            </a:pPr>
            <a:r>
              <a:rPr lang="en-US" altLang="ko-KR" sz="4000" dirty="0" smtClean="0">
                <a:ea typeface="굴림" charset="-127"/>
              </a:rPr>
              <a:t>Explanation</a:t>
            </a:r>
            <a:endParaRPr lang="en-US" altLang="ko-KR" sz="4000" dirty="0">
              <a:ea typeface="굴림" charset="-127"/>
            </a:endParaRPr>
          </a:p>
        </p:txBody>
      </p:sp>
      <p:sp>
        <p:nvSpPr>
          <p:cNvPr id="2" name="Content Placeholder 1"/>
          <p:cNvSpPr>
            <a:spLocks noGrp="1"/>
          </p:cNvSpPr>
          <p:nvPr>
            <p:ph idx="1"/>
          </p:nvPr>
        </p:nvSpPr>
        <p:spPr>
          <a:xfrm>
            <a:off x="533400" y="1219200"/>
            <a:ext cx="10896600" cy="5105400"/>
          </a:xfrm>
        </p:spPr>
        <p:txBody>
          <a:bodyPr/>
          <a:lstStyle/>
          <a:p>
            <a:r>
              <a:rPr lang="en-US" altLang="ko-KR" sz="2200" dirty="0" smtClean="0">
                <a:ea typeface="굴림" charset="-127"/>
              </a:rPr>
              <a:t>Consequently</a:t>
            </a:r>
            <a:endParaRPr lang="en-US" altLang="ko-KR" sz="2200" dirty="0" smtClean="0">
              <a:solidFill>
                <a:srgbClr val="66FF66"/>
              </a:solidFill>
              <a:latin typeface="Chalkduster"/>
              <a:ea typeface="굴림" charset="-127"/>
              <a:cs typeface="Chalkduster"/>
            </a:endParaRPr>
          </a:p>
          <a:p>
            <a:pPr lvl="1"/>
            <a:r>
              <a:rPr lang="en-US" altLang="ko-KR" sz="2200" dirty="0" smtClean="0"/>
              <a:t>P</a:t>
            </a:r>
            <a:r>
              <a:rPr lang="en-US" altLang="ko-KR" sz="2200" baseline="-25000" dirty="0" smtClean="0"/>
              <a:t>d </a:t>
            </a:r>
            <a:r>
              <a:rPr lang="en-US" altLang="ko-KR" sz="2200" dirty="0" smtClean="0"/>
              <a:t>affected only by the event </a:t>
            </a:r>
            <a:r>
              <a:rPr lang="en-US" altLang="ko-KR" sz="2200" dirty="0" smtClean="0">
                <a:latin typeface="Chalkduster"/>
                <a:cs typeface="Chalkduster"/>
              </a:rPr>
              <a:t>I</a:t>
            </a:r>
            <a:endParaRPr lang="en-US" altLang="ko-KR" sz="2200" dirty="0" smtClean="0">
              <a:cs typeface="Chalkduster"/>
            </a:endParaRPr>
          </a:p>
          <a:p>
            <a:pPr lvl="1"/>
            <a:r>
              <a:rPr lang="en-US" altLang="ko-KR" sz="2200" dirty="0" smtClean="0"/>
              <a:t>P</a:t>
            </a:r>
            <a:r>
              <a:rPr lang="en-US" altLang="ko-KR" sz="2200" baseline="-25000" dirty="0" smtClean="0"/>
              <a:t>f</a:t>
            </a:r>
            <a:r>
              <a:rPr lang="en-US" altLang="ko-KR" sz="2200" dirty="0" smtClean="0"/>
              <a:t> affected by both the events </a:t>
            </a:r>
            <a:r>
              <a:rPr lang="en-US" altLang="ko-KR" sz="2200" dirty="0" smtClean="0">
                <a:latin typeface="Chalkduster"/>
                <a:cs typeface="Chalkduster"/>
              </a:rPr>
              <a:t>I</a:t>
            </a:r>
            <a:r>
              <a:rPr lang="en-US" altLang="ko-KR" sz="2200" dirty="0" smtClean="0"/>
              <a:t> and </a:t>
            </a:r>
            <a:r>
              <a:rPr lang="en-US" altLang="ko-KR" sz="2200" dirty="0" smtClean="0">
                <a:latin typeface="Chalkduster"/>
                <a:cs typeface="Chalkduster"/>
              </a:rPr>
              <a:t>O</a:t>
            </a:r>
            <a:r>
              <a:rPr lang="en-US" altLang="ko-KR" sz="2200" dirty="0" smtClean="0"/>
              <a:t>	with </a:t>
            </a:r>
          </a:p>
          <a:p>
            <a:pPr marL="457200" lvl="1" indent="0">
              <a:buNone/>
            </a:pPr>
            <a:endParaRPr lang="en-US" altLang="ko-KR" sz="2200" dirty="0" smtClean="0"/>
          </a:p>
          <a:p>
            <a:r>
              <a:rPr lang="en-US" altLang="ko-KR" sz="2400" dirty="0" smtClean="0"/>
              <a:t> </a:t>
            </a:r>
            <a:r>
              <a:rPr lang="en-US" altLang="ko-KR" sz="2200" dirty="0" smtClean="0"/>
              <a:t>From P</a:t>
            </a:r>
            <a:r>
              <a:rPr lang="en-US" altLang="ko-KR" sz="2200" baseline="-25000" dirty="0" smtClean="0"/>
              <a:t>d</a:t>
            </a:r>
            <a:r>
              <a:rPr lang="en-US" altLang="ko-KR" sz="2200" dirty="0" smtClean="0"/>
              <a:t> and P</a:t>
            </a:r>
            <a:r>
              <a:rPr lang="en-US" altLang="ko-KR" sz="2200" baseline="-25000" dirty="0" smtClean="0"/>
              <a:t>f</a:t>
            </a:r>
            <a:r>
              <a:rPr lang="en-US" altLang="ko-KR" sz="2200" dirty="0" smtClean="0"/>
              <a:t> it follows that </a:t>
            </a:r>
            <a:r>
              <a:rPr lang="en-US" altLang="ko-KR" sz="2200" dirty="0"/>
              <a:t>observing the </a:t>
            </a:r>
            <a:r>
              <a:rPr lang="en-US" altLang="ko-KR" sz="2200" dirty="0" smtClean="0"/>
              <a:t>spectrum for </a:t>
            </a:r>
            <a:r>
              <a:rPr lang="en-US" altLang="ko-KR" sz="2200" dirty="0"/>
              <a:t>a time greater</a:t>
            </a:r>
            <a:r>
              <a:rPr lang="en-US" altLang="ko-KR" sz="2200" dirty="0" smtClean="0"/>
              <a:t>  </a:t>
            </a:r>
          </a:p>
          <a:p>
            <a:pPr>
              <a:buNone/>
            </a:pPr>
            <a:r>
              <a:rPr lang="en-US" altLang="ko-KR" sz="2200" dirty="0" smtClean="0"/>
              <a:t>    than </a:t>
            </a:r>
            <a:r>
              <a:rPr lang="en-US" altLang="ko-KR" sz="2200" dirty="0"/>
              <a:t>the average </a:t>
            </a:r>
            <a:r>
              <a:rPr lang="en-US" altLang="ko-KR" sz="2200" dirty="0" smtClean="0"/>
              <a:t>sojourn time S has </a:t>
            </a:r>
            <a:r>
              <a:rPr lang="en-US" altLang="ko-KR" sz="2200" dirty="0"/>
              <a:t>two effects: </a:t>
            </a:r>
            <a:endParaRPr lang="en-US" altLang="ko-KR" sz="2200" dirty="0" smtClean="0"/>
          </a:p>
          <a:p>
            <a:pPr lvl="1"/>
            <a:endParaRPr lang="en-US" altLang="ko-KR" sz="2200" dirty="0" smtClean="0">
              <a:solidFill>
                <a:srgbClr val="66FF66"/>
              </a:solidFill>
            </a:endParaRPr>
          </a:p>
          <a:p>
            <a:pPr lvl="1"/>
            <a:r>
              <a:rPr lang="en-US" altLang="ko-KR" sz="2200" dirty="0" err="1" smtClean="0">
                <a:solidFill>
                  <a:srgbClr val="66FF66"/>
                </a:solidFill>
              </a:rPr>
              <a:t>P</a:t>
            </a:r>
            <a:r>
              <a:rPr lang="en-US" altLang="ko-KR" sz="2200" baseline="-25000" dirty="0" err="1" smtClean="0">
                <a:solidFill>
                  <a:srgbClr val="66FF66"/>
                </a:solidFill>
              </a:rPr>
              <a:t>d</a:t>
            </a:r>
            <a:r>
              <a:rPr lang="en-US" altLang="ko-KR" sz="2200" dirty="0" smtClean="0">
                <a:solidFill>
                  <a:srgbClr val="66FF66"/>
                </a:solidFill>
              </a:rPr>
              <a:t> </a:t>
            </a:r>
            <a:r>
              <a:rPr lang="en-US" altLang="ko-KR" sz="2200" dirty="0">
                <a:solidFill>
                  <a:srgbClr val="66FF66"/>
                </a:solidFill>
              </a:rPr>
              <a:t>does not </a:t>
            </a:r>
            <a:r>
              <a:rPr lang="en-US" altLang="ko-KR" sz="2200" dirty="0" smtClean="0">
                <a:solidFill>
                  <a:srgbClr val="66FF66"/>
                </a:solidFill>
              </a:rPr>
              <a:t>improve</a:t>
            </a:r>
          </a:p>
          <a:p>
            <a:pPr lvl="1"/>
            <a:r>
              <a:rPr lang="en-US" altLang="ko-KR" sz="2200" dirty="0" smtClean="0">
                <a:solidFill>
                  <a:srgbClr val="66FF66"/>
                </a:solidFill>
              </a:rPr>
              <a:t>P</a:t>
            </a:r>
            <a:r>
              <a:rPr lang="en-US" altLang="ko-KR" sz="2200" baseline="-25000" dirty="0" smtClean="0">
                <a:solidFill>
                  <a:srgbClr val="66FF66"/>
                </a:solidFill>
              </a:rPr>
              <a:t>f</a:t>
            </a:r>
            <a:r>
              <a:rPr lang="en-US" altLang="ko-KR" sz="2200" dirty="0" smtClean="0">
                <a:solidFill>
                  <a:srgbClr val="66FF66"/>
                </a:solidFill>
              </a:rPr>
              <a:t> can </a:t>
            </a:r>
            <a:r>
              <a:rPr lang="en-US" altLang="ko-KR" sz="2400" dirty="0" smtClean="0">
                <a:solidFill>
                  <a:srgbClr val="66FF66"/>
                </a:solidFill>
              </a:rPr>
              <a:t>increase</a:t>
            </a:r>
          </a:p>
          <a:p>
            <a:pPr marL="0" indent="0">
              <a:buNone/>
            </a:pPr>
            <a:r>
              <a:rPr lang="en-US" altLang="ko-KR" sz="2200" dirty="0">
                <a:solidFill>
                  <a:srgbClr val="66FF66"/>
                </a:solidFill>
              </a:rPr>
              <a:t> </a:t>
            </a:r>
            <a:r>
              <a:rPr lang="en-US" altLang="ko-KR" sz="2200" dirty="0" smtClean="0">
                <a:solidFill>
                  <a:srgbClr val="66FF66"/>
                </a:solidFill>
              </a:rPr>
              <a:t> </a:t>
            </a:r>
          </a:p>
          <a:p>
            <a:r>
              <a:rPr lang="en-US" altLang="ko-KR" sz="2200" dirty="0" smtClean="0">
                <a:solidFill>
                  <a:srgbClr val="66FF66"/>
                </a:solidFill>
              </a:rPr>
              <a:t>         </a:t>
            </a:r>
            <a:r>
              <a:rPr lang="en-US" altLang="ko-KR" sz="2200" dirty="0" smtClean="0"/>
              <a:t>agrees with the intuition</a:t>
            </a:r>
            <a:r>
              <a:rPr lang="en-US" altLang="ko-KR" sz="2200" dirty="0"/>
              <a:t>:</a:t>
            </a:r>
            <a:r>
              <a:rPr lang="en-US" altLang="ko-KR" sz="2200" dirty="0">
                <a:solidFill>
                  <a:srgbClr val="66FF66"/>
                </a:solidFill>
              </a:rPr>
              <a:t> </a:t>
            </a:r>
            <a:r>
              <a:rPr lang="en-US" altLang="ko-KR" sz="2200" dirty="0">
                <a:solidFill>
                  <a:srgbClr val="FFFFFF"/>
                </a:solidFill>
              </a:rPr>
              <a:t>if the event O occurs, the CR user can use the </a:t>
            </a:r>
            <a:r>
              <a:rPr lang="en-US" altLang="ko-KR" sz="2200" dirty="0" smtClean="0">
                <a:solidFill>
                  <a:srgbClr val="FFFFFF"/>
                </a:solidFill>
              </a:rPr>
              <a:t>spectrum </a:t>
            </a:r>
            <a:r>
              <a:rPr lang="en-US" altLang="ko-KR" sz="2200" dirty="0">
                <a:solidFill>
                  <a:srgbClr val="FFFFFF"/>
                </a:solidFill>
              </a:rPr>
              <a:t>without interfering </a:t>
            </a:r>
            <a:r>
              <a:rPr lang="en-US" altLang="ko-KR" sz="2200" dirty="0" smtClean="0">
                <a:solidFill>
                  <a:srgbClr val="FFFFFF"/>
                </a:solidFill>
              </a:rPr>
              <a:t>the PU</a:t>
            </a:r>
          </a:p>
          <a:p>
            <a:pPr lvl="1"/>
            <a:r>
              <a:rPr lang="en-US" altLang="ko-KR" sz="2000" dirty="0" smtClean="0">
                <a:solidFill>
                  <a:srgbClr val="66FF66"/>
                </a:solidFill>
              </a:rPr>
              <a:t>it </a:t>
            </a:r>
            <a:r>
              <a:rPr lang="en-US" altLang="ko-KR" sz="2000" dirty="0">
                <a:solidFill>
                  <a:srgbClr val="66FF66"/>
                </a:solidFill>
              </a:rPr>
              <a:t>is useless to waste time by sensing a free </a:t>
            </a:r>
            <a:r>
              <a:rPr lang="en-US" altLang="ko-KR" sz="2000" dirty="0" smtClean="0">
                <a:solidFill>
                  <a:srgbClr val="66FF66"/>
                </a:solidFill>
              </a:rPr>
              <a:t>spectrum.</a:t>
            </a:r>
          </a:p>
        </p:txBody>
      </p:sp>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47</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47</a:t>
            </a:fld>
            <a:endParaRPr kumimoji="0" lang="en-GB" altLang="ko-KR" sz="1600">
              <a:latin typeface="Arial" charset="0"/>
            </a:endParaRPr>
          </a:p>
        </p:txBody>
      </p:sp>
      <p:pic>
        <p:nvPicPr>
          <p:cNvPr id="3" name="Picture 2"/>
          <p:cNvPicPr>
            <a:picLocks noChangeAspect="1"/>
          </p:cNvPicPr>
          <p:nvPr/>
        </p:nvPicPr>
        <p:blipFill>
          <a:blip r:embed="rId3"/>
          <a:stretch>
            <a:fillRect/>
          </a:stretch>
        </p:blipFill>
        <p:spPr>
          <a:xfrm>
            <a:off x="7772400" y="2057400"/>
            <a:ext cx="1447800" cy="393700"/>
          </a:xfrm>
          <a:prstGeom prst="rect">
            <a:avLst/>
          </a:prstGeom>
        </p:spPr>
      </p:pic>
      <p:sp>
        <p:nvSpPr>
          <p:cNvPr id="4" name="Right Brace 3"/>
          <p:cNvSpPr/>
          <p:nvPr/>
        </p:nvSpPr>
        <p:spPr bwMode="auto">
          <a:xfrm>
            <a:off x="3886200" y="4114800"/>
            <a:ext cx="609600" cy="914400"/>
          </a:xfrm>
          <a:prstGeom prst="rightBrace">
            <a:avLst/>
          </a:prstGeom>
          <a:noFill/>
          <a:ln w="57150"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9" name="TextBox 8"/>
          <p:cNvSpPr txBox="1"/>
          <p:nvPr/>
        </p:nvSpPr>
        <p:spPr>
          <a:xfrm>
            <a:off x="4572000" y="4378151"/>
            <a:ext cx="4319474" cy="346249"/>
          </a:xfrm>
          <a:prstGeom prst="rect">
            <a:avLst/>
          </a:prstGeom>
          <a:noFill/>
        </p:spPr>
        <p:txBody>
          <a:bodyPr wrap="none" rtlCol="0">
            <a:spAutoFit/>
          </a:bodyPr>
          <a:lstStyle/>
          <a:p>
            <a:pPr>
              <a:buNone/>
            </a:pPr>
            <a:r>
              <a:rPr lang="en-US" sz="1800" dirty="0" smtClean="0">
                <a:solidFill>
                  <a:srgbClr val="FFFFFF"/>
                </a:solidFill>
              </a:rPr>
              <a:t>According to the definition of      </a:t>
            </a:r>
            <a:r>
              <a:rPr lang="en-US" sz="1600" dirty="0" smtClean="0">
                <a:solidFill>
                  <a:srgbClr val="FFFFFF"/>
                </a:solidFill>
              </a:rPr>
              <a:t>,</a:t>
            </a:r>
            <a:endParaRPr lang="en-US" sz="1600" dirty="0">
              <a:solidFill>
                <a:srgbClr val="FFFFFF"/>
              </a:solidFill>
            </a:endParaRPr>
          </a:p>
        </p:txBody>
      </p:sp>
      <p:pic>
        <p:nvPicPr>
          <p:cNvPr id="13" name="Picture 12"/>
          <p:cNvPicPr>
            <a:picLocks noChangeAspect="1"/>
          </p:cNvPicPr>
          <p:nvPr/>
        </p:nvPicPr>
        <p:blipFill>
          <a:blip r:embed="rId4"/>
          <a:stretch>
            <a:fillRect/>
          </a:stretch>
        </p:blipFill>
        <p:spPr>
          <a:xfrm>
            <a:off x="8077200" y="4267200"/>
            <a:ext cx="457200" cy="533400"/>
          </a:xfrm>
          <a:prstGeom prst="rect">
            <a:avLst/>
          </a:prstGeom>
        </p:spPr>
      </p:pic>
      <p:pic>
        <p:nvPicPr>
          <p:cNvPr id="10" name="Picture 9"/>
          <p:cNvPicPr>
            <a:picLocks noChangeAspect="1"/>
          </p:cNvPicPr>
          <p:nvPr/>
        </p:nvPicPr>
        <p:blipFill>
          <a:blip r:embed="rId5"/>
          <a:stretch>
            <a:fillRect/>
          </a:stretch>
        </p:blipFill>
        <p:spPr>
          <a:xfrm>
            <a:off x="8763000" y="4318000"/>
            <a:ext cx="952500" cy="482600"/>
          </a:xfrm>
          <a:prstGeom prst="rect">
            <a:avLst/>
          </a:prstGeom>
        </p:spPr>
      </p:pic>
      <p:pic>
        <p:nvPicPr>
          <p:cNvPr id="15" name="Picture 14"/>
          <p:cNvPicPr>
            <a:picLocks noChangeAspect="1"/>
          </p:cNvPicPr>
          <p:nvPr/>
        </p:nvPicPr>
        <p:blipFill>
          <a:blip r:embed="rId5"/>
          <a:stretch>
            <a:fillRect/>
          </a:stretch>
        </p:blipFill>
        <p:spPr>
          <a:xfrm>
            <a:off x="990600" y="5257800"/>
            <a:ext cx="952500" cy="482600"/>
          </a:xfrm>
          <a:prstGeom prst="rect">
            <a:avLst/>
          </a:prstGeom>
        </p:spPr>
      </p:pic>
    </p:spTree>
    <p:extLst>
      <p:ext uri="{BB962C8B-B14F-4D97-AF65-F5344CB8AC3E}">
        <p14:creationId xmlns:p14="http://schemas.microsoft.com/office/powerpoint/2010/main" val="3374157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48</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48</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574800" y="304800"/>
            <a:ext cx="9017000" cy="838200"/>
          </a:xfrm>
        </p:spPr>
        <p:txBody>
          <a:bodyPr/>
          <a:lstStyle/>
          <a:p>
            <a:pPr eaLnBrk="1" hangingPunct="1">
              <a:defRPr/>
            </a:pPr>
            <a:r>
              <a:rPr lang="en-US" altLang="ko-KR" sz="4000" dirty="0" smtClean="0">
                <a:ea typeface="굴림" charset="-127"/>
              </a:rPr>
              <a:t>Mobility</a:t>
            </a:r>
            <a:r>
              <a:rPr lang="en-US" altLang="ko-KR" sz="4000" dirty="0">
                <a:ea typeface="굴림" charset="-127"/>
              </a:rPr>
              <a:t>-Aware </a:t>
            </a:r>
            <a:r>
              <a:rPr lang="en-US" altLang="ko-KR" sz="4000" dirty="0" smtClean="0">
                <a:ea typeface="굴림" charset="-127"/>
              </a:rPr>
              <a:t>Sensing Time</a:t>
            </a:r>
            <a:endParaRPr lang="en-US" altLang="ko-KR" sz="4000" dirty="0">
              <a:ea typeface="굴림" charset="-127"/>
            </a:endParaRPr>
          </a:p>
        </p:txBody>
      </p:sp>
      <p:sp>
        <p:nvSpPr>
          <p:cNvPr id="5470212" name="Rectangle 4"/>
          <p:cNvSpPr>
            <a:spLocks noGrp="1" noChangeArrowheads="1"/>
          </p:cNvSpPr>
          <p:nvPr>
            <p:ph type="body" sz="half" idx="4294967295"/>
          </p:nvPr>
        </p:nvSpPr>
        <p:spPr>
          <a:xfrm>
            <a:off x="304800" y="1219200"/>
            <a:ext cx="11353800" cy="4343400"/>
          </a:xfrm>
        </p:spPr>
        <p:txBody>
          <a:bodyPr/>
          <a:lstStyle/>
          <a:p>
            <a:pPr lvl="1" eaLnBrk="1" hangingPunct="1">
              <a:buFontTx/>
              <a:buNone/>
              <a:defRPr/>
            </a:pPr>
            <a:endParaRPr lang="en-US" altLang="ko-KR" sz="2400" dirty="0" smtClean="0"/>
          </a:p>
          <a:p>
            <a:pPr eaLnBrk="1" hangingPunct="1">
              <a:defRPr/>
            </a:pPr>
            <a:r>
              <a:rPr lang="en-US" altLang="ko-KR" sz="2800" dirty="0" smtClean="0">
                <a:ea typeface="굴림" charset="-127"/>
              </a:rPr>
              <a:t>Corollary 1: </a:t>
            </a:r>
            <a:r>
              <a:rPr lang="en-US" altLang="ko-KR" sz="2400" dirty="0" smtClean="0">
                <a:solidFill>
                  <a:srgbClr val="FFFFFF"/>
                </a:solidFill>
                <a:ea typeface="굴림" charset="-127"/>
              </a:rPr>
              <a:t>Consider </a:t>
            </a:r>
            <a:r>
              <a:rPr lang="en-US" altLang="ko-KR" sz="2400" dirty="0">
                <a:solidFill>
                  <a:srgbClr val="FFFFFF"/>
                </a:solidFill>
                <a:ea typeface="굴림" charset="-127"/>
              </a:rPr>
              <a:t>a PU roaming within a </a:t>
            </a:r>
            <a:r>
              <a:rPr lang="en-US" altLang="ko-KR" sz="2400" dirty="0" smtClean="0">
                <a:solidFill>
                  <a:srgbClr val="FFFFFF"/>
                </a:solidFill>
                <a:ea typeface="굴림" charset="-127"/>
              </a:rPr>
              <a:t>network region </a:t>
            </a:r>
            <a:r>
              <a:rPr lang="en-US" altLang="ko-KR" sz="2400" dirty="0">
                <a:solidFill>
                  <a:srgbClr val="FFFFFF"/>
                </a:solidFill>
                <a:ea typeface="굴림" charset="-127"/>
              </a:rPr>
              <a:t>A according to a general mobility model.</a:t>
            </a:r>
            <a:r>
              <a:rPr lang="en-US" altLang="ko-KR" sz="2400" dirty="0" smtClean="0">
                <a:solidFill>
                  <a:srgbClr val="FFFFFF"/>
                </a:solidFill>
                <a:ea typeface="굴림" charset="-127"/>
              </a:rPr>
              <a:t> </a:t>
            </a:r>
          </a:p>
          <a:p>
            <a:pPr eaLnBrk="1" hangingPunct="1">
              <a:buNone/>
              <a:defRPr/>
            </a:pPr>
            <a:r>
              <a:rPr lang="en-US" altLang="ko-KR" sz="2800" dirty="0" smtClean="0">
                <a:solidFill>
                  <a:srgbClr val="FFFFFF"/>
                </a:solidFill>
                <a:ea typeface="굴림" charset="-127"/>
              </a:rPr>
              <a:t>  The mobility-aware sensing </a:t>
            </a:r>
            <a:r>
              <a:rPr lang="en-US" altLang="ko-KR" sz="2800" dirty="0">
                <a:solidFill>
                  <a:srgbClr val="FFFFFF"/>
                </a:solidFill>
                <a:ea typeface="굴림" charset="-127"/>
              </a:rPr>
              <a:t>time T</a:t>
            </a:r>
            <a:r>
              <a:rPr lang="en-US" altLang="ko-KR" sz="2800" baseline="-25000" dirty="0">
                <a:solidFill>
                  <a:srgbClr val="FFFFFF"/>
                </a:solidFill>
                <a:ea typeface="굴림" charset="-127"/>
              </a:rPr>
              <a:t>s</a:t>
            </a:r>
            <a:r>
              <a:rPr lang="en-US" altLang="ko-KR" sz="2800" dirty="0">
                <a:solidFill>
                  <a:srgbClr val="FFFFFF"/>
                </a:solidFill>
                <a:ea typeface="굴림" charset="-127"/>
              </a:rPr>
              <a:t> must be </a:t>
            </a:r>
            <a:r>
              <a:rPr lang="en-US" altLang="ko-KR" sz="2800" dirty="0" smtClean="0">
                <a:solidFill>
                  <a:srgbClr val="FFFFFF"/>
                </a:solidFill>
                <a:ea typeface="굴림" charset="-127"/>
              </a:rPr>
              <a:t>set:</a:t>
            </a:r>
          </a:p>
          <a:p>
            <a:pPr marL="0" indent="0" eaLnBrk="1" hangingPunct="1">
              <a:buNone/>
              <a:defRPr/>
            </a:pPr>
            <a:endParaRPr lang="en-US" altLang="ko-KR" sz="2800" dirty="0" smtClean="0">
              <a:solidFill>
                <a:srgbClr val="FFFFFF"/>
              </a:solidFill>
              <a:ea typeface="굴림" charset="-127"/>
            </a:endParaRPr>
          </a:p>
          <a:p>
            <a:pPr lvl="2" eaLnBrk="1" hangingPunct="1">
              <a:buFont typeface="Wingdings" charset="2"/>
              <a:buChar char="ü"/>
              <a:defRPr/>
            </a:pPr>
            <a:endParaRPr lang="en-US" altLang="ko-KR" sz="2000" dirty="0" smtClean="0">
              <a:solidFill>
                <a:srgbClr val="66FF66"/>
              </a:solidFill>
              <a:ea typeface="굴림" charset="-127"/>
            </a:endParaRPr>
          </a:p>
          <a:p>
            <a:pPr lvl="2" eaLnBrk="1" hangingPunct="1">
              <a:buFont typeface="Wingdings" charset="2"/>
              <a:buChar char="ü"/>
              <a:defRPr/>
            </a:pPr>
            <a:endParaRPr lang="en-US" altLang="ko-KR" sz="2000" dirty="0">
              <a:solidFill>
                <a:srgbClr val="66FF66"/>
              </a:solidFill>
              <a:ea typeface="굴림" charset="-127"/>
            </a:endParaRPr>
          </a:p>
          <a:p>
            <a:pPr lvl="2" eaLnBrk="1" hangingPunct="1">
              <a:buFont typeface="Wingdings" charset="2"/>
              <a:buChar char="ü"/>
              <a:defRPr/>
            </a:pPr>
            <a:r>
              <a:rPr lang="en-US" altLang="ko-KR" sz="2000" dirty="0">
                <a:solidFill>
                  <a:srgbClr val="66FF66"/>
                </a:solidFill>
                <a:ea typeface="굴림" charset="-127"/>
              </a:rPr>
              <a:t> </a:t>
            </a:r>
            <a:r>
              <a:rPr lang="en-US" altLang="ko-KR" sz="2800" dirty="0" smtClean="0">
                <a:solidFill>
                  <a:srgbClr val="66FF66"/>
                </a:solidFill>
                <a:ea typeface="굴림" charset="-127"/>
              </a:rPr>
              <a:t>Direct consequence of Theorem 4</a:t>
            </a:r>
          </a:p>
          <a:p>
            <a:pPr eaLnBrk="1" hangingPunct="1">
              <a:buFont typeface="Wingdings" charset="2"/>
              <a:buNone/>
              <a:defRPr/>
            </a:pPr>
            <a:endParaRPr lang="en-US" altLang="ko-KR" sz="3600" dirty="0" smtClean="0">
              <a:solidFill>
                <a:srgbClr val="66FF33"/>
              </a:solidFill>
              <a:ea typeface="굴림" charset="-127"/>
            </a:endParaRPr>
          </a:p>
          <a:p>
            <a:pPr eaLnBrk="1" hangingPunct="1">
              <a:buFont typeface="Wingdings" charset="2"/>
              <a:buNone/>
              <a:defRPr/>
            </a:pPr>
            <a:endParaRPr lang="en-US" altLang="ko-KR" sz="2400" dirty="0"/>
          </a:p>
          <a:p>
            <a:pPr lvl="1" eaLnBrk="1" hangingPunct="1">
              <a:buFontTx/>
              <a:buNone/>
              <a:defRPr/>
            </a:pPr>
            <a:endParaRPr lang="en-US" altLang="ko-KR" sz="2400" dirty="0" smtClean="0">
              <a:solidFill>
                <a:srgbClr val="66FF33"/>
              </a:solidFill>
            </a:endParaRPr>
          </a:p>
        </p:txBody>
      </p:sp>
      <p:pic>
        <p:nvPicPr>
          <p:cNvPr id="2" name="Picture 1"/>
          <p:cNvPicPr>
            <a:picLocks noChangeAspect="1"/>
          </p:cNvPicPr>
          <p:nvPr/>
        </p:nvPicPr>
        <p:blipFill>
          <a:blip r:embed="rId3"/>
          <a:stretch>
            <a:fillRect/>
          </a:stretch>
        </p:blipFill>
        <p:spPr>
          <a:xfrm>
            <a:off x="4191000" y="3429000"/>
            <a:ext cx="1485900" cy="596900"/>
          </a:xfrm>
          <a:prstGeom prst="rect">
            <a:avLst/>
          </a:prstGeom>
        </p:spPr>
      </p:pic>
    </p:spTree>
    <p:extLst>
      <p:ext uri="{BB962C8B-B14F-4D97-AF65-F5344CB8AC3E}">
        <p14:creationId xmlns:p14="http://schemas.microsoft.com/office/powerpoint/2010/main" val="36332994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49</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49</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828800" y="228600"/>
            <a:ext cx="9017000" cy="838200"/>
          </a:xfrm>
        </p:spPr>
        <p:txBody>
          <a:bodyPr/>
          <a:lstStyle/>
          <a:p>
            <a:pPr eaLnBrk="1" hangingPunct="1">
              <a:defRPr/>
            </a:pPr>
            <a:r>
              <a:rPr lang="en-US" altLang="ko-KR" dirty="0">
                <a:ea typeface="굴림" charset="-127"/>
              </a:rPr>
              <a:t>Mobility-Aware Sensing Time:</a:t>
            </a:r>
            <a:r>
              <a:rPr lang="en-US" altLang="ko-KR" dirty="0" smtClean="0">
                <a:ea typeface="굴림" charset="-127"/>
              </a:rPr>
              <a:t/>
            </a:r>
            <a:br>
              <a:rPr lang="en-US" altLang="ko-KR" dirty="0" smtClean="0">
                <a:ea typeface="굴림" charset="-127"/>
              </a:rPr>
            </a:br>
            <a:r>
              <a:rPr lang="en-US" altLang="ko-KR" dirty="0" smtClean="0">
                <a:solidFill>
                  <a:srgbClr val="66FF66"/>
                </a:solidFill>
                <a:ea typeface="굴림" charset="-127"/>
              </a:rPr>
              <a:t>Numerical Example</a:t>
            </a:r>
            <a:endParaRPr lang="en-US" altLang="ko-KR" dirty="0">
              <a:solidFill>
                <a:srgbClr val="66FF66"/>
              </a:solidFill>
              <a:ea typeface="굴림" charset="-127"/>
            </a:endParaRPr>
          </a:p>
        </p:txBody>
      </p:sp>
      <p:sp>
        <p:nvSpPr>
          <p:cNvPr id="5470212" name="Rectangle 4"/>
          <p:cNvSpPr>
            <a:spLocks noGrp="1" noChangeArrowheads="1"/>
          </p:cNvSpPr>
          <p:nvPr>
            <p:ph type="body" sz="half" idx="4294967295"/>
          </p:nvPr>
        </p:nvSpPr>
        <p:spPr>
          <a:xfrm>
            <a:off x="533400" y="1447800"/>
            <a:ext cx="10744200" cy="4800600"/>
          </a:xfrm>
        </p:spPr>
        <p:txBody>
          <a:bodyPr/>
          <a:lstStyle/>
          <a:p>
            <a:pPr eaLnBrk="1" hangingPunct="1">
              <a:defRPr/>
            </a:pPr>
            <a:r>
              <a:rPr lang="en-US" altLang="ko-KR" sz="2800" dirty="0" smtClean="0">
                <a:ea typeface="굴림" charset="-127"/>
              </a:rPr>
              <a:t>Corollary 1:</a:t>
            </a:r>
            <a:endParaRPr lang="en-US" altLang="ko-KR" sz="2800" dirty="0" smtClean="0">
              <a:solidFill>
                <a:srgbClr val="FFFFFF"/>
              </a:solidFill>
              <a:ea typeface="굴림" charset="-127"/>
            </a:endParaRPr>
          </a:p>
          <a:p>
            <a:pPr marL="0" indent="0" eaLnBrk="1" hangingPunct="1">
              <a:buClr>
                <a:srgbClr val="FF0000"/>
              </a:buClr>
              <a:buNone/>
              <a:defRPr/>
            </a:pPr>
            <a:endParaRPr lang="en-US" altLang="ko-KR" sz="2800" dirty="0">
              <a:solidFill>
                <a:srgbClr val="66FF33"/>
              </a:solidFill>
              <a:ea typeface="굴림" charset="-127"/>
            </a:endParaRPr>
          </a:p>
          <a:p>
            <a:pPr marL="0" indent="0" eaLnBrk="1" hangingPunct="1">
              <a:buClr>
                <a:srgbClr val="FF0000"/>
              </a:buClr>
              <a:buNone/>
              <a:defRPr/>
            </a:pPr>
            <a:r>
              <a:rPr lang="en-US" altLang="ko-KR" sz="2800" dirty="0" smtClean="0">
                <a:solidFill>
                  <a:srgbClr val="66FF33"/>
                </a:solidFill>
                <a:ea typeface="굴림" charset="-127"/>
              </a:rPr>
              <a:t>F</a:t>
            </a:r>
            <a:r>
              <a:rPr lang="en-US" altLang="ko-KR" sz="2200" dirty="0" smtClean="0">
                <a:solidFill>
                  <a:srgbClr val="66FF33"/>
                </a:solidFill>
              </a:rPr>
              <a:t>rom </a:t>
            </a:r>
            <a:r>
              <a:rPr lang="en-US" altLang="ko-KR" sz="2200" dirty="0" smtClean="0">
                <a:solidFill>
                  <a:srgbClr val="66FF33"/>
                </a:solidFill>
              </a:rPr>
              <a:t>the </a:t>
            </a:r>
            <a:r>
              <a:rPr lang="en-US" altLang="ko-KR" sz="2200" dirty="0" smtClean="0">
                <a:solidFill>
                  <a:srgbClr val="66FF33"/>
                </a:solidFill>
              </a:rPr>
              <a:t>example:</a:t>
            </a:r>
            <a:endParaRPr lang="en-US" altLang="ko-KR" sz="2200" dirty="0" smtClean="0">
              <a:solidFill>
                <a:srgbClr val="66FF33"/>
              </a:solidFill>
            </a:endParaRPr>
          </a:p>
          <a:p>
            <a:pPr marL="0" indent="0" eaLnBrk="1" hangingPunct="1">
              <a:buClr>
                <a:srgbClr val="FF0000"/>
              </a:buClr>
              <a:buNone/>
              <a:defRPr/>
            </a:pPr>
            <a:r>
              <a:rPr lang="en-US" altLang="ko-KR" sz="2200" dirty="0" smtClean="0">
                <a:solidFill>
                  <a:srgbClr val="66FF33"/>
                </a:solidFill>
              </a:rPr>
              <a:t>   </a:t>
            </a:r>
          </a:p>
        </p:txBody>
      </p:sp>
      <p:sp>
        <p:nvSpPr>
          <p:cNvPr id="4" name="TextBox 3"/>
          <p:cNvSpPr txBox="1"/>
          <p:nvPr/>
        </p:nvSpPr>
        <p:spPr>
          <a:xfrm>
            <a:off x="838200" y="5562600"/>
            <a:ext cx="9144000" cy="346249"/>
          </a:xfrm>
          <a:prstGeom prst="rect">
            <a:avLst/>
          </a:prstGeom>
          <a:noFill/>
        </p:spPr>
        <p:txBody>
          <a:bodyPr wrap="square" rtlCol="0">
            <a:spAutoFit/>
          </a:bodyPr>
          <a:lstStyle/>
          <a:p>
            <a:pPr>
              <a:buNone/>
            </a:pPr>
            <a:r>
              <a:rPr lang="en-US" altLang="ko-KR" sz="1800" dirty="0" smtClean="0"/>
              <a:t>A </a:t>
            </a:r>
            <a:r>
              <a:rPr lang="en-US" altLang="ko-KR" sz="1800" dirty="0"/>
              <a:t>CR user </a:t>
            </a:r>
            <a:r>
              <a:rPr lang="en-US" altLang="ko-KR" sz="1800" dirty="0" smtClean="0"/>
              <a:t>senses the spectrum for </a:t>
            </a:r>
            <a:r>
              <a:rPr lang="en-US" altLang="ko-KR" sz="1800" dirty="0"/>
              <a:t>a time not longer </a:t>
            </a:r>
            <a:r>
              <a:rPr lang="en-US" altLang="ko-KR" sz="1800" dirty="0" smtClean="0"/>
              <a:t>than </a:t>
            </a:r>
            <a:r>
              <a:rPr lang="en-US" altLang="ko-KR" sz="1800" dirty="0" smtClean="0">
                <a:solidFill>
                  <a:srgbClr val="FFFFFF"/>
                </a:solidFill>
              </a:rPr>
              <a:t>0.31 sec.</a:t>
            </a:r>
            <a:endParaRPr lang="en-US" sz="1800" dirty="0">
              <a:solidFill>
                <a:srgbClr val="FFFFFF"/>
              </a:solidFill>
            </a:endParaRPr>
          </a:p>
        </p:txBody>
      </p:sp>
      <p:sp>
        <p:nvSpPr>
          <p:cNvPr id="16" name="Right Arrow 15"/>
          <p:cNvSpPr>
            <a:spLocks noChangeAspect="1"/>
          </p:cNvSpPr>
          <p:nvPr/>
        </p:nvSpPr>
        <p:spPr bwMode="auto">
          <a:xfrm>
            <a:off x="4495800" y="3774394"/>
            <a:ext cx="533400" cy="264206"/>
          </a:xfrm>
          <a:prstGeom prst="rightArrow">
            <a:avLst/>
          </a:prstGeom>
          <a:solidFill>
            <a:srgbClr val="66FF66"/>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pic>
        <p:nvPicPr>
          <p:cNvPr id="13" name="Picture 12"/>
          <p:cNvPicPr>
            <a:picLocks noChangeAspect="1"/>
          </p:cNvPicPr>
          <p:nvPr/>
        </p:nvPicPr>
        <p:blipFill>
          <a:blip r:embed="rId3"/>
          <a:stretch>
            <a:fillRect/>
          </a:stretch>
        </p:blipFill>
        <p:spPr>
          <a:xfrm>
            <a:off x="3429000" y="1447800"/>
            <a:ext cx="1485900" cy="596900"/>
          </a:xfrm>
          <a:prstGeom prst="rect">
            <a:avLst/>
          </a:prstGeom>
        </p:spPr>
      </p:pic>
      <p:sp>
        <p:nvSpPr>
          <p:cNvPr id="17" name="Right Arrow 16"/>
          <p:cNvSpPr>
            <a:spLocks noChangeAspect="1"/>
          </p:cNvSpPr>
          <p:nvPr/>
        </p:nvSpPr>
        <p:spPr bwMode="auto">
          <a:xfrm>
            <a:off x="4419600" y="4917394"/>
            <a:ext cx="533400" cy="264206"/>
          </a:xfrm>
          <a:prstGeom prst="rightArrow">
            <a:avLst/>
          </a:prstGeom>
          <a:solidFill>
            <a:srgbClr val="66FF66"/>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pic>
        <p:nvPicPr>
          <p:cNvPr id="6" name="Picture 5"/>
          <p:cNvPicPr>
            <a:picLocks noChangeAspect="1"/>
          </p:cNvPicPr>
          <p:nvPr/>
        </p:nvPicPr>
        <p:blipFill>
          <a:blip r:embed="rId4"/>
          <a:stretch>
            <a:fillRect/>
          </a:stretch>
        </p:blipFill>
        <p:spPr>
          <a:xfrm>
            <a:off x="2374900" y="2971800"/>
            <a:ext cx="4559300" cy="546100"/>
          </a:xfrm>
          <a:prstGeom prst="rect">
            <a:avLst/>
          </a:prstGeom>
        </p:spPr>
      </p:pic>
      <p:pic>
        <p:nvPicPr>
          <p:cNvPr id="7" name="Picture 6"/>
          <p:cNvPicPr>
            <a:picLocks noChangeAspect="1"/>
          </p:cNvPicPr>
          <p:nvPr/>
        </p:nvPicPr>
        <p:blipFill>
          <a:blip r:embed="rId5"/>
          <a:stretch>
            <a:fillRect/>
          </a:stretch>
        </p:blipFill>
        <p:spPr>
          <a:xfrm>
            <a:off x="3581400" y="4267200"/>
            <a:ext cx="2159000" cy="419100"/>
          </a:xfrm>
          <a:prstGeom prst="rect">
            <a:avLst/>
          </a:prstGeom>
        </p:spPr>
      </p:pic>
    </p:spTree>
    <p:extLst>
      <p:ext uri="{BB962C8B-B14F-4D97-AF65-F5344CB8AC3E}">
        <p14:creationId xmlns:p14="http://schemas.microsoft.com/office/powerpoint/2010/main" val="39975112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0"/>
          </p:nvPr>
        </p:nvSpPr>
        <p:spPr>
          <a:noFill/>
        </p:spPr>
        <p:txBody>
          <a:bodyPr/>
          <a:lstStyle/>
          <a:p>
            <a:fld id="{F03A7019-4A3D-4C56-99C4-E7D7A527F08A}" type="slidenum">
              <a:rPr lang="en-GB" altLang="ko-KR" smtClean="0"/>
              <a:pPr/>
              <a:t>5</a:t>
            </a:fld>
            <a:endParaRPr lang="en-GB" altLang="ko-KR" smtClean="0"/>
          </a:p>
        </p:txBody>
      </p:sp>
      <p:sp>
        <p:nvSpPr>
          <p:cNvPr id="34819"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FB019E30-292A-421E-9E5E-827C37BDE379}" type="slidenum">
              <a:rPr kumimoji="0" lang="en-GB" altLang="ko-KR" sz="1600">
                <a:latin typeface="Arial" charset="0"/>
              </a:rPr>
              <a:pPr algn="r" eaLnBrk="1" hangingPunct="1">
                <a:lnSpc>
                  <a:spcPct val="100000"/>
                </a:lnSpc>
                <a:spcBef>
                  <a:spcPct val="0"/>
                </a:spcBef>
                <a:buClrTx/>
                <a:buSzTx/>
                <a:buFontTx/>
                <a:buNone/>
              </a:pPr>
              <a:t>5</a:t>
            </a:fld>
            <a:endParaRPr kumimoji="0" lang="en-GB" altLang="ko-KR" sz="1600">
              <a:latin typeface="Arial" charset="0"/>
            </a:endParaRPr>
          </a:p>
        </p:txBody>
      </p:sp>
      <p:sp>
        <p:nvSpPr>
          <p:cNvPr id="34820" name="Rectangle 2"/>
          <p:cNvSpPr>
            <a:spLocks noGrp="1" noChangeArrowheads="1"/>
          </p:cNvSpPr>
          <p:nvPr>
            <p:ph type="title"/>
          </p:nvPr>
        </p:nvSpPr>
        <p:spPr>
          <a:xfrm>
            <a:off x="2209800" y="228600"/>
            <a:ext cx="9017000" cy="838200"/>
          </a:xfrm>
        </p:spPr>
        <p:txBody>
          <a:bodyPr/>
          <a:lstStyle/>
          <a:p>
            <a:pPr eaLnBrk="1" hangingPunct="1"/>
            <a:r>
              <a:rPr lang="en-US" altLang="ko-KR" sz="4400" dirty="0">
                <a:ea typeface="굴림" charset="-127"/>
              </a:rPr>
              <a:t>Why Small-Scale PU </a:t>
            </a:r>
            <a:r>
              <a:rPr lang="en-US" altLang="ko-KR" sz="4400" dirty="0" smtClean="0">
                <a:ea typeface="굴림" charset="-127"/>
              </a:rPr>
              <a:t>Networks</a:t>
            </a:r>
            <a:r>
              <a:rPr lang="en-US" altLang="ko-KR" sz="4400" dirty="0">
                <a:ea typeface="굴림" charset="-127"/>
              </a:rPr>
              <a:t>? </a:t>
            </a:r>
            <a:endParaRPr lang="en-US" altLang="ko-KR" sz="4400" dirty="0" smtClean="0">
              <a:effectLst/>
            </a:endParaRPr>
          </a:p>
        </p:txBody>
      </p:sp>
      <p:sp>
        <p:nvSpPr>
          <p:cNvPr id="5429251" name="Rectangle 3"/>
          <p:cNvSpPr>
            <a:spLocks noGrp="1" noChangeArrowheads="1"/>
          </p:cNvSpPr>
          <p:nvPr>
            <p:ph type="body" idx="1"/>
          </p:nvPr>
        </p:nvSpPr>
        <p:spPr>
          <a:xfrm>
            <a:off x="406400" y="990600"/>
            <a:ext cx="11049000" cy="4953000"/>
          </a:xfrm>
        </p:spPr>
        <p:txBody>
          <a:bodyPr/>
          <a:lstStyle/>
          <a:p>
            <a:pPr marL="0" indent="0" eaLnBrk="1" hangingPunct="1">
              <a:lnSpc>
                <a:spcPct val="90000"/>
              </a:lnSpc>
              <a:buNone/>
              <a:defRPr/>
            </a:pPr>
            <a:r>
              <a:rPr lang="en-US" altLang="ko-KR" sz="2800" dirty="0" smtClean="0">
                <a:ea typeface="굴림" charset="-127"/>
              </a:rPr>
              <a:t> </a:t>
            </a:r>
          </a:p>
          <a:p>
            <a:pPr eaLnBrk="1" hangingPunct="1">
              <a:lnSpc>
                <a:spcPct val="90000"/>
              </a:lnSpc>
              <a:buNone/>
              <a:defRPr/>
            </a:pPr>
            <a:endParaRPr lang="en-US" altLang="ko-KR" sz="2600" dirty="0" smtClean="0">
              <a:ea typeface="굴림" charset="-127"/>
            </a:endParaRPr>
          </a:p>
          <a:p>
            <a:pPr lvl="1" eaLnBrk="1" hangingPunct="1">
              <a:lnSpc>
                <a:spcPct val="90000"/>
              </a:lnSpc>
              <a:defRPr/>
            </a:pPr>
            <a:r>
              <a:rPr lang="en-US" altLang="ko-KR" sz="2800" dirty="0" smtClean="0">
                <a:ea typeface="굴림" charset="-127"/>
              </a:rPr>
              <a:t>Gained a lot of attention recently</a:t>
            </a:r>
          </a:p>
          <a:p>
            <a:pPr lvl="1" eaLnBrk="1" hangingPunct="1">
              <a:lnSpc>
                <a:spcPct val="90000"/>
              </a:lnSpc>
              <a:buNone/>
              <a:defRPr/>
            </a:pPr>
            <a:endParaRPr lang="en-US" altLang="ko-KR" sz="2800" dirty="0" smtClean="0">
              <a:ea typeface="굴림" charset="-127"/>
            </a:endParaRPr>
          </a:p>
          <a:p>
            <a:pPr lvl="1" eaLnBrk="1" hangingPunct="1">
              <a:lnSpc>
                <a:spcPct val="90000"/>
              </a:lnSpc>
              <a:defRPr/>
            </a:pPr>
            <a:r>
              <a:rPr lang="en-US" altLang="ko-KR" sz="2800" dirty="0" smtClean="0">
                <a:ea typeface="굴림" charset="-127"/>
              </a:rPr>
              <a:t>Examples of small-scale PU networks:</a:t>
            </a:r>
            <a:endParaRPr lang="en-US" altLang="ko-KR" sz="2400" dirty="0" smtClean="0">
              <a:ea typeface="굴림" charset="-127"/>
            </a:endParaRPr>
          </a:p>
          <a:p>
            <a:pPr lvl="2" eaLnBrk="1" hangingPunct="1">
              <a:lnSpc>
                <a:spcPct val="90000"/>
              </a:lnSpc>
              <a:defRPr/>
            </a:pPr>
            <a:r>
              <a:rPr lang="en-US" altLang="ko-KR" sz="2800" dirty="0" smtClean="0">
                <a:solidFill>
                  <a:srgbClr val="66FF66"/>
                </a:solidFill>
                <a:ea typeface="굴림" charset="-127"/>
              </a:rPr>
              <a:t> Ad hoc networks</a:t>
            </a:r>
          </a:p>
          <a:p>
            <a:pPr lvl="2" eaLnBrk="1" hangingPunct="1">
              <a:lnSpc>
                <a:spcPct val="90000"/>
              </a:lnSpc>
              <a:defRPr/>
            </a:pPr>
            <a:r>
              <a:rPr lang="en-US" altLang="ko-KR" sz="2800" dirty="0" smtClean="0">
                <a:solidFill>
                  <a:srgbClr val="66FF66"/>
                </a:solidFill>
                <a:ea typeface="굴림" charset="-127"/>
              </a:rPr>
              <a:t> Wireless personal area networks</a:t>
            </a:r>
          </a:p>
          <a:p>
            <a:pPr lvl="2" eaLnBrk="1" hangingPunct="1">
              <a:lnSpc>
                <a:spcPct val="90000"/>
              </a:lnSpc>
              <a:defRPr/>
            </a:pPr>
            <a:r>
              <a:rPr lang="en-US" altLang="ko-KR" sz="2800" dirty="0" smtClean="0">
                <a:solidFill>
                  <a:srgbClr val="66FF66"/>
                </a:solidFill>
                <a:ea typeface="굴림" charset="-127"/>
              </a:rPr>
              <a:t> </a:t>
            </a:r>
            <a:r>
              <a:rPr lang="en-US" altLang="ko-KR" sz="2800" dirty="0" err="1" smtClean="0">
                <a:solidFill>
                  <a:srgbClr val="66FF66"/>
                </a:solidFill>
                <a:ea typeface="굴림" charset="-127"/>
              </a:rPr>
              <a:t>HetNets</a:t>
            </a:r>
            <a:r>
              <a:rPr lang="en-US" altLang="ko-KR" sz="2800" dirty="0" smtClean="0">
                <a:solidFill>
                  <a:srgbClr val="66FF66"/>
                </a:solidFill>
                <a:ea typeface="굴림" charset="-127"/>
              </a:rPr>
              <a:t> (Small Cells)</a:t>
            </a:r>
          </a:p>
          <a:p>
            <a:pPr lvl="2" eaLnBrk="1" hangingPunct="1">
              <a:lnSpc>
                <a:spcPct val="90000"/>
              </a:lnSpc>
              <a:defRPr/>
            </a:pPr>
            <a:r>
              <a:rPr lang="en-US" altLang="ko-KR" sz="2800" dirty="0" smtClean="0">
                <a:solidFill>
                  <a:srgbClr val="66FF66"/>
                </a:solidFill>
                <a:ea typeface="굴림" charset="-127"/>
              </a:rPr>
              <a:t> Wireless microphones</a:t>
            </a:r>
          </a:p>
          <a:p>
            <a:pPr marL="857250" lvl="2" indent="0" eaLnBrk="1" hangingPunct="1">
              <a:lnSpc>
                <a:spcPct val="90000"/>
              </a:lnSpc>
              <a:buNone/>
              <a:defRPr/>
            </a:pPr>
            <a:endParaRPr lang="en-US" altLang="ko-KR" sz="2200" dirty="0" smtClean="0">
              <a:solidFill>
                <a:srgbClr val="66FF66"/>
              </a:solidFill>
              <a:ea typeface="굴림" charset="-127"/>
            </a:endParaRPr>
          </a:p>
          <a:p>
            <a:pPr lvl="1" eaLnBrk="1" hangingPunct="1">
              <a:lnSpc>
                <a:spcPct val="90000"/>
              </a:lnSpc>
              <a:defRPr/>
            </a:pPr>
            <a:endParaRPr lang="en-US" altLang="ko-KR" sz="2600" dirty="0" smtClean="0">
              <a:ea typeface="굴림" charset="-127"/>
            </a:endParaRPr>
          </a:p>
          <a:p>
            <a:pPr marL="0" indent="0" eaLnBrk="1" hangingPunct="1">
              <a:lnSpc>
                <a:spcPct val="90000"/>
              </a:lnSpc>
              <a:buNone/>
              <a:defRPr/>
            </a:pPr>
            <a:endParaRPr lang="en-US" altLang="ko-KR" sz="2800" dirty="0" smtClean="0"/>
          </a:p>
        </p:txBody>
      </p:sp>
    </p:spTree>
    <p:extLst>
      <p:ext uri="{BB962C8B-B14F-4D97-AF65-F5344CB8AC3E}">
        <p14:creationId xmlns:p14="http://schemas.microsoft.com/office/powerpoint/2010/main" val="29263166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50</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50</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828800" y="228600"/>
            <a:ext cx="9017000" cy="838200"/>
          </a:xfrm>
        </p:spPr>
        <p:txBody>
          <a:bodyPr/>
          <a:lstStyle/>
          <a:p>
            <a:pPr eaLnBrk="1" hangingPunct="1">
              <a:defRPr/>
            </a:pPr>
            <a:r>
              <a:rPr lang="en-US" altLang="ko-KR" sz="4000" dirty="0" smtClean="0">
                <a:ea typeface="굴림" charset="-127"/>
              </a:rPr>
              <a:t>Mobility</a:t>
            </a:r>
            <a:r>
              <a:rPr lang="en-US" altLang="ko-KR" sz="4000" dirty="0">
                <a:ea typeface="굴림" charset="-127"/>
              </a:rPr>
              <a:t>-Aware </a:t>
            </a:r>
            <a:r>
              <a:rPr lang="en-US" altLang="ko-KR" sz="4000" dirty="0" smtClean="0">
                <a:ea typeface="굴림" charset="-127"/>
              </a:rPr>
              <a:t>Sensing Time</a:t>
            </a:r>
            <a:endParaRPr lang="en-US" altLang="ko-KR" sz="4000" dirty="0">
              <a:ea typeface="굴림" charset="-127"/>
            </a:endParaRPr>
          </a:p>
        </p:txBody>
      </p:sp>
      <p:sp>
        <p:nvSpPr>
          <p:cNvPr id="5470212" name="Rectangle 4"/>
          <p:cNvSpPr>
            <a:spLocks noGrp="1" noChangeArrowheads="1"/>
          </p:cNvSpPr>
          <p:nvPr>
            <p:ph type="body" sz="half" idx="4294967295"/>
          </p:nvPr>
        </p:nvSpPr>
        <p:spPr>
          <a:xfrm>
            <a:off x="304800" y="1219200"/>
            <a:ext cx="10744200" cy="4343400"/>
          </a:xfrm>
        </p:spPr>
        <p:txBody>
          <a:bodyPr/>
          <a:lstStyle/>
          <a:p>
            <a:pPr lvl="1" eaLnBrk="1" hangingPunct="1">
              <a:buFontTx/>
              <a:buNone/>
              <a:defRPr/>
            </a:pPr>
            <a:endParaRPr lang="en-US" altLang="ko-KR" sz="2400" dirty="0" smtClean="0"/>
          </a:p>
          <a:p>
            <a:pPr eaLnBrk="1" hangingPunct="1">
              <a:defRPr/>
            </a:pPr>
            <a:r>
              <a:rPr lang="en-US" altLang="ko-KR" sz="2800" dirty="0">
                <a:ea typeface="굴림" charset="-127"/>
              </a:rPr>
              <a:t>Insight</a:t>
            </a:r>
            <a:r>
              <a:rPr lang="en-US" altLang="ko-KR" sz="2800" dirty="0" smtClean="0">
                <a:ea typeface="굴림" charset="-127"/>
              </a:rPr>
              <a:t>: </a:t>
            </a:r>
            <a:r>
              <a:rPr lang="en-US" altLang="ko-KR" sz="2200" dirty="0" smtClean="0">
                <a:solidFill>
                  <a:srgbClr val="FFFFFF"/>
                </a:solidFill>
                <a:ea typeface="굴림" charset="-127"/>
              </a:rPr>
              <a:t>The amount </a:t>
            </a:r>
            <a:r>
              <a:rPr lang="en-US" altLang="ko-KR" sz="2200" dirty="0" smtClean="0">
                <a:ea typeface="굴림" charset="-127"/>
              </a:rPr>
              <a:t>ν(</a:t>
            </a:r>
            <a:r>
              <a:rPr lang="en-US" altLang="ko-KR" sz="2200" dirty="0" err="1">
                <a:ea typeface="굴림" charset="-127"/>
              </a:rPr>
              <a:t>P</a:t>
            </a:r>
            <a:r>
              <a:rPr lang="en-US" altLang="ko-KR" sz="2200" baseline="-25000" dirty="0" err="1">
                <a:ea typeface="굴림" charset="-127"/>
              </a:rPr>
              <a:t>d</a:t>
            </a:r>
            <a:r>
              <a:rPr lang="en-US" altLang="ko-KR" sz="2200" dirty="0" err="1">
                <a:ea typeface="굴림" charset="-127"/>
              </a:rPr>
              <a:t>;</a:t>
            </a:r>
            <a:r>
              <a:rPr lang="en-US" altLang="ko-KR" sz="2200" dirty="0" err="1" smtClean="0">
                <a:ea typeface="굴림" charset="-127"/>
              </a:rPr>
              <a:t>P</a:t>
            </a:r>
            <a:r>
              <a:rPr lang="en-US" altLang="ko-KR" sz="2200" baseline="-25000" dirty="0" err="1" smtClean="0">
                <a:ea typeface="굴림" charset="-127"/>
              </a:rPr>
              <a:t>f</a:t>
            </a:r>
            <a:r>
              <a:rPr lang="en-US" altLang="ko-KR" sz="2200" dirty="0" smtClean="0">
                <a:ea typeface="굴림" charset="-127"/>
              </a:rPr>
              <a:t>) </a:t>
            </a:r>
            <a:r>
              <a:rPr lang="en-US" altLang="ko-KR" sz="2200" dirty="0">
                <a:solidFill>
                  <a:srgbClr val="FFFFFF"/>
                </a:solidFill>
                <a:ea typeface="굴림" charset="-127"/>
              </a:rPr>
              <a:t>of the average sojourn time </a:t>
            </a:r>
            <a:r>
              <a:rPr lang="en-US" altLang="ko-KR" sz="2200" dirty="0" smtClean="0">
                <a:solidFill>
                  <a:srgbClr val="FFFFFF"/>
                </a:solidFill>
                <a:ea typeface="굴림" charset="-127"/>
              </a:rPr>
              <a:t>used for</a:t>
            </a:r>
            <a:r>
              <a:rPr lang="en-US" altLang="ko-KR" sz="2200" dirty="0" smtClean="0">
                <a:solidFill>
                  <a:srgbClr val="FFFFFF"/>
                </a:solidFill>
                <a:ea typeface="굴림" charset="-127"/>
              </a:rPr>
              <a:t> sensing </a:t>
            </a:r>
            <a:r>
              <a:rPr lang="en-US" altLang="ko-KR" sz="2200" dirty="0">
                <a:solidFill>
                  <a:srgbClr val="FFFFFF"/>
                </a:solidFill>
                <a:ea typeface="굴림" charset="-127"/>
              </a:rPr>
              <a:t>depends </a:t>
            </a:r>
            <a:r>
              <a:rPr lang="en-US" altLang="ko-KR" sz="2200" dirty="0" smtClean="0">
                <a:solidFill>
                  <a:srgbClr val="FFFFFF"/>
                </a:solidFill>
                <a:ea typeface="굴림" charset="-127"/>
              </a:rPr>
              <a:t>on:</a:t>
            </a:r>
          </a:p>
          <a:p>
            <a:pPr lvl="1" eaLnBrk="1" hangingPunct="1">
              <a:defRPr/>
            </a:pPr>
            <a:r>
              <a:rPr lang="en-US" altLang="ko-KR" sz="2200" dirty="0" smtClean="0">
                <a:solidFill>
                  <a:srgbClr val="66FF66"/>
                </a:solidFill>
                <a:ea typeface="굴림" charset="-127"/>
              </a:rPr>
              <a:t> required </a:t>
            </a:r>
            <a:r>
              <a:rPr lang="en-US" altLang="ko-KR" sz="2200" dirty="0">
                <a:solidFill>
                  <a:srgbClr val="66FF66"/>
                </a:solidFill>
                <a:ea typeface="굴림" charset="-127"/>
              </a:rPr>
              <a:t>detection accuracy (P</a:t>
            </a:r>
            <a:r>
              <a:rPr lang="en-US" altLang="ko-KR" sz="2200" baseline="-25000" dirty="0">
                <a:solidFill>
                  <a:srgbClr val="66FF66"/>
                </a:solidFill>
                <a:ea typeface="굴림" charset="-127"/>
              </a:rPr>
              <a:t>d</a:t>
            </a:r>
            <a:r>
              <a:rPr lang="en-US" altLang="ko-KR" sz="2200" dirty="0">
                <a:solidFill>
                  <a:srgbClr val="66FF66"/>
                </a:solidFill>
                <a:ea typeface="굴림" charset="-127"/>
              </a:rPr>
              <a:t>; </a:t>
            </a:r>
            <a:r>
              <a:rPr lang="en-US" altLang="ko-KR" sz="2200" dirty="0" smtClean="0">
                <a:solidFill>
                  <a:srgbClr val="66FF66"/>
                </a:solidFill>
                <a:ea typeface="굴림" charset="-127"/>
              </a:rPr>
              <a:t>P</a:t>
            </a:r>
            <a:r>
              <a:rPr lang="en-US" altLang="ko-KR" sz="2200" baseline="-25000" dirty="0" smtClean="0">
                <a:solidFill>
                  <a:srgbClr val="66FF66"/>
                </a:solidFill>
                <a:ea typeface="굴림" charset="-127"/>
              </a:rPr>
              <a:t>f</a:t>
            </a:r>
            <a:r>
              <a:rPr lang="en-US" altLang="ko-KR" sz="2200" dirty="0" smtClean="0">
                <a:solidFill>
                  <a:srgbClr val="66FF66"/>
                </a:solidFill>
                <a:ea typeface="굴림" charset="-127"/>
              </a:rPr>
              <a:t>) </a:t>
            </a:r>
            <a:r>
              <a:rPr lang="en-US" altLang="ko-KR" sz="2200" dirty="0" smtClean="0">
                <a:solidFill>
                  <a:srgbClr val="66FF66"/>
                </a:solidFill>
                <a:ea typeface="굴림" charset="-127"/>
              </a:rPr>
              <a:t> &amp;</a:t>
            </a:r>
            <a:endParaRPr lang="en-US" altLang="ko-KR" sz="2200" dirty="0" smtClean="0">
              <a:solidFill>
                <a:srgbClr val="66FF66"/>
              </a:solidFill>
              <a:ea typeface="굴림" charset="-127"/>
            </a:endParaRPr>
          </a:p>
          <a:p>
            <a:pPr lvl="1" eaLnBrk="1" hangingPunct="1">
              <a:defRPr/>
            </a:pPr>
            <a:r>
              <a:rPr lang="en-US" altLang="ko-KR" sz="2200" dirty="0" smtClean="0">
                <a:ea typeface="굴림" charset="-127"/>
              </a:rPr>
              <a:t> </a:t>
            </a:r>
            <a:r>
              <a:rPr lang="en-US" altLang="ko-KR" sz="2200" dirty="0" smtClean="0">
                <a:solidFill>
                  <a:srgbClr val="66FF66"/>
                </a:solidFill>
                <a:ea typeface="굴림" charset="-127"/>
              </a:rPr>
              <a:t>adopted </a:t>
            </a:r>
            <a:r>
              <a:rPr lang="en-US" altLang="ko-KR" sz="2200" dirty="0">
                <a:solidFill>
                  <a:srgbClr val="66FF66"/>
                </a:solidFill>
                <a:ea typeface="굴림" charset="-127"/>
              </a:rPr>
              <a:t>sensing technique</a:t>
            </a:r>
            <a:r>
              <a:rPr lang="en-US" altLang="ko-KR" sz="2200" dirty="0">
                <a:solidFill>
                  <a:srgbClr val="FFFFFF"/>
                </a:solidFill>
                <a:ea typeface="굴림" charset="-127"/>
              </a:rPr>
              <a:t>.</a:t>
            </a:r>
            <a:r>
              <a:rPr lang="en-US" altLang="ko-KR" sz="2600" dirty="0">
                <a:solidFill>
                  <a:srgbClr val="FFFFFF"/>
                </a:solidFill>
                <a:ea typeface="굴림" charset="-127"/>
              </a:rPr>
              <a:t> </a:t>
            </a:r>
            <a:endParaRPr lang="en-US" altLang="ko-KR" sz="2600" dirty="0">
              <a:ea typeface="굴림" charset="-127"/>
            </a:endParaRPr>
          </a:p>
          <a:p>
            <a:pPr marL="457200" lvl="1" indent="0" eaLnBrk="1" hangingPunct="1">
              <a:buNone/>
              <a:defRPr/>
            </a:pPr>
            <a:endParaRPr lang="en-US" altLang="ko-KR" sz="2200" dirty="0" smtClean="0">
              <a:solidFill>
                <a:srgbClr val="FFFFFF"/>
              </a:solidFill>
              <a:ea typeface="굴림" charset="-127"/>
            </a:endParaRPr>
          </a:p>
          <a:p>
            <a:pPr marL="457200" lvl="1" indent="0" eaLnBrk="1" hangingPunct="1">
              <a:buNone/>
              <a:defRPr/>
            </a:pPr>
            <a:r>
              <a:rPr lang="en-US" altLang="ko-KR" sz="2200" dirty="0" smtClean="0">
                <a:solidFill>
                  <a:srgbClr val="FFFFFF"/>
                </a:solidFill>
                <a:ea typeface="굴림" charset="-127"/>
              </a:rPr>
              <a:t>Hence</a:t>
            </a:r>
          </a:p>
          <a:p>
            <a:pPr marL="457200" lvl="1" indent="0" eaLnBrk="1" hangingPunct="1">
              <a:buNone/>
              <a:defRPr/>
            </a:pPr>
            <a:endParaRPr lang="en-US" altLang="ko-KR" sz="2600" dirty="0">
              <a:ea typeface="굴림" charset="-127"/>
            </a:endParaRPr>
          </a:p>
          <a:p>
            <a:pPr marL="457200" lvl="1" indent="0" eaLnBrk="1" hangingPunct="1">
              <a:buNone/>
              <a:defRPr/>
            </a:pPr>
            <a:endParaRPr lang="en-US" altLang="ko-KR" sz="2600" dirty="0" smtClean="0">
              <a:solidFill>
                <a:srgbClr val="FFFF00"/>
              </a:solidFill>
              <a:ea typeface="굴림" charset="-127"/>
            </a:endParaRPr>
          </a:p>
          <a:p>
            <a:pPr marL="457200" lvl="1" indent="0" eaLnBrk="1" hangingPunct="1">
              <a:buNone/>
              <a:defRPr/>
            </a:pPr>
            <a:r>
              <a:rPr lang="en-US" altLang="ko-KR" sz="2000" i="1" dirty="0">
                <a:solidFill>
                  <a:srgbClr val="FFFF00"/>
                </a:solidFill>
                <a:ea typeface="굴림" charset="-127"/>
              </a:rPr>
              <a:t>ν(</a:t>
            </a:r>
            <a:r>
              <a:rPr lang="en-US" altLang="ko-KR" sz="2000" i="1" dirty="0" err="1">
                <a:solidFill>
                  <a:srgbClr val="FFFF00"/>
                </a:solidFill>
                <a:ea typeface="굴림" charset="-127"/>
              </a:rPr>
              <a:t>P</a:t>
            </a:r>
            <a:r>
              <a:rPr lang="en-US" altLang="ko-KR" sz="2000" i="1" baseline="-25000" dirty="0" err="1">
                <a:solidFill>
                  <a:srgbClr val="FFFF00"/>
                </a:solidFill>
                <a:ea typeface="굴림" charset="-127"/>
              </a:rPr>
              <a:t>d</a:t>
            </a:r>
            <a:r>
              <a:rPr lang="en-US" altLang="ko-KR" sz="2000" i="1" dirty="0" err="1">
                <a:solidFill>
                  <a:srgbClr val="FFFF00"/>
                </a:solidFill>
                <a:ea typeface="굴림" charset="-127"/>
              </a:rPr>
              <a:t>;</a:t>
            </a:r>
            <a:r>
              <a:rPr lang="en-US" altLang="ko-KR" sz="2000" i="1" dirty="0" err="1" smtClean="0">
                <a:solidFill>
                  <a:srgbClr val="FFFF00"/>
                </a:solidFill>
                <a:ea typeface="굴림" charset="-127"/>
              </a:rPr>
              <a:t>P</a:t>
            </a:r>
            <a:r>
              <a:rPr lang="en-US" altLang="ko-KR" sz="2000" i="1" baseline="-25000" dirty="0" err="1" smtClean="0">
                <a:solidFill>
                  <a:srgbClr val="FFFF00"/>
                </a:solidFill>
                <a:ea typeface="굴림" charset="-127"/>
              </a:rPr>
              <a:t>f</a:t>
            </a:r>
            <a:r>
              <a:rPr lang="en-US" altLang="ko-KR" sz="2000" i="1" dirty="0" smtClean="0">
                <a:solidFill>
                  <a:srgbClr val="FFFF00"/>
                </a:solidFill>
                <a:ea typeface="굴림" charset="-127"/>
              </a:rPr>
              <a:t>)</a:t>
            </a:r>
            <a:r>
              <a:rPr lang="en-US" altLang="ko-KR" sz="2000" dirty="0" smtClean="0">
                <a:solidFill>
                  <a:srgbClr val="FFFF00"/>
                </a:solidFill>
                <a:ea typeface="굴림" charset="-127"/>
              </a:rPr>
              <a:t> </a:t>
            </a:r>
            <a:r>
              <a:rPr lang="en-US" altLang="ko-KR" sz="2000" dirty="0">
                <a:ea typeface="굴림" charset="-127"/>
              </a:rPr>
              <a:t>accounts for the targeted detection </a:t>
            </a:r>
            <a:r>
              <a:rPr lang="en-US" altLang="ko-KR" sz="2000" dirty="0" smtClean="0">
                <a:ea typeface="굴림" charset="-127"/>
              </a:rPr>
              <a:t>accuracy and </a:t>
            </a:r>
            <a:r>
              <a:rPr lang="en-US" altLang="ko-KR" sz="2000" dirty="0">
                <a:ea typeface="굴림" charset="-127"/>
              </a:rPr>
              <a:t>the adopted sensing technique characteristics.</a:t>
            </a:r>
          </a:p>
          <a:p>
            <a:pPr marL="457200" lvl="1" indent="0" eaLnBrk="1" hangingPunct="1">
              <a:buNone/>
              <a:defRPr/>
            </a:pPr>
            <a:endParaRPr lang="en-US" altLang="ko-KR" sz="2600" dirty="0" smtClean="0">
              <a:solidFill>
                <a:srgbClr val="FFFFFF"/>
              </a:solidFill>
              <a:ea typeface="굴림" charset="-127"/>
            </a:endParaRPr>
          </a:p>
          <a:p>
            <a:pPr marL="457200" lvl="1" indent="0" eaLnBrk="1" hangingPunct="1">
              <a:buNone/>
              <a:defRPr/>
            </a:pPr>
            <a:endParaRPr lang="en-US" altLang="ko-KR" sz="2000" dirty="0" smtClean="0">
              <a:solidFill>
                <a:srgbClr val="66FF66"/>
              </a:solidFill>
              <a:ea typeface="굴림" charset="-127"/>
            </a:endParaRPr>
          </a:p>
          <a:p>
            <a:pPr lvl="2" eaLnBrk="1" hangingPunct="1">
              <a:buFont typeface="Wingdings" charset="2"/>
              <a:buChar char="ü"/>
              <a:defRPr/>
            </a:pPr>
            <a:endParaRPr lang="en-US" altLang="ko-KR" sz="2000" dirty="0">
              <a:solidFill>
                <a:srgbClr val="66FF66"/>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eaLnBrk="1" hangingPunct="1">
              <a:buFont typeface="Wingdings" charset="2"/>
              <a:buNone/>
              <a:defRPr/>
            </a:pPr>
            <a:endParaRPr lang="en-US" altLang="ko-KR" sz="2400" dirty="0"/>
          </a:p>
          <a:p>
            <a:pPr lvl="1" eaLnBrk="1" hangingPunct="1">
              <a:buFontTx/>
              <a:buNone/>
              <a:defRPr/>
            </a:pPr>
            <a:endParaRPr lang="en-US" altLang="ko-KR" sz="2400" dirty="0" smtClean="0">
              <a:solidFill>
                <a:srgbClr val="66FF33"/>
              </a:solidFill>
            </a:endParaRPr>
          </a:p>
        </p:txBody>
      </p:sp>
      <p:pic>
        <p:nvPicPr>
          <p:cNvPr id="4" name="Picture 3"/>
          <p:cNvPicPr>
            <a:picLocks noChangeAspect="1"/>
          </p:cNvPicPr>
          <p:nvPr/>
        </p:nvPicPr>
        <p:blipFill>
          <a:blip r:embed="rId3"/>
          <a:stretch>
            <a:fillRect/>
          </a:stretch>
        </p:blipFill>
        <p:spPr>
          <a:xfrm>
            <a:off x="2438400" y="4013200"/>
            <a:ext cx="6731000" cy="863600"/>
          </a:xfrm>
          <a:prstGeom prst="rect">
            <a:avLst/>
          </a:prstGeom>
        </p:spPr>
      </p:pic>
    </p:spTree>
    <p:extLst>
      <p:ext uri="{BB962C8B-B14F-4D97-AF65-F5344CB8AC3E}">
        <p14:creationId xmlns:p14="http://schemas.microsoft.com/office/powerpoint/2010/main" val="1143316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51</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51</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2209800" y="228600"/>
            <a:ext cx="9017000" cy="838200"/>
          </a:xfrm>
        </p:spPr>
        <p:txBody>
          <a:bodyPr/>
          <a:lstStyle/>
          <a:p>
            <a:pPr eaLnBrk="1" hangingPunct="1">
              <a:defRPr/>
            </a:pPr>
            <a:r>
              <a:rPr lang="en-US" altLang="ko-KR" dirty="0" smtClean="0">
                <a:ea typeface="굴림" charset="-127"/>
              </a:rPr>
              <a:t>Mobility</a:t>
            </a:r>
            <a:r>
              <a:rPr lang="en-US" altLang="ko-KR" dirty="0">
                <a:ea typeface="굴림" charset="-127"/>
              </a:rPr>
              <a:t>-Aware </a:t>
            </a:r>
            <a:r>
              <a:rPr lang="en-US" altLang="ko-KR" dirty="0" smtClean="0">
                <a:ea typeface="굴림" charset="-127"/>
              </a:rPr>
              <a:t>Sensing Time</a:t>
            </a:r>
            <a:endParaRPr lang="en-US" altLang="ko-KR" dirty="0">
              <a:ea typeface="굴림" charset="-127"/>
            </a:endParaRPr>
          </a:p>
        </p:txBody>
      </p:sp>
      <p:sp>
        <p:nvSpPr>
          <p:cNvPr id="5470212" name="Rectangle 4"/>
          <p:cNvSpPr>
            <a:spLocks noGrp="1" noChangeArrowheads="1"/>
          </p:cNvSpPr>
          <p:nvPr>
            <p:ph type="body" sz="half" idx="4294967295"/>
          </p:nvPr>
        </p:nvSpPr>
        <p:spPr>
          <a:xfrm>
            <a:off x="-152400" y="1066800"/>
            <a:ext cx="11582400" cy="4343400"/>
          </a:xfrm>
        </p:spPr>
        <p:txBody>
          <a:bodyPr/>
          <a:lstStyle/>
          <a:p>
            <a:pPr lvl="1" eaLnBrk="1" hangingPunct="1">
              <a:buFontTx/>
              <a:buNone/>
              <a:defRPr/>
            </a:pPr>
            <a:endParaRPr lang="en-US" altLang="ko-KR" sz="2400" dirty="0" smtClean="0"/>
          </a:p>
          <a:p>
            <a:pPr marL="0" indent="0" eaLnBrk="1" hangingPunct="1">
              <a:buNone/>
              <a:defRPr/>
            </a:pPr>
            <a:r>
              <a:rPr lang="en-US" altLang="ko-KR" sz="2800" dirty="0" smtClean="0">
                <a:ea typeface="굴림" charset="-127"/>
              </a:rPr>
              <a:t> Insight</a:t>
            </a:r>
            <a:r>
              <a:rPr lang="en-US" altLang="ko-KR" sz="2800" dirty="0" smtClean="0">
                <a:ea typeface="굴림" charset="-127"/>
              </a:rPr>
              <a:t>: </a:t>
            </a:r>
          </a:p>
          <a:p>
            <a:pPr marL="0" indent="0" eaLnBrk="1" hangingPunct="1">
              <a:buNone/>
              <a:defRPr/>
            </a:pPr>
            <a:endParaRPr lang="en-US" altLang="ko-KR" sz="2800" dirty="0" smtClean="0">
              <a:ea typeface="굴림" charset="-127"/>
            </a:endParaRPr>
          </a:p>
          <a:p>
            <a:pPr lvl="1" eaLnBrk="1" hangingPunct="1">
              <a:defRPr/>
            </a:pPr>
            <a:r>
              <a:rPr lang="en-US" altLang="ko-KR" sz="2000" dirty="0" smtClean="0">
                <a:ea typeface="굴림" charset="-127"/>
              </a:rPr>
              <a:t>If         then T</a:t>
            </a:r>
            <a:r>
              <a:rPr lang="en-US" altLang="ko-KR" sz="2000" baseline="-25000" dirty="0" smtClean="0">
                <a:ea typeface="굴림" charset="-127"/>
              </a:rPr>
              <a:t>s</a:t>
            </a:r>
            <a:r>
              <a:rPr lang="en-US" altLang="ko-KR" sz="2000" dirty="0" smtClean="0">
                <a:ea typeface="굴림" charset="-127"/>
              </a:rPr>
              <a:t>     0</a:t>
            </a:r>
          </a:p>
          <a:p>
            <a:pPr lvl="1" eaLnBrk="1" hangingPunct="1">
              <a:defRPr/>
            </a:pPr>
            <a:endParaRPr lang="en-US" altLang="ko-KR" sz="2000" dirty="0" smtClean="0">
              <a:ea typeface="굴림" charset="-127"/>
            </a:endParaRPr>
          </a:p>
          <a:p>
            <a:pPr marL="857250" lvl="2" indent="0" eaLnBrk="1" hangingPunct="1">
              <a:buNone/>
              <a:defRPr/>
            </a:pPr>
            <a:r>
              <a:rPr lang="en-US" altLang="ko-KR" sz="2000" dirty="0" smtClean="0">
                <a:ea typeface="굴림" charset="-127"/>
              </a:rPr>
              <a:t>if </a:t>
            </a:r>
            <a:r>
              <a:rPr lang="en-US" altLang="ko-KR" sz="2000" dirty="0">
                <a:ea typeface="굴림" charset="-127"/>
              </a:rPr>
              <a:t>the </a:t>
            </a:r>
            <a:r>
              <a:rPr lang="en-US" altLang="ko-KR" sz="2000" dirty="0" smtClean="0">
                <a:ea typeface="굴림" charset="-127"/>
              </a:rPr>
              <a:t>CR </a:t>
            </a:r>
            <a:r>
              <a:rPr lang="en-US" altLang="ko-KR" sz="2000" dirty="0">
                <a:ea typeface="굴림" charset="-127"/>
              </a:rPr>
              <a:t>is never in the </a:t>
            </a:r>
            <a:r>
              <a:rPr lang="en-US" altLang="ko-KR" sz="2000" dirty="0" smtClean="0">
                <a:ea typeface="굴림" charset="-127"/>
              </a:rPr>
              <a:t>PU protection range, </a:t>
            </a:r>
            <a:r>
              <a:rPr lang="en-US" altLang="ko-KR" sz="2000" dirty="0">
                <a:ea typeface="굴림" charset="-127"/>
              </a:rPr>
              <a:t>it </a:t>
            </a:r>
            <a:r>
              <a:rPr lang="en-US" altLang="ko-KR" sz="2000" dirty="0" smtClean="0">
                <a:ea typeface="굴림" charset="-127"/>
              </a:rPr>
              <a:t>is useless </a:t>
            </a:r>
            <a:r>
              <a:rPr lang="en-US" altLang="ko-KR" sz="2000" dirty="0">
                <a:ea typeface="굴림" charset="-127"/>
              </a:rPr>
              <a:t>to sense the </a:t>
            </a:r>
            <a:r>
              <a:rPr lang="en-US" altLang="ko-KR" sz="2000" dirty="0" smtClean="0">
                <a:ea typeface="굴림" charset="-127"/>
              </a:rPr>
              <a:t>spectrum</a:t>
            </a:r>
            <a:endParaRPr lang="en-US" altLang="ko-KR" sz="2000" dirty="0">
              <a:ea typeface="굴림" charset="-127"/>
            </a:endParaRPr>
          </a:p>
          <a:p>
            <a:pPr marL="457200" lvl="1" indent="0" eaLnBrk="1" hangingPunct="1">
              <a:buNone/>
              <a:defRPr/>
            </a:pPr>
            <a:endParaRPr lang="en-US" altLang="ko-KR" sz="2200" dirty="0" smtClean="0">
              <a:solidFill>
                <a:srgbClr val="FFFFFF"/>
              </a:solidFill>
              <a:ea typeface="굴림" charset="-127"/>
            </a:endParaRPr>
          </a:p>
          <a:p>
            <a:pPr lvl="1" eaLnBrk="1" hangingPunct="1">
              <a:defRPr/>
            </a:pPr>
            <a:r>
              <a:rPr lang="en-US" altLang="ko-KR" sz="2600" dirty="0" smtClean="0">
                <a:solidFill>
                  <a:srgbClr val="FFFFFF"/>
                </a:solidFill>
                <a:ea typeface="굴림" charset="-127"/>
              </a:rPr>
              <a:t> </a:t>
            </a:r>
            <a:r>
              <a:rPr lang="en-US" altLang="ko-KR" sz="2000" dirty="0">
                <a:ea typeface="굴림" charset="-127"/>
              </a:rPr>
              <a:t>If         i.e., if </a:t>
            </a:r>
            <a:r>
              <a:rPr lang="en-US" altLang="ko-KR" sz="2000" dirty="0" smtClean="0">
                <a:ea typeface="굴림" charset="-127"/>
              </a:rPr>
              <a:t>CR </a:t>
            </a:r>
            <a:r>
              <a:rPr lang="en-US" altLang="ko-KR" sz="2000" dirty="0">
                <a:ea typeface="굴림" charset="-127"/>
              </a:rPr>
              <a:t>is </a:t>
            </a:r>
            <a:r>
              <a:rPr lang="en-US" altLang="ko-KR" sz="2000" dirty="0" smtClean="0">
                <a:ea typeface="굴림" charset="-127"/>
              </a:rPr>
              <a:t>always in </a:t>
            </a:r>
            <a:r>
              <a:rPr lang="en-US" altLang="ko-KR" sz="2000" dirty="0">
                <a:ea typeface="굴림" charset="-127"/>
              </a:rPr>
              <a:t>the </a:t>
            </a:r>
            <a:r>
              <a:rPr lang="en-US" altLang="ko-KR" sz="2000" dirty="0" smtClean="0">
                <a:ea typeface="굴림" charset="-127"/>
              </a:rPr>
              <a:t>PU protection range, </a:t>
            </a:r>
            <a:endParaRPr lang="en-US" altLang="ko-KR" sz="2000" dirty="0" smtClean="0">
              <a:ea typeface="굴림" charset="-127"/>
            </a:endParaRPr>
          </a:p>
          <a:p>
            <a:pPr marL="457200" lvl="1" indent="0" eaLnBrk="1" hangingPunct="1">
              <a:buNone/>
              <a:defRPr/>
            </a:pPr>
            <a:r>
              <a:rPr lang="en-US" altLang="ko-KR" sz="2000" dirty="0">
                <a:ea typeface="굴림" charset="-127"/>
              </a:rPr>
              <a:t> </a:t>
            </a:r>
            <a:r>
              <a:rPr lang="en-US" altLang="ko-KR" sz="2000" dirty="0" smtClean="0">
                <a:ea typeface="굴림" charset="-127"/>
              </a:rPr>
              <a:t>  </a:t>
            </a:r>
            <a:r>
              <a:rPr lang="en-US" altLang="ko-KR" sz="2000" dirty="0" err="1" smtClean="0">
                <a:ea typeface="굴림" charset="-127"/>
              </a:rPr>
              <a:t>T</a:t>
            </a:r>
            <a:r>
              <a:rPr lang="en-US" altLang="ko-KR" sz="2000" baseline="-25000" dirty="0" err="1" smtClean="0">
                <a:ea typeface="굴림" charset="-127"/>
              </a:rPr>
              <a:t>s</a:t>
            </a:r>
            <a:r>
              <a:rPr lang="en-US" altLang="ko-KR" sz="2000" dirty="0" smtClean="0">
                <a:ea typeface="굴림" charset="-127"/>
              </a:rPr>
              <a:t> </a:t>
            </a:r>
            <a:r>
              <a:rPr lang="en-US" altLang="ko-KR" sz="2000" dirty="0">
                <a:ea typeface="굴림" charset="-127"/>
              </a:rPr>
              <a:t> </a:t>
            </a:r>
            <a:r>
              <a:rPr lang="en-US" altLang="ko-KR" sz="2000" dirty="0" smtClean="0">
                <a:ea typeface="굴림" charset="-127"/>
              </a:rPr>
              <a:t>must </a:t>
            </a:r>
            <a:r>
              <a:rPr lang="en-US" altLang="ko-KR" sz="2000" dirty="0" smtClean="0">
                <a:ea typeface="굴림" charset="-127"/>
              </a:rPr>
              <a:t>be </a:t>
            </a:r>
            <a:r>
              <a:rPr lang="en-US" altLang="ko-KR" sz="2000" dirty="0">
                <a:ea typeface="굴림" charset="-127"/>
              </a:rPr>
              <a:t>set according </a:t>
            </a:r>
            <a:r>
              <a:rPr lang="en-US" altLang="ko-KR" sz="2000" dirty="0" smtClean="0">
                <a:ea typeface="굴림" charset="-127"/>
              </a:rPr>
              <a:t>to the </a:t>
            </a:r>
            <a:r>
              <a:rPr lang="en-US" altLang="ko-KR" sz="2000" dirty="0">
                <a:ea typeface="굴림" charset="-127"/>
              </a:rPr>
              <a:t>static scenario </a:t>
            </a:r>
            <a:r>
              <a:rPr lang="en-US" altLang="ko-KR" sz="2000" dirty="0" smtClean="0">
                <a:ea typeface="굴림" charset="-127"/>
              </a:rPr>
              <a:t>rules or </a:t>
            </a:r>
            <a:endParaRPr lang="en-US" altLang="ko-KR" sz="2000" dirty="0" smtClean="0">
              <a:ea typeface="굴림" charset="-127"/>
            </a:endParaRPr>
          </a:p>
          <a:p>
            <a:pPr marL="457200" lvl="1" indent="0" eaLnBrk="1" hangingPunct="1">
              <a:buNone/>
              <a:defRPr/>
            </a:pPr>
            <a:r>
              <a:rPr lang="en-US" altLang="ko-KR" sz="2000" dirty="0">
                <a:ea typeface="굴림" charset="-127"/>
              </a:rPr>
              <a:t> </a:t>
            </a:r>
            <a:r>
              <a:rPr lang="en-US" altLang="ko-KR" sz="2000" dirty="0" smtClean="0">
                <a:ea typeface="굴림" charset="-127"/>
              </a:rPr>
              <a:t>  </a:t>
            </a:r>
            <a:r>
              <a:rPr lang="en-US" altLang="ko-KR" sz="2000" dirty="0" smtClean="0">
                <a:ea typeface="굴림" charset="-127"/>
              </a:rPr>
              <a:t>duality </a:t>
            </a:r>
            <a:r>
              <a:rPr lang="en-US" altLang="ko-KR" sz="2000" dirty="0" smtClean="0">
                <a:ea typeface="굴림" charset="-127"/>
              </a:rPr>
              <a:t>if the PU is always in the CR interference region</a:t>
            </a:r>
            <a:endParaRPr lang="en-US" altLang="ko-KR" sz="2000" dirty="0" smtClean="0">
              <a:solidFill>
                <a:srgbClr val="66FF66"/>
              </a:solidFill>
              <a:ea typeface="굴림" charset="-127"/>
            </a:endParaRPr>
          </a:p>
          <a:p>
            <a:pPr lvl="2" eaLnBrk="1" hangingPunct="1">
              <a:buFont typeface="Wingdings" charset="2"/>
              <a:buChar char="ü"/>
              <a:defRPr/>
            </a:pPr>
            <a:endParaRPr lang="en-US" altLang="ko-KR" sz="2000" dirty="0">
              <a:solidFill>
                <a:srgbClr val="66FF66"/>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eaLnBrk="1" hangingPunct="1">
              <a:buFont typeface="Wingdings" charset="2"/>
              <a:buNone/>
              <a:defRPr/>
            </a:pPr>
            <a:endParaRPr lang="en-US" altLang="ko-KR" sz="2400" dirty="0"/>
          </a:p>
          <a:p>
            <a:pPr lvl="1" eaLnBrk="1" hangingPunct="1">
              <a:buFontTx/>
              <a:buNone/>
              <a:defRPr/>
            </a:pPr>
            <a:endParaRPr lang="en-US" altLang="ko-KR" sz="2400" dirty="0" smtClean="0">
              <a:solidFill>
                <a:srgbClr val="66FF33"/>
              </a:solidFill>
            </a:endParaRPr>
          </a:p>
        </p:txBody>
      </p:sp>
      <p:pic>
        <p:nvPicPr>
          <p:cNvPr id="3" name="Picture 2"/>
          <p:cNvPicPr>
            <a:picLocks noChangeAspect="1"/>
          </p:cNvPicPr>
          <p:nvPr/>
        </p:nvPicPr>
        <p:blipFill>
          <a:blip r:embed="rId3"/>
          <a:stretch>
            <a:fillRect/>
          </a:stretch>
        </p:blipFill>
        <p:spPr>
          <a:xfrm>
            <a:off x="1295400" y="2552700"/>
            <a:ext cx="635000" cy="342900"/>
          </a:xfrm>
          <a:prstGeom prst="rect">
            <a:avLst/>
          </a:prstGeom>
        </p:spPr>
      </p:pic>
      <p:cxnSp>
        <p:nvCxnSpPr>
          <p:cNvPr id="6" name="Straight Arrow Connector 5"/>
          <p:cNvCxnSpPr/>
          <p:nvPr/>
        </p:nvCxnSpPr>
        <p:spPr bwMode="auto">
          <a:xfrm>
            <a:off x="3124200" y="2743200"/>
            <a:ext cx="304800" cy="0"/>
          </a:xfrm>
          <a:prstGeom prst="straightConnector1">
            <a:avLst/>
          </a:prstGeom>
          <a:noFill/>
          <a:ln w="9525" cap="flat" cmpd="sng" algn="ctr">
            <a:solidFill>
              <a:srgbClr val="FFFFFF"/>
            </a:solidFill>
            <a:prstDash val="solid"/>
            <a:round/>
            <a:headEnd type="none" w="med" len="med"/>
            <a:tailEnd type="arrow"/>
          </a:ln>
          <a:effectLst/>
        </p:spPr>
      </p:cxnSp>
      <p:pic>
        <p:nvPicPr>
          <p:cNvPr id="8" name="Picture 7"/>
          <p:cNvPicPr>
            <a:picLocks noChangeAspect="1"/>
          </p:cNvPicPr>
          <p:nvPr/>
        </p:nvPicPr>
        <p:blipFill>
          <a:blip r:embed="rId4"/>
          <a:stretch>
            <a:fillRect/>
          </a:stretch>
        </p:blipFill>
        <p:spPr>
          <a:xfrm>
            <a:off x="1371600" y="4114800"/>
            <a:ext cx="673100" cy="317500"/>
          </a:xfrm>
          <a:prstGeom prst="rect">
            <a:avLst/>
          </a:prstGeom>
        </p:spPr>
      </p:pic>
    </p:spTree>
    <p:extLst>
      <p:ext uri="{BB962C8B-B14F-4D97-AF65-F5344CB8AC3E}">
        <p14:creationId xmlns:p14="http://schemas.microsoft.com/office/powerpoint/2010/main" val="28987210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10"/>
          </p:nvPr>
        </p:nvSpPr>
        <p:spPr>
          <a:noFill/>
        </p:spPr>
        <p:txBody>
          <a:bodyPr/>
          <a:lstStyle/>
          <a:p>
            <a:fld id="{C6B4EA98-A6DF-4982-B030-D56CF7BF37EA}" type="slidenum">
              <a:rPr lang="en-GB" altLang="ko-KR" smtClean="0"/>
              <a:pPr/>
              <a:t>52</a:t>
            </a:fld>
            <a:endParaRPr lang="en-GB" altLang="ko-KR" smtClean="0"/>
          </a:p>
        </p:txBody>
      </p:sp>
      <p:sp>
        <p:nvSpPr>
          <p:cNvPr id="3962882" name="Rectangle 2"/>
          <p:cNvSpPr>
            <a:spLocks noGrp="1" noChangeArrowheads="1"/>
          </p:cNvSpPr>
          <p:nvPr>
            <p:ph type="title" idx="4294967295"/>
          </p:nvPr>
        </p:nvSpPr>
        <p:spPr>
          <a:xfrm>
            <a:off x="1371600" y="381000"/>
            <a:ext cx="9017000" cy="838200"/>
          </a:xfrm>
        </p:spPr>
        <p:txBody>
          <a:bodyPr/>
          <a:lstStyle/>
          <a:p>
            <a:pPr>
              <a:defRPr/>
            </a:pPr>
            <a:r>
              <a:rPr lang="en-US" altLang="ko-KR" sz="3600" dirty="0" smtClean="0"/>
              <a:t>Mobility-Aware Sensing Design: Overview</a:t>
            </a:r>
            <a:endParaRPr lang="en-US" altLang="ko-KR" sz="3600" dirty="0" smtClean="0">
              <a:ea typeface="굴림" charset="-127"/>
            </a:endParaRPr>
          </a:p>
        </p:txBody>
      </p:sp>
      <p:sp>
        <p:nvSpPr>
          <p:cNvPr id="3962883" name="Rectangle 3"/>
          <p:cNvSpPr>
            <a:spLocks noGrp="1" noChangeArrowheads="1"/>
          </p:cNvSpPr>
          <p:nvPr>
            <p:ph type="body" sz="half" idx="4294967295"/>
          </p:nvPr>
        </p:nvSpPr>
        <p:spPr>
          <a:xfrm>
            <a:off x="381000" y="1524000"/>
            <a:ext cx="10896600" cy="4800600"/>
          </a:xfrm>
        </p:spPr>
        <p:txBody>
          <a:bodyPr/>
          <a:lstStyle/>
          <a:p>
            <a:pPr latinLnBrk="1">
              <a:spcBef>
                <a:spcPct val="0"/>
              </a:spcBef>
              <a:spcAft>
                <a:spcPts val="1200"/>
              </a:spcAft>
              <a:defRPr/>
            </a:pPr>
            <a:r>
              <a:rPr lang="en-US" altLang="ko-KR" sz="2400" dirty="0" smtClean="0">
                <a:ea typeface="宋体" charset="-122"/>
              </a:rPr>
              <a:t>First Part of the paper:</a:t>
            </a:r>
            <a:endParaRPr lang="en-US" altLang="ko-KR" sz="2400" dirty="0" smtClean="0">
              <a:solidFill>
                <a:srgbClr val="66FF66"/>
              </a:solidFill>
              <a:ea typeface="宋体" charset="-122"/>
            </a:endParaRPr>
          </a:p>
          <a:p>
            <a:pPr lvl="1" latinLnBrk="1">
              <a:spcBef>
                <a:spcPct val="0"/>
              </a:spcBef>
              <a:spcAft>
                <a:spcPts val="1200"/>
              </a:spcAft>
              <a:defRPr/>
            </a:pPr>
            <a:r>
              <a:rPr lang="en-US" altLang="ko-KR" sz="2000" dirty="0" smtClean="0">
                <a:ea typeface="宋体" charset="-122"/>
              </a:rPr>
              <a:t>Characterization of the PU inter-arrival time for a general mobility model</a:t>
            </a:r>
          </a:p>
          <a:p>
            <a:pPr marL="457200" lvl="1" indent="0" latinLnBrk="1">
              <a:spcBef>
                <a:spcPct val="0"/>
              </a:spcBef>
              <a:spcAft>
                <a:spcPts val="1200"/>
              </a:spcAft>
              <a:buNone/>
              <a:defRPr/>
            </a:pPr>
            <a:r>
              <a:rPr lang="en-US" altLang="ko-KR" sz="2000" dirty="0" smtClean="0">
                <a:solidFill>
                  <a:srgbClr val="66FF66"/>
                </a:solidFill>
                <a:ea typeface="宋体" charset="-122"/>
              </a:rPr>
              <a:t> </a:t>
            </a:r>
            <a:endParaRPr lang="en-US" altLang="ko-KR" sz="2000" dirty="0" smtClean="0">
              <a:ea typeface="宋体" charset="-122"/>
            </a:endParaRPr>
          </a:p>
          <a:p>
            <a:pPr latinLnBrk="1">
              <a:spcBef>
                <a:spcPct val="0"/>
              </a:spcBef>
              <a:spcAft>
                <a:spcPts val="1200"/>
              </a:spcAft>
              <a:defRPr/>
            </a:pPr>
            <a:r>
              <a:rPr lang="en-US" altLang="ko-KR" sz="2400" dirty="0" smtClean="0">
                <a:ea typeface="宋体" charset="-122"/>
              </a:rPr>
              <a:t>Second Part of the paper:</a:t>
            </a:r>
          </a:p>
          <a:p>
            <a:pPr lvl="1" latinLnBrk="1">
              <a:spcBef>
                <a:spcPct val="0"/>
              </a:spcBef>
              <a:spcAft>
                <a:spcPts val="1200"/>
              </a:spcAft>
              <a:defRPr/>
            </a:pPr>
            <a:r>
              <a:rPr lang="en-US" altLang="ko-KR" sz="2200" dirty="0" smtClean="0">
                <a:ea typeface="宋体" charset="-122"/>
              </a:rPr>
              <a:t>Derivation of the optimal sensing time parameters </a:t>
            </a:r>
            <a:r>
              <a:rPr lang="en-US" altLang="ko-KR" sz="2200" dirty="0" smtClean="0">
                <a:solidFill>
                  <a:srgbClr val="66FF66"/>
                </a:solidFill>
                <a:ea typeface="宋体" charset="-122"/>
              </a:rPr>
              <a:t>(sensing time and </a:t>
            </a:r>
          </a:p>
          <a:p>
            <a:pPr lvl="1" latinLnBrk="1">
              <a:spcBef>
                <a:spcPct val="0"/>
              </a:spcBef>
              <a:spcAft>
                <a:spcPts val="1200"/>
              </a:spcAft>
              <a:buNone/>
              <a:defRPr/>
            </a:pPr>
            <a:r>
              <a:rPr lang="en-US" altLang="ko-KR" sz="2200" dirty="0" smtClean="0">
                <a:solidFill>
                  <a:srgbClr val="66FF66"/>
                </a:solidFill>
                <a:ea typeface="宋体" charset="-122"/>
              </a:rPr>
              <a:t>  transmission time), </a:t>
            </a:r>
            <a:r>
              <a:rPr lang="en-US" altLang="ko-KR" sz="2200" dirty="0" smtClean="0">
                <a:ea typeface="宋体" charset="-122"/>
              </a:rPr>
              <a:t>by exploiting the results of the first part</a:t>
            </a:r>
          </a:p>
          <a:p>
            <a:pPr lvl="1" latinLnBrk="1">
              <a:spcBef>
                <a:spcPct val="0"/>
              </a:spcBef>
              <a:spcAft>
                <a:spcPts val="1200"/>
              </a:spcAft>
              <a:buNone/>
              <a:defRPr/>
            </a:pPr>
            <a:r>
              <a:rPr lang="en-US" altLang="ko-KR" sz="2200" dirty="0" smtClean="0">
                <a:ea typeface="宋体" charset="-122"/>
              </a:rPr>
              <a:t> </a:t>
            </a:r>
          </a:p>
          <a:p>
            <a:pPr latinLnBrk="1">
              <a:spcBef>
                <a:spcPct val="0"/>
              </a:spcBef>
              <a:spcAft>
                <a:spcPts val="1200"/>
              </a:spcAft>
              <a:defRPr/>
            </a:pPr>
            <a:r>
              <a:rPr lang="en-US" altLang="ko-KR" sz="2400" dirty="0" smtClean="0">
                <a:ea typeface="宋体" charset="-122"/>
              </a:rPr>
              <a:t>Third Part of the paper:</a:t>
            </a:r>
          </a:p>
          <a:p>
            <a:pPr lvl="1" latinLnBrk="1">
              <a:spcBef>
                <a:spcPct val="0"/>
              </a:spcBef>
              <a:spcAft>
                <a:spcPts val="1200"/>
              </a:spcAft>
              <a:defRPr/>
            </a:pPr>
            <a:r>
              <a:rPr lang="en-US" altLang="ko-KR" sz="2200" dirty="0">
                <a:solidFill>
                  <a:srgbClr val="66FF66"/>
                </a:solidFill>
                <a:ea typeface="宋体" charset="-122"/>
              </a:rPr>
              <a:t> </a:t>
            </a:r>
            <a:r>
              <a:rPr lang="en-US" altLang="ko-KR" sz="2200" dirty="0" smtClean="0">
                <a:solidFill>
                  <a:srgbClr val="66FF66"/>
                </a:solidFill>
                <a:ea typeface="宋体" charset="-122"/>
              </a:rPr>
              <a:t>Specialization of the previously derived results for </a:t>
            </a:r>
            <a:r>
              <a:rPr lang="en-US" altLang="ko-KR" sz="1800" dirty="0" smtClean="0">
                <a:solidFill>
                  <a:srgbClr val="FFFFFF"/>
                </a:solidFill>
                <a:ea typeface="宋体" charset="-122"/>
              </a:rPr>
              <a:t>RWM</a:t>
            </a:r>
          </a:p>
          <a:p>
            <a:pPr marL="800100" lvl="2" indent="0" latinLnBrk="1">
              <a:spcBef>
                <a:spcPct val="0"/>
              </a:spcBef>
              <a:spcAft>
                <a:spcPts val="1200"/>
              </a:spcAft>
              <a:buNone/>
              <a:defRPr/>
            </a:pPr>
            <a:endParaRPr lang="en-US" altLang="ko-KR" sz="2400" dirty="0" smtClean="0">
              <a:ea typeface="宋体" charset="-122"/>
            </a:endParaRPr>
          </a:p>
          <a:p>
            <a:pPr latinLnBrk="1">
              <a:spcBef>
                <a:spcPct val="0"/>
              </a:spcBef>
              <a:spcAft>
                <a:spcPts val="1200"/>
              </a:spcAft>
              <a:defRPr/>
            </a:pPr>
            <a:endParaRPr lang="en-US" altLang="ko-KR" sz="2400" dirty="0" smtClean="0">
              <a:ea typeface="宋体" charset="-122"/>
            </a:endParaRPr>
          </a:p>
          <a:p>
            <a:pPr latinLnBrk="1">
              <a:spcBef>
                <a:spcPct val="0"/>
              </a:spcBef>
              <a:spcAft>
                <a:spcPts val="1200"/>
              </a:spcAft>
              <a:defRPr/>
            </a:pPr>
            <a:endParaRPr lang="en-US" altLang="ko-KR" sz="2400" dirty="0" smtClean="0">
              <a:ea typeface="宋体" charset="-122"/>
            </a:endParaRPr>
          </a:p>
        </p:txBody>
      </p:sp>
    </p:spTree>
    <p:extLst>
      <p:ext uri="{BB962C8B-B14F-4D97-AF65-F5344CB8AC3E}">
        <p14:creationId xmlns:p14="http://schemas.microsoft.com/office/powerpoint/2010/main" val="1698376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962883">
                                            <p:txEl>
                                              <p:pRg st="0" end="0"/>
                                            </p:txEl>
                                          </p:spTgt>
                                        </p:tgtEl>
                                      </p:cBhvr>
                                    </p:animEffect>
                                    <p:set>
                                      <p:cBhvr>
                                        <p:cTn id="7" dur="1" fill="hold">
                                          <p:stCondLst>
                                            <p:cond delay="499"/>
                                          </p:stCondLst>
                                        </p:cTn>
                                        <p:tgtEl>
                                          <p:spTgt spid="3962883">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962883">
                                            <p:txEl>
                                              <p:pRg st="1" end="1"/>
                                            </p:txEl>
                                          </p:spTgt>
                                        </p:tgtEl>
                                      </p:cBhvr>
                                    </p:animEffect>
                                    <p:set>
                                      <p:cBhvr>
                                        <p:cTn id="10" dur="1" fill="hold">
                                          <p:stCondLst>
                                            <p:cond delay="499"/>
                                          </p:stCondLst>
                                        </p:cTn>
                                        <p:tgtEl>
                                          <p:spTgt spid="3962883">
                                            <p:txEl>
                                              <p:pRg st="1" end="1"/>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3962883">
                                            <p:txEl>
                                              <p:pRg st="2" end="2"/>
                                            </p:txEl>
                                          </p:spTgt>
                                        </p:tgtEl>
                                      </p:cBhvr>
                                    </p:animEffect>
                                    <p:set>
                                      <p:cBhvr>
                                        <p:cTn id="13" dur="1" fill="hold">
                                          <p:stCondLst>
                                            <p:cond delay="499"/>
                                          </p:stCondLst>
                                        </p:cTn>
                                        <p:tgtEl>
                                          <p:spTgt spid="3962883">
                                            <p:txEl>
                                              <p:pRg st="2" end="2"/>
                                            </p:txEl>
                                          </p:spTgt>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3962883">
                                            <p:txEl>
                                              <p:pRg st="3" end="3"/>
                                            </p:txEl>
                                          </p:spTgt>
                                        </p:tgtEl>
                                      </p:cBhvr>
                                    </p:animEffect>
                                    <p:set>
                                      <p:cBhvr>
                                        <p:cTn id="16" dur="1" fill="hold">
                                          <p:stCondLst>
                                            <p:cond delay="499"/>
                                          </p:stCondLst>
                                        </p:cTn>
                                        <p:tgtEl>
                                          <p:spTgt spid="3962883">
                                            <p:txEl>
                                              <p:pRg st="3" end="3"/>
                                            </p:txEl>
                                          </p:spTgt>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3962883">
                                            <p:txEl>
                                              <p:pRg st="4" end="4"/>
                                            </p:txEl>
                                          </p:spTgt>
                                        </p:tgtEl>
                                      </p:cBhvr>
                                    </p:animEffect>
                                    <p:set>
                                      <p:cBhvr>
                                        <p:cTn id="19" dur="1" fill="hold">
                                          <p:stCondLst>
                                            <p:cond delay="499"/>
                                          </p:stCondLst>
                                        </p:cTn>
                                        <p:tgtEl>
                                          <p:spTgt spid="3962883">
                                            <p:txEl>
                                              <p:pRg st="4" end="4"/>
                                            </p:txEl>
                                          </p:spTgt>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3962883">
                                            <p:txEl>
                                              <p:pRg st="5" end="5"/>
                                            </p:txEl>
                                          </p:spTgt>
                                        </p:tgtEl>
                                      </p:cBhvr>
                                    </p:animEffect>
                                    <p:set>
                                      <p:cBhvr>
                                        <p:cTn id="22" dur="1" fill="hold">
                                          <p:stCondLst>
                                            <p:cond delay="499"/>
                                          </p:stCondLst>
                                        </p:cTn>
                                        <p:tgtEl>
                                          <p:spTgt spid="3962883">
                                            <p:txEl>
                                              <p:pRg st="5" end="5"/>
                                            </p:txEl>
                                          </p:spTgt>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962883">
                                            <p:txEl>
                                              <p:pRg st="6" end="6"/>
                                            </p:txEl>
                                          </p:spTgt>
                                        </p:tgtEl>
                                      </p:cBhvr>
                                    </p:animEffect>
                                    <p:set>
                                      <p:cBhvr>
                                        <p:cTn id="25" dur="1" fill="hold">
                                          <p:stCondLst>
                                            <p:cond delay="499"/>
                                          </p:stCondLst>
                                        </p:cTn>
                                        <p:tgtEl>
                                          <p:spTgt spid="396288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53</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53</a:t>
            </a:fld>
            <a:endParaRPr kumimoji="0" lang="en-GB" altLang="ko-KR" sz="1600">
              <a:latin typeface="Arial" charset="0"/>
            </a:endParaRPr>
          </a:p>
        </p:txBody>
      </p:sp>
      <p:sp>
        <p:nvSpPr>
          <p:cNvPr id="5470211" name="Rectangle 3"/>
          <p:cNvSpPr>
            <a:spLocks noGrp="1" noChangeArrowheads="1"/>
          </p:cNvSpPr>
          <p:nvPr>
            <p:ph type="title"/>
          </p:nvPr>
        </p:nvSpPr>
        <p:spPr>
          <a:xfrm>
            <a:off x="1295400" y="381000"/>
            <a:ext cx="9017000" cy="838200"/>
          </a:xfrm>
        </p:spPr>
        <p:txBody>
          <a:bodyPr/>
          <a:lstStyle/>
          <a:p>
            <a:pPr eaLnBrk="1" hangingPunct="1">
              <a:defRPr/>
            </a:pPr>
            <a:r>
              <a:rPr lang="en-US" altLang="ko-KR" sz="4000" dirty="0">
                <a:ea typeface="굴림" charset="-127"/>
              </a:rPr>
              <a:t> </a:t>
            </a:r>
            <a:r>
              <a:rPr lang="en-US" altLang="ko-KR" sz="4000" dirty="0" smtClean="0">
                <a:ea typeface="굴림" charset="-127"/>
              </a:rPr>
              <a:t>Random Walk Mobility Model (RWM)</a:t>
            </a:r>
            <a:endParaRPr lang="en-US" altLang="ko-KR" sz="4000" dirty="0" smtClean="0"/>
          </a:p>
        </p:txBody>
      </p:sp>
      <p:sp>
        <p:nvSpPr>
          <p:cNvPr id="5470212" name="Rectangle 4"/>
          <p:cNvSpPr>
            <a:spLocks noGrp="1" noChangeArrowheads="1"/>
          </p:cNvSpPr>
          <p:nvPr>
            <p:ph type="body" sz="half" idx="1"/>
          </p:nvPr>
        </p:nvSpPr>
        <p:spPr>
          <a:xfrm>
            <a:off x="228600" y="1752600"/>
            <a:ext cx="11201400" cy="4114800"/>
          </a:xfrm>
        </p:spPr>
        <p:txBody>
          <a:bodyPr/>
          <a:lstStyle/>
          <a:p>
            <a:pPr eaLnBrk="1" hangingPunct="1">
              <a:defRPr/>
            </a:pPr>
            <a:r>
              <a:rPr lang="en-US" altLang="ko-KR" sz="2400" dirty="0" smtClean="0">
                <a:solidFill>
                  <a:srgbClr val="FFFFFF"/>
                </a:solidFill>
                <a:ea typeface="굴림" charset="-127"/>
              </a:rPr>
              <a:t>A PU chooses uniformly </a:t>
            </a:r>
            <a:r>
              <a:rPr lang="en-US" altLang="ko-KR" sz="2400" dirty="0">
                <a:solidFill>
                  <a:srgbClr val="FFFFFF"/>
                </a:solidFill>
                <a:ea typeface="굴림" charset="-127"/>
              </a:rPr>
              <a:t>at random </a:t>
            </a:r>
            <a:r>
              <a:rPr lang="en-US" altLang="ko-KR" sz="2400" dirty="0" smtClean="0">
                <a:solidFill>
                  <a:srgbClr val="FFFFFF"/>
                </a:solidFill>
                <a:ea typeface="굴림" charset="-127"/>
              </a:rPr>
              <a:t>both </a:t>
            </a:r>
            <a:r>
              <a:rPr lang="en-US" altLang="ko-KR" sz="2400" dirty="0">
                <a:solidFill>
                  <a:srgbClr val="FFFFFF"/>
                </a:solidFill>
                <a:ea typeface="굴림" charset="-127"/>
              </a:rPr>
              <a:t>a direction and </a:t>
            </a:r>
            <a:r>
              <a:rPr lang="en-US" altLang="ko-KR" sz="2400" dirty="0" smtClean="0">
                <a:solidFill>
                  <a:srgbClr val="FFFFFF"/>
                </a:solidFill>
                <a:ea typeface="굴림" charset="-127"/>
              </a:rPr>
              <a:t>a velocity in </a:t>
            </a:r>
            <a:r>
              <a:rPr lang="en-US" altLang="ko-KR" sz="2400" dirty="0">
                <a:solidFill>
                  <a:srgbClr val="FFFFFF"/>
                </a:solidFill>
                <a:ea typeface="굴림" charset="-127"/>
              </a:rPr>
              <a:t>the </a:t>
            </a:r>
            <a:r>
              <a:rPr lang="en-US" altLang="ko-KR" sz="2400" dirty="0" smtClean="0">
                <a:solidFill>
                  <a:srgbClr val="FFFFFF"/>
                </a:solidFill>
                <a:ea typeface="굴림" charset="-127"/>
              </a:rPr>
              <a:t>intervals </a:t>
            </a:r>
            <a:r>
              <a:rPr lang="en-US" altLang="ko-KR" sz="2400" dirty="0" smtClean="0">
                <a:ea typeface="굴림" charset="-127"/>
              </a:rPr>
              <a:t>[</a:t>
            </a:r>
            <a:r>
              <a:rPr lang="en-US" altLang="ko-KR" sz="2400" dirty="0">
                <a:ea typeface="굴림" charset="-127"/>
              </a:rPr>
              <a:t>0; </a:t>
            </a:r>
            <a:r>
              <a:rPr lang="en-US" altLang="ko-KR" sz="2400" dirty="0" smtClean="0">
                <a:ea typeface="굴림" charset="-127"/>
              </a:rPr>
              <a:t>2π] </a:t>
            </a:r>
            <a:r>
              <a:rPr lang="en-US" altLang="ko-KR" sz="2400" dirty="0">
                <a:solidFill>
                  <a:srgbClr val="FFFFFF"/>
                </a:solidFill>
                <a:ea typeface="굴림" charset="-127"/>
              </a:rPr>
              <a:t>and </a:t>
            </a:r>
            <a:r>
              <a:rPr lang="en-US" altLang="ko-KR" sz="2400" dirty="0">
                <a:ea typeface="굴림" charset="-127"/>
              </a:rPr>
              <a:t>[</a:t>
            </a:r>
            <a:r>
              <a:rPr lang="en-US" altLang="ko-KR" sz="2400" dirty="0" err="1">
                <a:ea typeface="굴림" charset="-127"/>
              </a:rPr>
              <a:t>v</a:t>
            </a:r>
            <a:r>
              <a:rPr lang="en-US" altLang="ko-KR" sz="2400" baseline="-25000" dirty="0" err="1">
                <a:ea typeface="굴림" charset="-127"/>
              </a:rPr>
              <a:t>min</a:t>
            </a:r>
            <a:r>
              <a:rPr lang="en-US" altLang="ko-KR" sz="2400" dirty="0">
                <a:ea typeface="굴림" charset="-127"/>
              </a:rPr>
              <a:t>; </a:t>
            </a:r>
            <a:r>
              <a:rPr lang="en-US" altLang="ko-KR" sz="2400" dirty="0" err="1">
                <a:ea typeface="굴림" charset="-127"/>
              </a:rPr>
              <a:t>v</a:t>
            </a:r>
            <a:r>
              <a:rPr lang="en-US" altLang="ko-KR" sz="2400" baseline="-25000" dirty="0" err="1">
                <a:ea typeface="굴림" charset="-127"/>
              </a:rPr>
              <a:t>max</a:t>
            </a:r>
            <a:r>
              <a:rPr lang="en-US" altLang="ko-KR" sz="2400" dirty="0">
                <a:ea typeface="굴림" charset="-127"/>
              </a:rPr>
              <a:t>] </a:t>
            </a:r>
            <a:r>
              <a:rPr lang="en-US" altLang="ko-KR" sz="2400" dirty="0">
                <a:solidFill>
                  <a:srgbClr val="FFFFFF"/>
                </a:solidFill>
                <a:ea typeface="굴림" charset="-127"/>
              </a:rPr>
              <a:t>m/</a:t>
            </a:r>
            <a:r>
              <a:rPr lang="en-US" altLang="ko-KR" sz="2400" dirty="0" smtClean="0">
                <a:solidFill>
                  <a:srgbClr val="FFFFFF"/>
                </a:solidFill>
                <a:ea typeface="굴림" charset="-127"/>
              </a:rPr>
              <a:t>s</a:t>
            </a:r>
          </a:p>
          <a:p>
            <a:pPr eaLnBrk="1" hangingPunct="1">
              <a:defRPr/>
            </a:pPr>
            <a:endParaRPr lang="en-US" altLang="ko-KR" sz="2400" dirty="0">
              <a:solidFill>
                <a:srgbClr val="00FF00"/>
              </a:solidFill>
              <a:ea typeface="굴림" charset="-127"/>
            </a:endParaRPr>
          </a:p>
          <a:p>
            <a:pPr eaLnBrk="1" hangingPunct="1">
              <a:defRPr/>
            </a:pPr>
            <a:r>
              <a:rPr lang="en-US" altLang="ko-KR" sz="2400" dirty="0" smtClean="0">
                <a:solidFill>
                  <a:srgbClr val="00FF00"/>
                </a:solidFill>
                <a:ea typeface="굴림" charset="-127"/>
              </a:rPr>
              <a:t>Each movement occurs in a constant time</a:t>
            </a:r>
          </a:p>
          <a:p>
            <a:pPr eaLnBrk="1" hangingPunct="1">
              <a:defRPr/>
            </a:pPr>
            <a:endParaRPr lang="en-US" altLang="ko-KR" sz="2400" dirty="0">
              <a:solidFill>
                <a:srgbClr val="00FF00"/>
              </a:solidFill>
              <a:ea typeface="굴림" charset="-127"/>
            </a:endParaRPr>
          </a:p>
          <a:p>
            <a:pPr eaLnBrk="1" hangingPunct="1">
              <a:defRPr/>
            </a:pPr>
            <a:r>
              <a:rPr lang="en-US" altLang="ko-KR" sz="2200" dirty="0">
                <a:solidFill>
                  <a:srgbClr val="FFFFFF"/>
                </a:solidFill>
                <a:ea typeface="굴림" charset="-127"/>
              </a:rPr>
              <a:t>When the edge of the network region A is reached, the PU </a:t>
            </a:r>
            <a:r>
              <a:rPr lang="en-US" altLang="ko-KR" sz="2200" dirty="0" smtClean="0">
                <a:solidFill>
                  <a:srgbClr val="FFFFFF"/>
                </a:solidFill>
                <a:ea typeface="굴림" charset="-127"/>
              </a:rPr>
              <a:t>is bounced </a:t>
            </a:r>
            <a:r>
              <a:rPr lang="en-US" altLang="ko-KR" sz="2200" dirty="0">
                <a:solidFill>
                  <a:srgbClr val="FFFFFF"/>
                </a:solidFill>
                <a:ea typeface="굴림" charset="-127"/>
              </a:rPr>
              <a:t>back to the </a:t>
            </a:r>
            <a:r>
              <a:rPr lang="en-US" altLang="ko-KR" sz="2200" dirty="0" smtClean="0">
                <a:solidFill>
                  <a:srgbClr val="FFFFFF"/>
                </a:solidFill>
                <a:ea typeface="굴림" charset="-127"/>
              </a:rPr>
              <a:t>region A.</a:t>
            </a:r>
          </a:p>
          <a:p>
            <a:pPr eaLnBrk="1" hangingPunct="1">
              <a:defRPr/>
            </a:pPr>
            <a:endParaRPr lang="en-US" altLang="ko-KR" sz="2200" dirty="0">
              <a:solidFill>
                <a:srgbClr val="00FF00"/>
              </a:solidFill>
              <a:ea typeface="굴림" charset="-127"/>
            </a:endParaRPr>
          </a:p>
          <a:p>
            <a:pPr eaLnBrk="1" hangingPunct="1">
              <a:defRPr/>
            </a:pPr>
            <a:r>
              <a:rPr lang="en-US" altLang="ko-KR" sz="2200" dirty="0" smtClean="0">
                <a:solidFill>
                  <a:srgbClr val="00FF00"/>
                </a:solidFill>
                <a:ea typeface="굴림" charset="-127"/>
              </a:rPr>
              <a:t>Uniform steady</a:t>
            </a:r>
            <a:r>
              <a:rPr lang="en-US" altLang="ko-KR" sz="2200" dirty="0">
                <a:solidFill>
                  <a:srgbClr val="00FF00"/>
                </a:solidFill>
                <a:ea typeface="굴림" charset="-127"/>
              </a:rPr>
              <a:t>-state spatial distribution regardless of the average </a:t>
            </a:r>
            <a:r>
              <a:rPr lang="en-US" altLang="ko-KR" sz="2200" dirty="0" smtClean="0">
                <a:solidFill>
                  <a:srgbClr val="00FF00"/>
                </a:solidFill>
                <a:ea typeface="굴림" charset="-127"/>
              </a:rPr>
              <a:t>PU speed</a:t>
            </a:r>
          </a:p>
          <a:p>
            <a:pPr lvl="1" eaLnBrk="1" hangingPunct="1">
              <a:buFontTx/>
              <a:buNone/>
              <a:defRPr/>
            </a:pPr>
            <a:endParaRPr lang="en-US" altLang="ko-KR" sz="2400" dirty="0" smtClean="0"/>
          </a:p>
        </p:txBody>
      </p:sp>
    </p:spTree>
    <p:extLst>
      <p:ext uri="{BB962C8B-B14F-4D97-AF65-F5344CB8AC3E}">
        <p14:creationId xmlns:p14="http://schemas.microsoft.com/office/powerpoint/2010/main" val="36227042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54</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54</a:t>
            </a:fld>
            <a:endParaRPr kumimoji="0" lang="en-GB" altLang="ko-KR" sz="1600">
              <a:latin typeface="Arial" charset="0"/>
            </a:endParaRPr>
          </a:p>
        </p:txBody>
      </p:sp>
      <p:sp>
        <p:nvSpPr>
          <p:cNvPr id="5470211" name="Rectangle 3"/>
          <p:cNvSpPr>
            <a:spLocks noGrp="1" noChangeArrowheads="1"/>
          </p:cNvSpPr>
          <p:nvPr>
            <p:ph type="title"/>
          </p:nvPr>
        </p:nvSpPr>
        <p:spPr>
          <a:xfrm>
            <a:off x="1447800" y="304800"/>
            <a:ext cx="9017000" cy="838200"/>
          </a:xfrm>
        </p:spPr>
        <p:txBody>
          <a:bodyPr/>
          <a:lstStyle/>
          <a:p>
            <a:pPr eaLnBrk="1" hangingPunct="1">
              <a:defRPr/>
            </a:pPr>
            <a:r>
              <a:rPr lang="en-US" altLang="ko-KR" sz="4000" dirty="0">
                <a:ea typeface="굴림" charset="-127"/>
              </a:rPr>
              <a:t> </a:t>
            </a:r>
            <a:r>
              <a:rPr lang="en-US" altLang="ko-KR" dirty="0" smtClean="0">
                <a:ea typeface="굴림" charset="-127"/>
              </a:rPr>
              <a:t>Random Walk Mobility Model (RWM):</a:t>
            </a:r>
            <a:br>
              <a:rPr lang="en-US" altLang="ko-KR" dirty="0" smtClean="0">
                <a:ea typeface="굴림" charset="-127"/>
              </a:rPr>
            </a:br>
            <a:r>
              <a:rPr lang="en-US" altLang="ko-KR" dirty="0" smtClean="0">
                <a:ea typeface="굴림" charset="-127"/>
              </a:rPr>
              <a:t> </a:t>
            </a:r>
            <a:r>
              <a:rPr lang="en-US" altLang="ko-KR" dirty="0" smtClean="0">
                <a:solidFill>
                  <a:srgbClr val="66FF66"/>
                </a:solidFill>
                <a:ea typeface="굴림" charset="-127"/>
              </a:rPr>
              <a:t>Graphical Representation</a:t>
            </a:r>
            <a:endParaRPr lang="en-US" altLang="ko-KR" dirty="0" smtClean="0">
              <a:solidFill>
                <a:srgbClr val="66FF66"/>
              </a:solidFill>
            </a:endParaRPr>
          </a:p>
        </p:txBody>
      </p:sp>
      <p:sp>
        <p:nvSpPr>
          <p:cNvPr id="3" name="Rectangle 2"/>
          <p:cNvSpPr/>
          <p:nvPr/>
        </p:nvSpPr>
        <p:spPr bwMode="auto">
          <a:xfrm>
            <a:off x="609600" y="1981200"/>
            <a:ext cx="5486400" cy="4114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None/>
            </a:pPr>
            <a:endParaRPr lang="en-US" dirty="0">
              <a:ea typeface="SimSun" pitchFamily="2" charset="-122"/>
              <a:cs typeface="SimSun" pitchFamily="2" charset="-122"/>
            </a:endParaRPr>
          </a:p>
        </p:txBody>
      </p:sp>
      <p:sp>
        <p:nvSpPr>
          <p:cNvPr id="4" name="Oval 3"/>
          <p:cNvSpPr>
            <a:spLocks noChangeAspect="1"/>
          </p:cNvSpPr>
          <p:nvPr/>
        </p:nvSpPr>
        <p:spPr bwMode="auto">
          <a:xfrm>
            <a:off x="1524001" y="4495801"/>
            <a:ext cx="107996" cy="107996"/>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9" name="TextBox 8"/>
          <p:cNvSpPr txBox="1"/>
          <p:nvPr/>
        </p:nvSpPr>
        <p:spPr>
          <a:xfrm>
            <a:off x="914400" y="4073351"/>
            <a:ext cx="906844" cy="346249"/>
          </a:xfrm>
          <a:prstGeom prst="rect">
            <a:avLst/>
          </a:prstGeom>
          <a:noFill/>
        </p:spPr>
        <p:txBody>
          <a:bodyPr wrap="none" rtlCol="0">
            <a:spAutoFit/>
          </a:bodyPr>
          <a:lstStyle/>
          <a:p>
            <a:pPr>
              <a:buNone/>
            </a:pPr>
            <a:r>
              <a:rPr lang="en-US" sz="1800" dirty="0" smtClean="0">
                <a:solidFill>
                  <a:schemeClr val="bg2"/>
                </a:solidFill>
                <a:effectLst>
                  <a:outerShdw blurRad="50800" dist="38100" dir="2700000">
                    <a:srgbClr val="000000">
                      <a:alpha val="43000"/>
                    </a:srgbClr>
                  </a:outerShdw>
                </a:effectLst>
                <a:latin typeface="Comic Sans MS"/>
                <a:cs typeface="Comic Sans MS"/>
              </a:rPr>
              <a:t>x</a:t>
            </a:r>
            <a:r>
              <a:rPr lang="en-US" sz="1800" baseline="-25000" dirty="0" smtClean="0">
                <a:solidFill>
                  <a:schemeClr val="bg2"/>
                </a:solidFill>
                <a:effectLst>
                  <a:outerShdw blurRad="50800" dist="38100" dir="2700000">
                    <a:srgbClr val="000000">
                      <a:alpha val="43000"/>
                    </a:srgbClr>
                  </a:outerShdw>
                </a:effectLst>
                <a:latin typeface="Comic Sans MS"/>
                <a:cs typeface="Comic Sans MS"/>
              </a:rPr>
              <a:t>PU</a:t>
            </a:r>
            <a:r>
              <a:rPr lang="en-US" sz="1800" dirty="0" smtClean="0">
                <a:solidFill>
                  <a:schemeClr val="bg2"/>
                </a:solidFill>
                <a:effectLst>
                  <a:outerShdw blurRad="50800" dist="38100" dir="2700000">
                    <a:srgbClr val="000000">
                      <a:alpha val="43000"/>
                    </a:srgbClr>
                  </a:outerShdw>
                </a:effectLst>
                <a:latin typeface="Comic Sans MS"/>
                <a:cs typeface="Comic Sans MS"/>
              </a:rPr>
              <a:t>(t</a:t>
            </a:r>
            <a:r>
              <a:rPr lang="en-US" sz="1800" baseline="-25000" dirty="0" smtClean="0">
                <a:solidFill>
                  <a:schemeClr val="bg2"/>
                </a:solidFill>
                <a:effectLst>
                  <a:outerShdw blurRad="50800" dist="38100" dir="2700000">
                    <a:srgbClr val="000000">
                      <a:alpha val="43000"/>
                    </a:srgbClr>
                  </a:outerShdw>
                </a:effectLst>
                <a:latin typeface="Lucida Grande"/>
                <a:ea typeface="Lucida Grande"/>
                <a:cs typeface="Lucida Grande"/>
              </a:rPr>
              <a:t>α</a:t>
            </a:r>
            <a:r>
              <a:rPr lang="en-US" sz="1800" dirty="0" smtClean="0">
                <a:solidFill>
                  <a:schemeClr val="bg2"/>
                </a:solidFill>
                <a:effectLst>
                  <a:outerShdw blurRad="50800" dist="38100" dir="2700000">
                    <a:srgbClr val="000000">
                      <a:alpha val="43000"/>
                    </a:srgbClr>
                  </a:outerShdw>
                </a:effectLst>
                <a:latin typeface="Comic Sans MS"/>
                <a:cs typeface="Comic Sans MS"/>
              </a:rPr>
              <a:t>)</a:t>
            </a:r>
            <a:endParaRPr lang="en-US" sz="1800" dirty="0">
              <a:solidFill>
                <a:schemeClr val="bg2"/>
              </a:solidFill>
              <a:effectLst>
                <a:outerShdw blurRad="50800" dist="38100" dir="2700000">
                  <a:srgbClr val="000000">
                    <a:alpha val="43000"/>
                  </a:srgbClr>
                </a:outerShdw>
              </a:effectLst>
              <a:latin typeface="Comic Sans MS"/>
              <a:cs typeface="Comic Sans MS"/>
            </a:endParaRPr>
          </a:p>
        </p:txBody>
      </p:sp>
      <p:sp>
        <p:nvSpPr>
          <p:cNvPr id="10" name="TextBox 9"/>
          <p:cNvSpPr txBox="1"/>
          <p:nvPr/>
        </p:nvSpPr>
        <p:spPr>
          <a:xfrm>
            <a:off x="3810000" y="2514600"/>
            <a:ext cx="906844" cy="346249"/>
          </a:xfrm>
          <a:prstGeom prst="rect">
            <a:avLst/>
          </a:prstGeom>
          <a:noFill/>
        </p:spPr>
        <p:txBody>
          <a:bodyPr wrap="none" rtlCol="0">
            <a:spAutoFit/>
          </a:bodyPr>
          <a:lstStyle/>
          <a:p>
            <a:pPr>
              <a:buNone/>
            </a:pPr>
            <a:r>
              <a:rPr lang="en-US" sz="1800" dirty="0" smtClean="0">
                <a:solidFill>
                  <a:schemeClr val="bg2"/>
                </a:solidFill>
                <a:effectLst>
                  <a:outerShdw blurRad="50800" dist="38100" dir="2700000">
                    <a:srgbClr val="000000">
                      <a:alpha val="43000"/>
                    </a:srgbClr>
                  </a:outerShdw>
                </a:effectLst>
                <a:latin typeface="Comic Sans MS"/>
                <a:cs typeface="Comic Sans MS"/>
              </a:rPr>
              <a:t>x</a:t>
            </a:r>
            <a:r>
              <a:rPr lang="en-US" sz="1800" baseline="-25000" dirty="0" smtClean="0">
                <a:solidFill>
                  <a:schemeClr val="bg2"/>
                </a:solidFill>
                <a:effectLst>
                  <a:outerShdw blurRad="50800" dist="38100" dir="2700000">
                    <a:srgbClr val="000000">
                      <a:alpha val="43000"/>
                    </a:srgbClr>
                  </a:outerShdw>
                </a:effectLst>
                <a:latin typeface="Comic Sans MS"/>
                <a:cs typeface="Comic Sans MS"/>
              </a:rPr>
              <a:t>PU</a:t>
            </a:r>
            <a:r>
              <a:rPr lang="en-US" sz="1800" dirty="0" smtClean="0">
                <a:solidFill>
                  <a:schemeClr val="bg2"/>
                </a:solidFill>
                <a:effectLst>
                  <a:outerShdw blurRad="50800" dist="38100" dir="2700000">
                    <a:srgbClr val="000000">
                      <a:alpha val="43000"/>
                    </a:srgbClr>
                  </a:outerShdw>
                </a:effectLst>
                <a:latin typeface="Comic Sans MS"/>
                <a:cs typeface="Comic Sans MS"/>
              </a:rPr>
              <a:t>(t</a:t>
            </a:r>
            <a:r>
              <a:rPr lang="en-US" sz="1800" baseline="-25000" dirty="0" smtClean="0">
                <a:solidFill>
                  <a:schemeClr val="bg2"/>
                </a:solidFill>
                <a:effectLst>
                  <a:outerShdw blurRad="50800" dist="38100" dir="2700000">
                    <a:srgbClr val="000000">
                      <a:alpha val="43000"/>
                    </a:srgbClr>
                  </a:outerShdw>
                </a:effectLst>
                <a:latin typeface="Lucida Grande"/>
                <a:ea typeface="Lucida Grande"/>
                <a:cs typeface="Lucida Grande"/>
              </a:rPr>
              <a:t>β</a:t>
            </a:r>
            <a:r>
              <a:rPr lang="en-US" sz="1800" dirty="0" smtClean="0">
                <a:solidFill>
                  <a:schemeClr val="bg2"/>
                </a:solidFill>
                <a:effectLst>
                  <a:outerShdw blurRad="50800" dist="38100" dir="2700000">
                    <a:srgbClr val="000000">
                      <a:alpha val="43000"/>
                    </a:srgbClr>
                  </a:outerShdw>
                </a:effectLst>
                <a:latin typeface="Comic Sans MS"/>
                <a:cs typeface="Comic Sans MS"/>
              </a:rPr>
              <a:t>)</a:t>
            </a:r>
            <a:endParaRPr lang="en-US" sz="1800" dirty="0">
              <a:solidFill>
                <a:schemeClr val="bg2"/>
              </a:solidFill>
              <a:effectLst>
                <a:outerShdw blurRad="50800" dist="38100" dir="2700000">
                  <a:srgbClr val="000000">
                    <a:alpha val="43000"/>
                  </a:srgbClr>
                </a:outerShdw>
              </a:effectLst>
              <a:latin typeface="Comic Sans MS"/>
              <a:cs typeface="Comic Sans MS"/>
            </a:endParaRPr>
          </a:p>
        </p:txBody>
      </p:sp>
      <p:sp>
        <p:nvSpPr>
          <p:cNvPr id="11" name="Oval 10"/>
          <p:cNvSpPr>
            <a:spLocks noChangeAspect="1"/>
          </p:cNvSpPr>
          <p:nvPr/>
        </p:nvSpPr>
        <p:spPr bwMode="auto">
          <a:xfrm>
            <a:off x="4114800" y="3048000"/>
            <a:ext cx="107996" cy="107996"/>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cxnSp>
        <p:nvCxnSpPr>
          <p:cNvPr id="6" name="Straight Connector 5"/>
          <p:cNvCxnSpPr>
            <a:stCxn id="4" idx="3"/>
            <a:endCxn id="11" idx="2"/>
          </p:cNvCxnSpPr>
          <p:nvPr/>
        </p:nvCxnSpPr>
        <p:spPr bwMode="auto">
          <a:xfrm flipV="1">
            <a:off x="1539817" y="3101998"/>
            <a:ext cx="2574983" cy="1485983"/>
          </a:xfrm>
          <a:prstGeom prst="line">
            <a:avLst/>
          </a:prstGeom>
          <a:noFill/>
          <a:ln w="12700" cap="flat" cmpd="sng" algn="ctr">
            <a:solidFill>
              <a:schemeClr val="bg2"/>
            </a:solidFill>
            <a:prstDash val="solid"/>
            <a:round/>
            <a:headEnd type="none" w="med" len="med"/>
            <a:tailEnd type="none" w="med" len="med"/>
          </a:ln>
          <a:effectLst/>
        </p:spPr>
      </p:cxnSp>
      <p:sp>
        <p:nvSpPr>
          <p:cNvPr id="15" name="Oval 14"/>
          <p:cNvSpPr>
            <a:spLocks noChangeAspect="1"/>
          </p:cNvSpPr>
          <p:nvPr/>
        </p:nvSpPr>
        <p:spPr bwMode="auto">
          <a:xfrm>
            <a:off x="3733800" y="5334000"/>
            <a:ext cx="107996" cy="107996"/>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cxnSp>
        <p:nvCxnSpPr>
          <p:cNvPr id="12" name="Straight Connector 11"/>
          <p:cNvCxnSpPr>
            <a:stCxn id="11" idx="5"/>
          </p:cNvCxnSpPr>
          <p:nvPr/>
        </p:nvCxnSpPr>
        <p:spPr bwMode="auto">
          <a:xfrm>
            <a:off x="4206980" y="3140180"/>
            <a:ext cx="1812820" cy="1279420"/>
          </a:xfrm>
          <a:prstGeom prst="line">
            <a:avLst/>
          </a:prstGeom>
          <a:noFill/>
          <a:ln w="9525" cap="flat" cmpd="sng" algn="ctr">
            <a:solidFill>
              <a:srgbClr val="000066"/>
            </a:solidFill>
            <a:prstDash val="solid"/>
            <a:round/>
            <a:headEnd type="none" w="med" len="med"/>
            <a:tailEnd type="none" w="med" len="med"/>
          </a:ln>
          <a:effectLst/>
        </p:spPr>
      </p:cxnSp>
      <p:cxnSp>
        <p:nvCxnSpPr>
          <p:cNvPr id="16" name="Straight Connector 15"/>
          <p:cNvCxnSpPr>
            <a:endCxn id="15" idx="3"/>
          </p:cNvCxnSpPr>
          <p:nvPr/>
        </p:nvCxnSpPr>
        <p:spPr bwMode="auto">
          <a:xfrm flipH="1">
            <a:off x="3749616" y="4419600"/>
            <a:ext cx="2270184" cy="1006580"/>
          </a:xfrm>
          <a:prstGeom prst="line">
            <a:avLst/>
          </a:prstGeom>
          <a:noFill/>
          <a:ln w="9525" cap="flat" cmpd="sng" algn="ctr">
            <a:solidFill>
              <a:srgbClr val="000066"/>
            </a:solidFill>
            <a:prstDash val="solid"/>
            <a:round/>
            <a:headEnd type="none" w="med" len="med"/>
            <a:tailEnd type="none" w="med" len="med"/>
          </a:ln>
          <a:effectLst/>
        </p:spPr>
      </p:cxnSp>
      <p:sp>
        <p:nvSpPr>
          <p:cNvPr id="22" name="TextBox 21"/>
          <p:cNvSpPr txBox="1"/>
          <p:nvPr/>
        </p:nvSpPr>
        <p:spPr>
          <a:xfrm>
            <a:off x="2979356" y="5368751"/>
            <a:ext cx="906844" cy="346249"/>
          </a:xfrm>
          <a:prstGeom prst="rect">
            <a:avLst/>
          </a:prstGeom>
          <a:noFill/>
        </p:spPr>
        <p:txBody>
          <a:bodyPr wrap="none" rtlCol="0">
            <a:spAutoFit/>
          </a:bodyPr>
          <a:lstStyle/>
          <a:p>
            <a:pPr>
              <a:buNone/>
            </a:pPr>
            <a:r>
              <a:rPr lang="en-US" sz="1800" dirty="0" smtClean="0">
                <a:solidFill>
                  <a:schemeClr val="bg2"/>
                </a:solidFill>
                <a:effectLst>
                  <a:outerShdw blurRad="50800" dist="38100" dir="2700000">
                    <a:srgbClr val="000000">
                      <a:alpha val="43000"/>
                    </a:srgbClr>
                  </a:outerShdw>
                </a:effectLst>
                <a:latin typeface="Comic Sans MS"/>
                <a:cs typeface="Comic Sans MS"/>
              </a:rPr>
              <a:t>x</a:t>
            </a:r>
            <a:r>
              <a:rPr lang="en-US" sz="1800" baseline="-25000" dirty="0" smtClean="0">
                <a:solidFill>
                  <a:schemeClr val="bg2"/>
                </a:solidFill>
                <a:effectLst>
                  <a:outerShdw blurRad="50800" dist="38100" dir="2700000">
                    <a:srgbClr val="000000">
                      <a:alpha val="43000"/>
                    </a:srgbClr>
                  </a:outerShdw>
                </a:effectLst>
                <a:latin typeface="Comic Sans MS"/>
                <a:cs typeface="Comic Sans MS"/>
              </a:rPr>
              <a:t>PU</a:t>
            </a:r>
            <a:r>
              <a:rPr lang="en-US" sz="1800" dirty="0" smtClean="0">
                <a:solidFill>
                  <a:schemeClr val="bg2"/>
                </a:solidFill>
                <a:effectLst>
                  <a:outerShdw blurRad="50800" dist="38100" dir="2700000">
                    <a:srgbClr val="000000">
                      <a:alpha val="43000"/>
                    </a:srgbClr>
                  </a:outerShdw>
                </a:effectLst>
                <a:latin typeface="Comic Sans MS"/>
                <a:cs typeface="Comic Sans MS"/>
              </a:rPr>
              <a:t>(t</a:t>
            </a:r>
            <a:r>
              <a:rPr lang="en-US" sz="1800" baseline="-25000" dirty="0" smtClean="0">
                <a:solidFill>
                  <a:schemeClr val="bg2"/>
                </a:solidFill>
                <a:effectLst>
                  <a:outerShdw blurRad="50800" dist="38100" dir="2700000">
                    <a:srgbClr val="000000">
                      <a:alpha val="43000"/>
                    </a:srgbClr>
                  </a:outerShdw>
                </a:effectLst>
                <a:latin typeface="Lucida Grande"/>
                <a:ea typeface="Lucida Grande"/>
                <a:cs typeface="Lucida Grande"/>
              </a:rPr>
              <a:t>γ</a:t>
            </a:r>
            <a:r>
              <a:rPr lang="en-US" sz="1800" dirty="0" smtClean="0">
                <a:solidFill>
                  <a:schemeClr val="bg2"/>
                </a:solidFill>
                <a:effectLst>
                  <a:outerShdw blurRad="50800" dist="38100" dir="2700000">
                    <a:srgbClr val="000000">
                      <a:alpha val="43000"/>
                    </a:srgbClr>
                  </a:outerShdw>
                </a:effectLst>
                <a:latin typeface="Comic Sans MS"/>
                <a:cs typeface="Comic Sans MS"/>
              </a:rPr>
              <a:t>)</a:t>
            </a:r>
            <a:endParaRPr lang="en-US" sz="1800" dirty="0">
              <a:solidFill>
                <a:schemeClr val="bg2"/>
              </a:solidFill>
              <a:effectLst>
                <a:outerShdw blurRad="50800" dist="38100" dir="2700000">
                  <a:srgbClr val="000000">
                    <a:alpha val="43000"/>
                  </a:srgbClr>
                </a:outerShdw>
              </a:effectLst>
              <a:latin typeface="Comic Sans MS"/>
              <a:cs typeface="Comic Sans MS"/>
            </a:endParaRPr>
          </a:p>
        </p:txBody>
      </p:sp>
      <p:sp>
        <p:nvSpPr>
          <p:cNvPr id="23" name="TextBox 22"/>
          <p:cNvSpPr txBox="1"/>
          <p:nvPr/>
        </p:nvSpPr>
        <p:spPr>
          <a:xfrm>
            <a:off x="2262837" y="3616151"/>
            <a:ext cx="556563" cy="346249"/>
          </a:xfrm>
          <a:prstGeom prst="rect">
            <a:avLst/>
          </a:prstGeom>
          <a:noFill/>
        </p:spPr>
        <p:txBody>
          <a:bodyPr wrap="none" rtlCol="0">
            <a:spAutoFit/>
          </a:bodyPr>
          <a:lstStyle/>
          <a:p>
            <a:pPr>
              <a:buNone/>
            </a:pPr>
            <a:r>
              <a:rPr lang="en-US" sz="1800" dirty="0" smtClean="0">
                <a:solidFill>
                  <a:schemeClr val="bg2"/>
                </a:solidFill>
                <a:effectLst>
                  <a:outerShdw blurRad="50800" dist="38100" dir="2700000">
                    <a:srgbClr val="000000">
                      <a:alpha val="43000"/>
                    </a:srgbClr>
                  </a:outerShdw>
                </a:effectLst>
                <a:latin typeface="Comic Sans MS"/>
                <a:cs typeface="Comic Sans MS"/>
              </a:rPr>
              <a:t>v</a:t>
            </a:r>
            <a:r>
              <a:rPr lang="en-US" sz="1800" baseline="-25000" dirty="0" smtClean="0">
                <a:solidFill>
                  <a:schemeClr val="bg2"/>
                </a:solidFill>
                <a:effectLst>
                  <a:outerShdw blurRad="50800" dist="38100" dir="2700000">
                    <a:srgbClr val="000000">
                      <a:alpha val="43000"/>
                    </a:srgbClr>
                  </a:outerShdw>
                </a:effectLst>
                <a:latin typeface="Comic Sans MS"/>
                <a:cs typeface="Comic Sans MS"/>
              </a:rPr>
              <a:t>1</a:t>
            </a:r>
            <a:r>
              <a:rPr lang="en-US" sz="1800" dirty="0" smtClean="0">
                <a:solidFill>
                  <a:schemeClr val="bg2"/>
                </a:solidFill>
                <a:effectLst>
                  <a:outerShdw blurRad="50800" dist="38100" dir="2700000">
                    <a:srgbClr val="000000">
                      <a:alpha val="43000"/>
                    </a:srgbClr>
                  </a:outerShdw>
                </a:effectLst>
                <a:latin typeface="Comic Sans MS"/>
                <a:cs typeface="Comic Sans MS"/>
              </a:rPr>
              <a:t>T</a:t>
            </a:r>
            <a:endParaRPr lang="en-US" sz="1800" dirty="0">
              <a:solidFill>
                <a:schemeClr val="bg2"/>
              </a:solidFill>
              <a:effectLst>
                <a:outerShdw blurRad="50800" dist="38100" dir="2700000">
                  <a:srgbClr val="000000">
                    <a:alpha val="43000"/>
                  </a:srgbClr>
                </a:outerShdw>
              </a:effectLst>
              <a:latin typeface="Comic Sans MS"/>
              <a:cs typeface="Comic Sans MS"/>
            </a:endParaRPr>
          </a:p>
        </p:txBody>
      </p:sp>
      <p:sp>
        <p:nvSpPr>
          <p:cNvPr id="24" name="TextBox 23"/>
          <p:cNvSpPr txBox="1"/>
          <p:nvPr/>
        </p:nvSpPr>
        <p:spPr>
          <a:xfrm>
            <a:off x="4953000" y="3463751"/>
            <a:ext cx="556563" cy="346249"/>
          </a:xfrm>
          <a:prstGeom prst="rect">
            <a:avLst/>
          </a:prstGeom>
          <a:noFill/>
        </p:spPr>
        <p:txBody>
          <a:bodyPr wrap="none" rtlCol="0">
            <a:spAutoFit/>
          </a:bodyPr>
          <a:lstStyle/>
          <a:p>
            <a:pPr>
              <a:buNone/>
            </a:pPr>
            <a:r>
              <a:rPr lang="en-US" sz="1800" dirty="0" smtClean="0">
                <a:solidFill>
                  <a:schemeClr val="bg2"/>
                </a:solidFill>
                <a:effectLst>
                  <a:outerShdw blurRad="50800" dist="38100" dir="2700000">
                    <a:srgbClr val="000000">
                      <a:alpha val="43000"/>
                    </a:srgbClr>
                  </a:outerShdw>
                </a:effectLst>
                <a:latin typeface="Comic Sans MS"/>
                <a:cs typeface="Comic Sans MS"/>
              </a:rPr>
              <a:t>v</a:t>
            </a:r>
            <a:r>
              <a:rPr lang="en-US" sz="1800" baseline="-25000" dirty="0" smtClean="0">
                <a:solidFill>
                  <a:schemeClr val="bg2"/>
                </a:solidFill>
                <a:effectLst>
                  <a:outerShdw blurRad="50800" dist="38100" dir="2700000">
                    <a:srgbClr val="000000">
                      <a:alpha val="43000"/>
                    </a:srgbClr>
                  </a:outerShdw>
                </a:effectLst>
                <a:latin typeface="Comic Sans MS"/>
                <a:cs typeface="Comic Sans MS"/>
              </a:rPr>
              <a:t>2</a:t>
            </a:r>
            <a:r>
              <a:rPr lang="en-US" sz="1800" dirty="0" smtClean="0">
                <a:solidFill>
                  <a:schemeClr val="bg2"/>
                </a:solidFill>
                <a:effectLst>
                  <a:outerShdw blurRad="50800" dist="38100" dir="2700000">
                    <a:srgbClr val="000000">
                      <a:alpha val="43000"/>
                    </a:srgbClr>
                  </a:outerShdw>
                </a:effectLst>
                <a:latin typeface="Comic Sans MS"/>
                <a:cs typeface="Comic Sans MS"/>
              </a:rPr>
              <a:t>T</a:t>
            </a:r>
            <a:endParaRPr lang="en-US" sz="1800" dirty="0">
              <a:solidFill>
                <a:schemeClr val="bg2"/>
              </a:solidFill>
              <a:effectLst>
                <a:outerShdw blurRad="50800" dist="38100" dir="2700000">
                  <a:srgbClr val="000000">
                    <a:alpha val="43000"/>
                  </a:srgbClr>
                </a:outerShdw>
              </a:effectLst>
              <a:latin typeface="Comic Sans MS"/>
              <a:cs typeface="Comic Sans MS"/>
            </a:endParaRPr>
          </a:p>
        </p:txBody>
      </p:sp>
      <p:cxnSp>
        <p:nvCxnSpPr>
          <p:cNvPr id="19" name="Straight Connector 18"/>
          <p:cNvCxnSpPr>
            <a:stCxn id="4" idx="5"/>
          </p:cNvCxnSpPr>
          <p:nvPr/>
        </p:nvCxnSpPr>
        <p:spPr bwMode="auto">
          <a:xfrm flipV="1">
            <a:off x="1616181" y="4572000"/>
            <a:ext cx="1508019" cy="15981"/>
          </a:xfrm>
          <a:prstGeom prst="line">
            <a:avLst/>
          </a:prstGeom>
          <a:noFill/>
          <a:ln w="9525" cap="flat" cmpd="sng" algn="ctr">
            <a:solidFill>
              <a:srgbClr val="000066"/>
            </a:solidFill>
            <a:prstDash val="dash"/>
            <a:round/>
            <a:headEnd type="none" w="med" len="med"/>
            <a:tailEnd type="none" w="med" len="med"/>
          </a:ln>
          <a:effectLst/>
        </p:spPr>
      </p:cxnSp>
      <p:sp>
        <p:nvSpPr>
          <p:cNvPr id="20" name="Arc 19"/>
          <p:cNvSpPr/>
          <p:nvPr/>
        </p:nvSpPr>
        <p:spPr bwMode="auto">
          <a:xfrm>
            <a:off x="1752600" y="4267200"/>
            <a:ext cx="304800" cy="990600"/>
          </a:xfrm>
          <a:prstGeom prst="arc">
            <a:avLst/>
          </a:prstGeom>
          <a:no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8" name="TextBox 27"/>
          <p:cNvSpPr txBox="1"/>
          <p:nvPr/>
        </p:nvSpPr>
        <p:spPr>
          <a:xfrm>
            <a:off x="2041360" y="4267200"/>
            <a:ext cx="549440" cy="346249"/>
          </a:xfrm>
          <a:prstGeom prst="rect">
            <a:avLst/>
          </a:prstGeom>
          <a:noFill/>
        </p:spPr>
        <p:txBody>
          <a:bodyPr wrap="none" rtlCol="0">
            <a:spAutoFit/>
          </a:bodyPr>
          <a:lstStyle/>
          <a:p>
            <a:pPr>
              <a:buNone/>
            </a:pPr>
            <a:r>
              <a:rPr lang="en-US" sz="1800" dirty="0" smtClean="0">
                <a:solidFill>
                  <a:schemeClr val="bg2"/>
                </a:solidFill>
                <a:effectLst>
                  <a:outerShdw blurRad="50800" dist="38100" dir="2700000">
                    <a:srgbClr val="000000">
                      <a:alpha val="43000"/>
                    </a:srgbClr>
                  </a:outerShdw>
                </a:effectLst>
                <a:latin typeface="Comic Sans MS"/>
                <a:cs typeface="Comic Sans MS"/>
              </a:rPr>
              <a:t>ω</a:t>
            </a:r>
            <a:r>
              <a:rPr lang="en-US" sz="1800" baseline="-25000" dirty="0" smtClean="0">
                <a:solidFill>
                  <a:schemeClr val="bg2"/>
                </a:solidFill>
                <a:effectLst>
                  <a:outerShdw blurRad="50800" dist="38100" dir="2700000">
                    <a:srgbClr val="000000">
                      <a:alpha val="43000"/>
                    </a:srgbClr>
                  </a:outerShdw>
                </a:effectLst>
                <a:latin typeface="Comic Sans MS"/>
                <a:cs typeface="Comic Sans MS"/>
              </a:rPr>
              <a:t>1</a:t>
            </a:r>
            <a:endParaRPr lang="en-US" sz="1800" dirty="0">
              <a:solidFill>
                <a:schemeClr val="bg2"/>
              </a:solidFill>
              <a:effectLst>
                <a:outerShdw blurRad="50800" dist="38100" dir="2700000">
                  <a:srgbClr val="000000">
                    <a:alpha val="43000"/>
                  </a:srgbClr>
                </a:outerShdw>
              </a:effectLst>
              <a:latin typeface="Comic Sans MS"/>
              <a:cs typeface="Comic Sans MS"/>
            </a:endParaRPr>
          </a:p>
        </p:txBody>
      </p:sp>
      <p:cxnSp>
        <p:nvCxnSpPr>
          <p:cNvPr id="29" name="Straight Connector 28"/>
          <p:cNvCxnSpPr/>
          <p:nvPr/>
        </p:nvCxnSpPr>
        <p:spPr bwMode="auto">
          <a:xfrm flipV="1">
            <a:off x="4130781" y="3108219"/>
            <a:ext cx="1508019" cy="15981"/>
          </a:xfrm>
          <a:prstGeom prst="line">
            <a:avLst/>
          </a:prstGeom>
          <a:noFill/>
          <a:ln w="9525" cap="flat" cmpd="sng" algn="ctr">
            <a:solidFill>
              <a:srgbClr val="000066"/>
            </a:solidFill>
            <a:prstDash val="dash"/>
            <a:round/>
            <a:headEnd type="none" w="med" len="med"/>
            <a:tailEnd type="none" w="med" len="med"/>
          </a:ln>
          <a:effectLst/>
        </p:spPr>
      </p:cxnSp>
      <p:sp>
        <p:nvSpPr>
          <p:cNvPr id="25" name="Arc 24"/>
          <p:cNvSpPr/>
          <p:nvPr/>
        </p:nvSpPr>
        <p:spPr bwMode="auto">
          <a:xfrm>
            <a:off x="3886200" y="2819400"/>
            <a:ext cx="685800" cy="609600"/>
          </a:xfrm>
          <a:prstGeom prst="arc">
            <a:avLst>
              <a:gd name="adj1" fmla="val 2928844"/>
              <a:gd name="adj2" fmla="val 20857155"/>
            </a:avLst>
          </a:prstGeom>
          <a:no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32" name="TextBox 31"/>
          <p:cNvSpPr txBox="1"/>
          <p:nvPr/>
        </p:nvSpPr>
        <p:spPr>
          <a:xfrm>
            <a:off x="3505200" y="2819400"/>
            <a:ext cx="454083" cy="346249"/>
          </a:xfrm>
          <a:prstGeom prst="rect">
            <a:avLst/>
          </a:prstGeom>
          <a:noFill/>
        </p:spPr>
        <p:txBody>
          <a:bodyPr wrap="none" rtlCol="0">
            <a:spAutoFit/>
          </a:bodyPr>
          <a:lstStyle/>
          <a:p>
            <a:pPr>
              <a:buNone/>
            </a:pPr>
            <a:r>
              <a:rPr lang="en-US" sz="1800" dirty="0" smtClean="0">
                <a:solidFill>
                  <a:schemeClr val="bg2"/>
                </a:solidFill>
                <a:effectLst>
                  <a:outerShdw blurRad="50800" dist="38100" dir="2700000">
                    <a:srgbClr val="000000">
                      <a:alpha val="43000"/>
                    </a:srgbClr>
                  </a:outerShdw>
                </a:effectLst>
                <a:latin typeface="Comic Sans MS"/>
                <a:cs typeface="Comic Sans MS"/>
              </a:rPr>
              <a:t>ω</a:t>
            </a:r>
            <a:r>
              <a:rPr lang="en-US" sz="1800" baseline="-25000" dirty="0" smtClean="0">
                <a:solidFill>
                  <a:schemeClr val="bg2"/>
                </a:solidFill>
                <a:effectLst>
                  <a:outerShdw blurRad="50800" dist="38100" dir="2700000">
                    <a:srgbClr val="000000">
                      <a:alpha val="43000"/>
                    </a:srgbClr>
                  </a:outerShdw>
                </a:effectLst>
                <a:latin typeface="Comic Sans MS"/>
                <a:cs typeface="Comic Sans MS"/>
              </a:rPr>
              <a:t>2</a:t>
            </a:r>
            <a:endParaRPr lang="en-US" sz="1800" dirty="0">
              <a:solidFill>
                <a:schemeClr val="bg2"/>
              </a:solidFill>
              <a:effectLst>
                <a:outerShdw blurRad="50800" dist="38100" dir="2700000">
                  <a:srgbClr val="000000">
                    <a:alpha val="43000"/>
                  </a:srgbClr>
                </a:outerShdw>
              </a:effectLst>
              <a:latin typeface="Comic Sans MS"/>
              <a:cs typeface="Comic Sans MS"/>
            </a:endParaRPr>
          </a:p>
        </p:txBody>
      </p:sp>
      <p:sp>
        <p:nvSpPr>
          <p:cNvPr id="33" name="TextBox 32"/>
          <p:cNvSpPr txBox="1"/>
          <p:nvPr/>
        </p:nvSpPr>
        <p:spPr>
          <a:xfrm>
            <a:off x="1600200" y="1524000"/>
            <a:ext cx="3200400" cy="430887"/>
          </a:xfrm>
          <a:prstGeom prst="rect">
            <a:avLst/>
          </a:prstGeom>
          <a:noFill/>
        </p:spPr>
        <p:txBody>
          <a:bodyPr wrap="square" rtlCol="0">
            <a:spAutoFit/>
          </a:bodyPr>
          <a:lstStyle/>
          <a:p>
            <a:pPr>
              <a:buNone/>
            </a:pPr>
            <a:r>
              <a:rPr lang="en-US" sz="2400" dirty="0" smtClean="0">
                <a:solidFill>
                  <a:srgbClr val="FFFFFF"/>
                </a:solidFill>
                <a:effectLst>
                  <a:outerShdw blurRad="50800" dist="38100" dir="2700000">
                    <a:srgbClr val="000000">
                      <a:alpha val="43000"/>
                    </a:srgbClr>
                  </a:outerShdw>
                </a:effectLst>
                <a:latin typeface="Comic Sans MS"/>
                <a:cs typeface="Comic Sans MS"/>
              </a:rPr>
              <a:t>Network Region A</a:t>
            </a:r>
            <a:endParaRPr lang="en-US" sz="2400" dirty="0">
              <a:solidFill>
                <a:srgbClr val="FFFFFF"/>
              </a:solidFill>
              <a:effectLst>
                <a:outerShdw blurRad="50800" dist="38100" dir="2700000">
                  <a:srgbClr val="000000">
                    <a:alpha val="43000"/>
                  </a:srgbClr>
                </a:outerShdw>
              </a:effectLst>
              <a:latin typeface="Comic Sans MS"/>
              <a:cs typeface="Comic Sans MS"/>
            </a:endParaRPr>
          </a:p>
        </p:txBody>
      </p:sp>
      <p:sp>
        <p:nvSpPr>
          <p:cNvPr id="34" name="TextBox 33"/>
          <p:cNvSpPr txBox="1"/>
          <p:nvPr/>
        </p:nvSpPr>
        <p:spPr>
          <a:xfrm>
            <a:off x="6248400" y="2057400"/>
            <a:ext cx="5181600" cy="4307334"/>
          </a:xfrm>
          <a:prstGeom prst="rect">
            <a:avLst/>
          </a:prstGeom>
          <a:noFill/>
        </p:spPr>
        <p:txBody>
          <a:bodyPr wrap="square" rtlCol="0">
            <a:spAutoFit/>
          </a:bodyPr>
          <a:lstStyle/>
          <a:p>
            <a:pPr marL="285750" indent="-285750"/>
            <a:r>
              <a:rPr lang="en-US" sz="1800" dirty="0" smtClean="0">
                <a:solidFill>
                  <a:srgbClr val="FFFFFF"/>
                </a:solidFill>
                <a:effectLst>
                  <a:outerShdw blurRad="50800" dist="38100" dir="2700000">
                    <a:srgbClr val="000000">
                      <a:alpha val="43000"/>
                    </a:srgbClr>
                  </a:outerShdw>
                </a:effectLst>
                <a:latin typeface="Comic Sans MS"/>
                <a:cs typeface="Comic Sans MS"/>
              </a:rPr>
              <a:t>At time </a:t>
            </a:r>
            <a:r>
              <a:rPr lang="en-US" sz="1800" dirty="0" smtClean="0">
                <a:solidFill>
                  <a:srgbClr val="FFFFFF"/>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FF"/>
                </a:solidFill>
                <a:effectLst>
                  <a:outerShdw blurRad="50800" dist="38100" dir="2700000">
                    <a:srgbClr val="000000">
                      <a:alpha val="43000"/>
                    </a:srgbClr>
                  </a:outerShdw>
                </a:effectLst>
                <a:latin typeface="Lucida Grande"/>
                <a:ea typeface="Lucida Grande"/>
                <a:cs typeface="Lucida Grande"/>
              </a:rPr>
              <a:t>α</a:t>
            </a:r>
            <a:r>
              <a:rPr lang="en-US" sz="1800" baseline="-25000" dirty="0">
                <a:solidFill>
                  <a:srgbClr val="FFFFFF"/>
                </a:solidFill>
                <a:effectLst>
                  <a:outerShdw blurRad="50800" dist="38100" dir="2700000">
                    <a:srgbClr val="000000">
                      <a:alpha val="43000"/>
                    </a:srgbClr>
                  </a:outerShdw>
                </a:effectLst>
                <a:latin typeface="Lucida Grande"/>
                <a:ea typeface="Lucida Grande"/>
                <a:cs typeface="Lucida Grande"/>
              </a:rPr>
              <a:t> </a:t>
            </a:r>
            <a:r>
              <a:rPr lang="en-US" sz="1800" dirty="0" smtClean="0">
                <a:solidFill>
                  <a:srgbClr val="FFFFFF"/>
                </a:solidFill>
                <a:effectLst>
                  <a:outerShdw blurRad="50800" dist="38100" dir="2700000">
                    <a:srgbClr val="000000">
                      <a:alpha val="43000"/>
                    </a:srgbClr>
                  </a:outerShdw>
                </a:effectLst>
                <a:latin typeface="Lucida Grande"/>
                <a:ea typeface="Lucida Grande"/>
                <a:cs typeface="Lucida Grande"/>
              </a:rPr>
              <a:t> , </a:t>
            </a:r>
            <a:r>
              <a:rPr lang="en-US" sz="1800" dirty="0" smtClean="0">
                <a:solidFill>
                  <a:srgbClr val="FFFFFF"/>
                </a:solidFill>
                <a:effectLst>
                  <a:outerShdw blurRad="50800" dist="38100" dir="2700000">
                    <a:srgbClr val="000000">
                      <a:alpha val="43000"/>
                    </a:srgbClr>
                  </a:outerShdw>
                </a:effectLst>
                <a:latin typeface="+mn-lt"/>
                <a:ea typeface="Lucida Grande"/>
                <a:cs typeface="Lucida Grande"/>
              </a:rPr>
              <a:t>the </a:t>
            </a:r>
            <a:r>
              <a:rPr lang="en-US" sz="1800" dirty="0" smtClean="0">
                <a:solidFill>
                  <a:srgbClr val="FFFFFF"/>
                </a:solidFill>
                <a:effectLst>
                  <a:outerShdw blurRad="50800" dist="38100" dir="2700000">
                    <a:srgbClr val="000000">
                      <a:alpha val="43000"/>
                    </a:srgbClr>
                  </a:outerShdw>
                </a:effectLst>
                <a:latin typeface="+mn-lt"/>
                <a:ea typeface="Lucida Grande"/>
                <a:cs typeface="Lucida Grande"/>
              </a:rPr>
              <a:t>PU in position </a:t>
            </a:r>
            <a:r>
              <a:rPr lang="en-US" sz="1800" dirty="0">
                <a:solidFill>
                  <a:srgbClr val="FFFFFF"/>
                </a:solidFill>
                <a:effectLst>
                  <a:outerShdw blurRad="50800" dist="38100" dir="2700000">
                    <a:srgbClr val="000000">
                      <a:alpha val="43000"/>
                    </a:srgbClr>
                  </a:outerShdw>
                </a:effectLst>
                <a:latin typeface="Comic Sans MS"/>
                <a:cs typeface="Comic Sans MS"/>
              </a:rPr>
              <a:t>x</a:t>
            </a:r>
            <a:r>
              <a:rPr lang="en-US" sz="1800" baseline="-25000" dirty="0">
                <a:solidFill>
                  <a:srgbClr val="FFFFFF"/>
                </a:solidFill>
                <a:effectLst>
                  <a:outerShdw blurRad="50800" dist="38100" dir="2700000">
                    <a:srgbClr val="000000">
                      <a:alpha val="43000"/>
                    </a:srgbClr>
                  </a:outerShdw>
                </a:effectLst>
                <a:latin typeface="Comic Sans MS"/>
                <a:cs typeface="Comic Sans MS"/>
              </a:rPr>
              <a:t>PU</a:t>
            </a:r>
            <a:r>
              <a:rPr lang="en-US" sz="1800" dirty="0">
                <a:solidFill>
                  <a:srgbClr val="FFFFFF"/>
                </a:solidFill>
                <a:effectLst>
                  <a:outerShdw blurRad="50800" dist="38100" dir="2700000">
                    <a:srgbClr val="000000">
                      <a:alpha val="43000"/>
                    </a:srgbClr>
                  </a:outerShdw>
                </a:effectLst>
                <a:latin typeface="Comic Sans MS"/>
                <a:cs typeface="Comic Sans MS"/>
              </a:rPr>
              <a:t>(t</a:t>
            </a:r>
            <a:r>
              <a:rPr lang="en-US" sz="1800" baseline="-25000" dirty="0">
                <a:solidFill>
                  <a:srgbClr val="FFFFFF"/>
                </a:solidFill>
                <a:effectLst>
                  <a:outerShdw blurRad="50800" dist="38100" dir="2700000">
                    <a:srgbClr val="000000">
                      <a:alpha val="43000"/>
                    </a:srgbClr>
                  </a:outerShdw>
                </a:effectLst>
                <a:latin typeface="Lucida Grande"/>
                <a:ea typeface="Lucida Grande"/>
                <a:cs typeface="Lucida Grande"/>
              </a:rPr>
              <a:t>α</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p>
          <a:p>
            <a:pPr>
              <a:buNone/>
            </a:pPr>
            <a:r>
              <a:rPr lang="en-US" sz="1800" dirty="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randomly selects </a:t>
            </a:r>
            <a:r>
              <a:rPr lang="en-US" sz="1800" dirty="0" smtClean="0">
                <a:solidFill>
                  <a:srgbClr val="FFFFFF"/>
                </a:solidFill>
                <a:effectLst>
                  <a:outerShdw blurRad="50800" dist="38100" dir="2700000">
                    <a:srgbClr val="000000">
                      <a:alpha val="43000"/>
                    </a:srgbClr>
                  </a:outerShdw>
                </a:effectLst>
                <a:latin typeface="Comic Sans MS"/>
                <a:cs typeface="Comic Sans MS"/>
              </a:rPr>
              <a:t>a direction ω</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1 </a:t>
            </a:r>
            <a:r>
              <a:rPr lang="en-US" sz="1800" dirty="0" smtClean="0">
                <a:solidFill>
                  <a:srgbClr val="FFFFFF"/>
                </a:solidFill>
                <a:effectLst>
                  <a:outerShdw blurRad="50800" dist="38100" dir="2700000">
                    <a:srgbClr val="000000">
                      <a:alpha val="43000"/>
                    </a:srgbClr>
                  </a:outerShdw>
                </a:effectLst>
                <a:latin typeface="Comic Sans MS"/>
                <a:cs typeface="Comic Sans MS"/>
              </a:rPr>
              <a:t>and a </a:t>
            </a:r>
            <a:endParaRPr lang="en-US" sz="1800" dirty="0" smtClean="0">
              <a:solidFill>
                <a:srgbClr val="FFFFFF"/>
              </a:solidFill>
              <a:effectLst>
                <a:outerShdw blurRad="50800" dist="38100" dir="2700000">
                  <a:srgbClr val="000000">
                    <a:alpha val="43000"/>
                  </a:srgbClr>
                </a:outerShdw>
              </a:effectLst>
              <a:latin typeface="Comic Sans MS"/>
              <a:cs typeface="Comic Sans MS"/>
            </a:endParaRPr>
          </a:p>
          <a:p>
            <a:pPr>
              <a:buNone/>
            </a:pPr>
            <a:r>
              <a:rPr lang="en-US" sz="1800" dirty="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velocity </a:t>
            </a:r>
            <a:r>
              <a:rPr lang="en-US" sz="1800" dirty="0" smtClean="0">
                <a:solidFill>
                  <a:srgbClr val="FFFFFF"/>
                </a:solidFill>
                <a:effectLst>
                  <a:outerShdw blurRad="50800" dist="38100" dir="2700000">
                    <a:srgbClr val="000000">
                      <a:alpha val="43000"/>
                    </a:srgbClr>
                  </a:outerShdw>
                </a:effectLst>
                <a:latin typeface="Comic Sans MS"/>
                <a:cs typeface="Comic Sans MS"/>
              </a:rPr>
              <a:t>v</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1</a:t>
            </a:r>
          </a:p>
          <a:p>
            <a:pPr marL="285750" indent="-285750"/>
            <a:endParaRPr lang="en-US" sz="1800" dirty="0">
              <a:solidFill>
                <a:srgbClr val="FFFFFF"/>
              </a:solidFill>
              <a:effectLst>
                <a:outerShdw blurRad="50800" dist="38100" dir="2700000">
                  <a:srgbClr val="000000">
                    <a:alpha val="43000"/>
                  </a:srgbClr>
                </a:outerShdw>
              </a:effectLst>
              <a:latin typeface="Comic Sans MS"/>
              <a:cs typeface="Comic Sans MS"/>
            </a:endParaRPr>
          </a:p>
          <a:p>
            <a:pPr marL="285750" indent="-285750"/>
            <a:r>
              <a:rPr lang="en-US" sz="1800" dirty="0" smtClean="0">
                <a:solidFill>
                  <a:srgbClr val="FFFFFF"/>
                </a:solidFill>
                <a:effectLst>
                  <a:outerShdw blurRad="50800" dist="38100" dir="2700000">
                    <a:srgbClr val="000000">
                      <a:alpha val="43000"/>
                    </a:srgbClr>
                  </a:outerShdw>
                </a:effectLst>
                <a:latin typeface="Comic Sans MS"/>
                <a:cs typeface="Comic Sans MS"/>
              </a:rPr>
              <a:t>Then </a:t>
            </a:r>
            <a:r>
              <a:rPr lang="en-US" sz="1800" dirty="0" smtClean="0">
                <a:solidFill>
                  <a:srgbClr val="FFFFFF"/>
                </a:solidFill>
                <a:effectLst>
                  <a:outerShdw blurRad="50800" dist="38100" dir="2700000">
                    <a:srgbClr val="000000">
                      <a:alpha val="43000"/>
                    </a:srgbClr>
                  </a:outerShdw>
                </a:effectLst>
                <a:latin typeface="Comic Sans MS"/>
                <a:cs typeface="Comic Sans MS"/>
              </a:rPr>
              <a:t>PU moves for a constant time T, </a:t>
            </a:r>
            <a:endParaRPr lang="en-US" sz="1800" dirty="0" smtClean="0">
              <a:solidFill>
                <a:srgbClr val="FFFFFF"/>
              </a:solidFill>
              <a:effectLst>
                <a:outerShdw blurRad="50800" dist="38100" dir="2700000">
                  <a:srgbClr val="000000">
                    <a:alpha val="43000"/>
                  </a:srgbClr>
                </a:outerShdw>
              </a:effectLst>
              <a:latin typeface="Comic Sans MS"/>
              <a:cs typeface="Comic Sans MS"/>
            </a:endParaRPr>
          </a:p>
          <a:p>
            <a:pPr>
              <a:buNone/>
            </a:pPr>
            <a:r>
              <a:rPr lang="en-US" sz="1800" dirty="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reaching </a:t>
            </a:r>
            <a:r>
              <a:rPr lang="en-US" sz="1800" dirty="0" smtClean="0">
                <a:solidFill>
                  <a:srgbClr val="FFFFFF"/>
                </a:solidFill>
                <a:effectLst>
                  <a:outerShdw blurRad="50800" dist="38100" dir="2700000">
                    <a:srgbClr val="000000">
                      <a:alpha val="43000"/>
                    </a:srgbClr>
                  </a:outerShdw>
                </a:effectLst>
                <a:latin typeface="Lucida Grande"/>
                <a:ea typeface="Lucida Grande"/>
                <a:cs typeface="Lucida Grande"/>
              </a:rPr>
              <a:t>the</a:t>
            </a:r>
            <a:r>
              <a:rPr lang="en-US" sz="1800" baseline="-25000" dirty="0" smtClean="0">
                <a:solidFill>
                  <a:srgbClr val="FFFFFF"/>
                </a:solidFill>
                <a:effectLst>
                  <a:outerShdw blurRad="50800" dist="38100" dir="2700000">
                    <a:srgbClr val="000000">
                      <a:alpha val="43000"/>
                    </a:srgbClr>
                  </a:outerShdw>
                </a:effectLst>
                <a:latin typeface="Lucida Grande"/>
                <a:ea typeface="Lucida Grande"/>
                <a:cs typeface="Lucida Grande"/>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position </a:t>
            </a:r>
            <a:r>
              <a:rPr lang="en-US" sz="1800" dirty="0">
                <a:solidFill>
                  <a:srgbClr val="FFFFFF"/>
                </a:solidFill>
                <a:effectLst>
                  <a:outerShdw blurRad="50800" dist="38100" dir="2700000">
                    <a:srgbClr val="000000">
                      <a:alpha val="43000"/>
                    </a:srgbClr>
                  </a:outerShdw>
                </a:effectLst>
                <a:latin typeface="Comic Sans MS"/>
                <a:cs typeface="Comic Sans MS"/>
              </a:rPr>
              <a:t>x</a:t>
            </a:r>
            <a:r>
              <a:rPr lang="en-US" sz="1800" baseline="-25000" dirty="0">
                <a:solidFill>
                  <a:srgbClr val="FFFFFF"/>
                </a:solidFill>
                <a:effectLst>
                  <a:outerShdw blurRad="50800" dist="38100" dir="2700000">
                    <a:srgbClr val="000000">
                      <a:alpha val="43000"/>
                    </a:srgbClr>
                  </a:outerShdw>
                </a:effectLst>
                <a:latin typeface="Comic Sans MS"/>
                <a:cs typeface="Comic Sans MS"/>
              </a:rPr>
              <a:t>PU</a:t>
            </a:r>
            <a:r>
              <a:rPr lang="en-US" sz="1800" dirty="0">
                <a:solidFill>
                  <a:srgbClr val="FFFFFF"/>
                </a:solidFill>
                <a:effectLst>
                  <a:outerShdw blurRad="50800" dist="38100" dir="2700000">
                    <a:srgbClr val="000000">
                      <a:alpha val="43000"/>
                    </a:srgbClr>
                  </a:outerShdw>
                </a:effectLst>
                <a:latin typeface="Comic Sans MS"/>
                <a:cs typeface="Comic Sans MS"/>
              </a:rPr>
              <a:t>(t</a:t>
            </a:r>
            <a:r>
              <a:rPr lang="en-US" sz="1800" baseline="-25000" dirty="0">
                <a:solidFill>
                  <a:srgbClr val="FFFFFF"/>
                </a:solidFill>
                <a:effectLst>
                  <a:outerShdw blurRad="50800" dist="38100" dir="2700000">
                    <a:srgbClr val="000000">
                      <a:alpha val="43000"/>
                    </a:srgbClr>
                  </a:outerShdw>
                </a:effectLst>
                <a:latin typeface="Lucida Grande"/>
                <a:ea typeface="Lucida Grande"/>
                <a:cs typeface="Lucida Grande"/>
              </a:rPr>
              <a:t>β</a:t>
            </a:r>
            <a:r>
              <a:rPr lang="en-US" sz="1800" dirty="0">
                <a:solidFill>
                  <a:srgbClr val="FFFFFF"/>
                </a:solidFill>
                <a:effectLst>
                  <a:outerShdw blurRad="50800" dist="38100" dir="2700000">
                    <a:srgbClr val="000000">
                      <a:alpha val="43000"/>
                    </a:srgbClr>
                  </a:outerShdw>
                </a:effectLst>
                <a:latin typeface="Comic Sans MS"/>
                <a:cs typeface="Comic Sans MS"/>
              </a:rPr>
              <a:t>) at time t</a:t>
            </a:r>
            <a:r>
              <a:rPr lang="en-US" sz="1800" baseline="-25000" dirty="0">
                <a:solidFill>
                  <a:srgbClr val="FFFFFF"/>
                </a:solidFill>
                <a:effectLst>
                  <a:outerShdw blurRad="50800" dist="38100" dir="2700000">
                    <a:srgbClr val="000000">
                      <a:alpha val="43000"/>
                    </a:srgbClr>
                  </a:outerShdw>
                </a:effectLst>
                <a:latin typeface="Lucida Grande"/>
                <a:ea typeface="Lucida Grande"/>
                <a:cs typeface="Lucida Grande"/>
              </a:rPr>
              <a:t>β</a:t>
            </a:r>
            <a:r>
              <a:rPr lang="en-US" sz="1800" dirty="0">
                <a:solidFill>
                  <a:srgbClr val="FFFFFF"/>
                </a:solidFill>
                <a:effectLst>
                  <a:outerShdw blurRad="50800" dist="38100" dir="2700000">
                    <a:srgbClr val="000000">
                      <a:alpha val="43000"/>
                    </a:srgbClr>
                  </a:outerShdw>
                </a:effectLst>
                <a:latin typeface="Lucida Grande"/>
                <a:ea typeface="Lucida Grande"/>
                <a:cs typeface="Lucida Grande"/>
              </a:rPr>
              <a:t> </a:t>
            </a:r>
            <a:endParaRPr lang="en-US" sz="1800" dirty="0" smtClean="0">
              <a:solidFill>
                <a:srgbClr val="FFFFFF"/>
              </a:solidFill>
              <a:effectLst>
                <a:outerShdw blurRad="50800" dist="38100" dir="2700000">
                  <a:srgbClr val="000000">
                    <a:alpha val="43000"/>
                  </a:srgbClr>
                </a:outerShdw>
              </a:effectLst>
              <a:latin typeface="Comic Sans MS"/>
              <a:cs typeface="Comic Sans MS"/>
            </a:endParaRPr>
          </a:p>
          <a:p>
            <a:pPr marL="285750" indent="-285750"/>
            <a:endParaRPr lang="en-US" sz="1800" dirty="0" smtClean="0">
              <a:solidFill>
                <a:srgbClr val="FFFFFF"/>
              </a:solidFill>
              <a:effectLst>
                <a:outerShdw blurRad="50800" dist="38100" dir="2700000">
                  <a:srgbClr val="000000">
                    <a:alpha val="43000"/>
                  </a:srgbClr>
                </a:outerShdw>
              </a:effectLst>
              <a:latin typeface="Comic Sans MS"/>
              <a:cs typeface="Comic Sans MS"/>
            </a:endParaRPr>
          </a:p>
          <a:p>
            <a:pPr marL="285750" indent="-285750"/>
            <a:r>
              <a:rPr lang="en-US" sz="1800" dirty="0" smtClean="0">
                <a:solidFill>
                  <a:srgbClr val="FFFFFF"/>
                </a:solidFill>
                <a:effectLst>
                  <a:outerShdw blurRad="50800" dist="38100" dir="2700000">
                    <a:srgbClr val="000000">
                      <a:alpha val="43000"/>
                    </a:srgbClr>
                  </a:outerShdw>
                </a:effectLst>
                <a:latin typeface="Comic Sans MS"/>
                <a:cs typeface="Comic Sans MS"/>
              </a:rPr>
              <a:t>Here</a:t>
            </a:r>
            <a:r>
              <a:rPr lang="en-US" sz="1800" dirty="0" smtClean="0">
                <a:solidFill>
                  <a:srgbClr val="FFFFFF"/>
                </a:solidFill>
                <a:effectLst>
                  <a:outerShdw blurRad="50800" dist="38100" dir="2700000">
                    <a:srgbClr val="000000">
                      <a:alpha val="43000"/>
                    </a:srgbClr>
                  </a:outerShdw>
                </a:effectLst>
                <a:latin typeface="Comic Sans MS"/>
                <a:cs typeface="Comic Sans MS"/>
              </a:rPr>
              <a:t>, PU </a:t>
            </a:r>
            <a:r>
              <a:rPr lang="en-US" sz="1800" dirty="0" smtClean="0">
                <a:solidFill>
                  <a:srgbClr val="FFFFFF"/>
                </a:solidFill>
                <a:effectLst>
                  <a:outerShdw blurRad="50800" dist="38100" dir="2700000">
                    <a:srgbClr val="000000">
                      <a:alpha val="43000"/>
                    </a:srgbClr>
                  </a:outerShdw>
                </a:effectLst>
                <a:latin typeface="Comic Sans MS"/>
                <a:cs typeface="Comic Sans MS"/>
              </a:rPr>
              <a:t>selects a new direction ω</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2 </a:t>
            </a:r>
            <a:r>
              <a:rPr lang="en-US" sz="1800" dirty="0" smtClean="0">
                <a:solidFill>
                  <a:srgbClr val="FFFFFF"/>
                </a:solidFill>
                <a:effectLst>
                  <a:outerShdw blurRad="50800" dist="38100" dir="2700000">
                    <a:srgbClr val="000000">
                      <a:alpha val="43000"/>
                    </a:srgbClr>
                  </a:outerShdw>
                </a:effectLst>
                <a:latin typeface="Comic Sans MS"/>
                <a:cs typeface="Comic Sans MS"/>
              </a:rPr>
              <a:t>and </a:t>
            </a:r>
            <a:endParaRPr lang="en-US" sz="1800" dirty="0" smtClean="0">
              <a:solidFill>
                <a:srgbClr val="FFFFFF"/>
              </a:solidFill>
              <a:effectLst>
                <a:outerShdw blurRad="50800" dist="38100" dir="2700000">
                  <a:srgbClr val="000000">
                    <a:alpha val="43000"/>
                  </a:srgbClr>
                </a:outerShdw>
              </a:effectLst>
              <a:latin typeface="Comic Sans MS"/>
              <a:cs typeface="Comic Sans MS"/>
            </a:endParaRPr>
          </a:p>
          <a:p>
            <a:pPr>
              <a:buNone/>
            </a:pPr>
            <a:r>
              <a:rPr lang="en-US" sz="1800" dirty="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speed </a:t>
            </a:r>
            <a:r>
              <a:rPr lang="en-US" sz="1800" dirty="0" smtClean="0">
                <a:solidFill>
                  <a:srgbClr val="FFFFFF"/>
                </a:solidFill>
                <a:effectLst>
                  <a:outerShdw blurRad="50800" dist="38100" dir="2700000">
                    <a:srgbClr val="000000">
                      <a:alpha val="43000"/>
                    </a:srgbClr>
                  </a:outerShdw>
                </a:effectLst>
                <a:latin typeface="Comic Sans MS"/>
                <a:cs typeface="Comic Sans MS"/>
              </a:rPr>
              <a:t>v</a:t>
            </a:r>
            <a:r>
              <a:rPr lang="en-US" sz="1800" baseline="-25000" dirty="0" smtClean="0">
                <a:solidFill>
                  <a:srgbClr val="FFFFFF"/>
                </a:solidFill>
                <a:effectLst>
                  <a:outerShdw blurRad="50800" dist="38100" dir="2700000">
                    <a:srgbClr val="000000">
                      <a:alpha val="43000"/>
                    </a:srgbClr>
                  </a:outerShdw>
                </a:effectLst>
                <a:latin typeface="Comic Sans MS"/>
                <a:cs typeface="Comic Sans MS"/>
              </a:rPr>
              <a:t>2</a:t>
            </a:r>
            <a:r>
              <a:rPr lang="en-US" sz="1800" dirty="0" smtClean="0">
                <a:solidFill>
                  <a:srgbClr val="FFFFFF"/>
                </a:solidFill>
                <a:effectLst>
                  <a:outerShdw blurRad="50800" dist="38100" dir="2700000">
                    <a:srgbClr val="000000">
                      <a:alpha val="43000"/>
                    </a:srgbClr>
                  </a:outerShdw>
                </a:effectLst>
                <a:latin typeface="Comic Sans MS"/>
                <a:cs typeface="Comic Sans MS"/>
              </a:rPr>
              <a:t> according </a:t>
            </a:r>
            <a:r>
              <a:rPr lang="en-US" sz="1800" dirty="0">
                <a:solidFill>
                  <a:srgbClr val="FFFFFF"/>
                </a:solidFill>
                <a:effectLst>
                  <a:outerShdw blurRad="50800" dist="38100" dir="2700000">
                    <a:srgbClr val="000000">
                      <a:alpha val="43000"/>
                    </a:srgbClr>
                  </a:outerShdw>
                </a:effectLst>
                <a:latin typeface="Comic Sans MS"/>
                <a:cs typeface="Comic Sans MS"/>
              </a:rPr>
              <a:t>to the same </a:t>
            </a:r>
            <a:r>
              <a:rPr lang="en-US" sz="1800" dirty="0" smtClean="0">
                <a:solidFill>
                  <a:srgbClr val="FFFFFF"/>
                </a:solidFill>
                <a:effectLst>
                  <a:outerShdw blurRad="50800" dist="38100" dir="2700000">
                    <a:srgbClr val="000000">
                      <a:alpha val="43000"/>
                    </a:srgbClr>
                  </a:outerShdw>
                </a:effectLst>
                <a:latin typeface="Comic Sans MS"/>
                <a:cs typeface="Comic Sans MS"/>
              </a:rPr>
              <a:t>rule</a:t>
            </a:r>
          </a:p>
          <a:p>
            <a:pPr marL="285750" indent="-285750"/>
            <a:endParaRPr lang="en-US" sz="1800" dirty="0" smtClean="0">
              <a:solidFill>
                <a:srgbClr val="FFFFFF"/>
              </a:solidFill>
              <a:effectLst>
                <a:outerShdw blurRad="50800" dist="38100" dir="2700000">
                  <a:srgbClr val="000000">
                    <a:alpha val="43000"/>
                  </a:srgbClr>
                </a:outerShdw>
              </a:effectLst>
              <a:latin typeface="Comic Sans MS"/>
              <a:cs typeface="Comic Sans MS"/>
            </a:endParaRPr>
          </a:p>
          <a:p>
            <a:pPr marL="285750" indent="-285750"/>
            <a:r>
              <a:rPr lang="en-US" sz="1800" dirty="0" smtClean="0">
                <a:solidFill>
                  <a:srgbClr val="FFFFFF"/>
                </a:solidFill>
                <a:effectLst>
                  <a:outerShdw blurRad="50800" dist="38100" dir="2700000">
                    <a:srgbClr val="000000">
                      <a:alpha val="43000"/>
                    </a:srgbClr>
                  </a:outerShdw>
                </a:effectLst>
                <a:latin typeface="Comic Sans MS"/>
                <a:cs typeface="Comic Sans MS"/>
              </a:rPr>
              <a:t>Since during this movement</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PU reaches </a:t>
            </a:r>
            <a:endParaRPr lang="en-US" sz="1800" dirty="0" smtClean="0">
              <a:solidFill>
                <a:srgbClr val="FFFFFF"/>
              </a:solidFill>
              <a:effectLst>
                <a:outerShdw blurRad="50800" dist="38100" dir="2700000">
                  <a:srgbClr val="000000">
                    <a:alpha val="43000"/>
                  </a:srgbClr>
                </a:outerShdw>
              </a:effectLst>
              <a:latin typeface="Comic Sans MS"/>
              <a:cs typeface="Comic Sans MS"/>
            </a:endParaRPr>
          </a:p>
          <a:p>
            <a:pPr>
              <a:buNone/>
            </a:pPr>
            <a:r>
              <a:rPr lang="en-US" sz="1800" dirty="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the </a:t>
            </a:r>
            <a:r>
              <a:rPr lang="en-US" sz="1800" dirty="0" smtClean="0">
                <a:solidFill>
                  <a:srgbClr val="FFFFFF"/>
                </a:solidFill>
                <a:effectLst>
                  <a:outerShdw blurRad="50800" dist="38100" dir="2700000">
                    <a:srgbClr val="000000">
                      <a:alpha val="43000"/>
                    </a:srgbClr>
                  </a:outerShdw>
                </a:effectLst>
                <a:latin typeface="Comic Sans MS"/>
                <a:cs typeface="Comic Sans MS"/>
              </a:rPr>
              <a:t>edge of </a:t>
            </a:r>
            <a:r>
              <a:rPr lang="en-US" sz="1800" dirty="0" smtClean="0">
                <a:solidFill>
                  <a:srgbClr val="FFFFFF"/>
                </a:solidFill>
                <a:effectLst>
                  <a:outerShdw blurRad="50800" dist="38100" dir="2700000">
                    <a:srgbClr val="000000">
                      <a:alpha val="43000"/>
                    </a:srgbClr>
                  </a:outerShdw>
                </a:effectLst>
                <a:latin typeface="Comic Sans MS"/>
                <a:cs typeface="Comic Sans MS"/>
              </a:rPr>
              <a:t>A</a:t>
            </a:r>
            <a:r>
              <a:rPr lang="en-US" sz="1800" dirty="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&amp; </a:t>
            </a:r>
            <a:r>
              <a:rPr lang="en-US" sz="1800" dirty="0" smtClean="0">
                <a:solidFill>
                  <a:srgbClr val="FFFFFF"/>
                </a:solidFill>
                <a:effectLst>
                  <a:outerShdw blurRad="50800" dist="38100" dir="2700000">
                    <a:srgbClr val="000000">
                      <a:alpha val="43000"/>
                    </a:srgbClr>
                  </a:outerShdw>
                </a:effectLst>
                <a:latin typeface="Comic Sans MS"/>
                <a:cs typeface="Comic Sans MS"/>
              </a:rPr>
              <a:t>is </a:t>
            </a:r>
            <a:r>
              <a:rPr lang="en-US" sz="1800" dirty="0" smtClean="0">
                <a:solidFill>
                  <a:srgbClr val="FFFFFF"/>
                </a:solidFill>
                <a:effectLst>
                  <a:outerShdw blurRad="50800" dist="38100" dir="2700000">
                    <a:srgbClr val="000000">
                      <a:alpha val="43000"/>
                    </a:srgbClr>
                  </a:outerShdw>
                </a:effectLst>
                <a:latin typeface="Comic Sans MS"/>
                <a:cs typeface="Comic Sans MS"/>
              </a:rPr>
              <a:t>bounced back to </a:t>
            </a:r>
            <a:r>
              <a:rPr lang="en-US" sz="1800" dirty="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p>
          <a:p>
            <a:pPr>
              <a:buNone/>
            </a:pPr>
            <a:r>
              <a:rPr lang="en-US" sz="1800" dirty="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  the region </a:t>
            </a:r>
            <a:r>
              <a:rPr lang="en-US" sz="1800" dirty="0" smtClean="0">
                <a:solidFill>
                  <a:srgbClr val="FFFFFF"/>
                </a:solidFill>
                <a:effectLst>
                  <a:outerShdw blurRad="50800" dist="38100" dir="2700000">
                    <a:srgbClr val="000000">
                      <a:alpha val="43000"/>
                    </a:srgbClr>
                  </a:outerShdw>
                </a:effectLst>
                <a:latin typeface="Comic Sans MS"/>
                <a:cs typeface="Comic Sans MS"/>
              </a:rPr>
              <a:t>until </a:t>
            </a:r>
            <a:r>
              <a:rPr lang="en-US" sz="1800" dirty="0">
                <a:solidFill>
                  <a:srgbClr val="FFFFFF"/>
                </a:solidFill>
                <a:effectLst>
                  <a:outerShdw blurRad="50800" dist="38100" dir="2700000">
                    <a:srgbClr val="000000">
                      <a:alpha val="43000"/>
                    </a:srgbClr>
                  </a:outerShdw>
                </a:effectLst>
                <a:latin typeface="Comic Sans MS"/>
                <a:cs typeface="Comic Sans MS"/>
              </a:rPr>
              <a:t>reaching </a:t>
            </a:r>
            <a:r>
              <a:rPr lang="en-US" sz="1800" dirty="0" smtClean="0">
                <a:solidFill>
                  <a:srgbClr val="FFFFFF"/>
                </a:solidFill>
                <a:effectLst>
                  <a:outerShdw blurRad="50800" dist="38100" dir="2700000">
                    <a:srgbClr val="000000">
                      <a:alpha val="43000"/>
                    </a:srgbClr>
                  </a:outerShdw>
                </a:effectLst>
                <a:latin typeface="Comic Sans MS"/>
                <a:cs typeface="Comic Sans MS"/>
              </a:rPr>
              <a:t>the </a:t>
            </a:r>
            <a:r>
              <a:rPr lang="en-US" sz="1800" dirty="0" smtClean="0">
                <a:solidFill>
                  <a:srgbClr val="FFFFFF"/>
                </a:solidFill>
                <a:effectLst>
                  <a:outerShdw blurRad="50800" dist="38100" dir="2700000">
                    <a:srgbClr val="000000">
                      <a:alpha val="43000"/>
                    </a:srgbClr>
                  </a:outerShdw>
                </a:effectLst>
                <a:latin typeface="Comic Sans MS"/>
                <a:cs typeface="Comic Sans MS"/>
              </a:rPr>
              <a:t>position </a:t>
            </a:r>
            <a:endParaRPr lang="en-US" sz="1800" dirty="0" smtClean="0">
              <a:solidFill>
                <a:srgbClr val="FFFFFF"/>
              </a:solidFill>
              <a:effectLst>
                <a:outerShdw blurRad="50800" dist="38100" dir="2700000">
                  <a:srgbClr val="000000">
                    <a:alpha val="43000"/>
                  </a:srgbClr>
                </a:outerShdw>
              </a:effectLst>
              <a:latin typeface="Comic Sans MS"/>
              <a:cs typeface="Comic Sans MS"/>
            </a:endParaRPr>
          </a:p>
          <a:p>
            <a:pPr>
              <a:buNone/>
            </a:pPr>
            <a:r>
              <a:rPr lang="en-US" sz="1800" dirty="0">
                <a:solidFill>
                  <a:srgbClr val="FFFFFF"/>
                </a:solidFill>
                <a:effectLst>
                  <a:outerShdw blurRad="50800" dist="38100" dir="2700000">
                    <a:srgbClr val="000000">
                      <a:alpha val="43000"/>
                    </a:srgbClr>
                  </a:outerShdw>
                </a:effectLst>
                <a:latin typeface="Comic Sans MS"/>
                <a:cs typeface="Comic Sans MS"/>
              </a:rPr>
              <a:t> </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r>
              <a:rPr lang="en-US" sz="1800" dirty="0" err="1" smtClean="0">
                <a:solidFill>
                  <a:srgbClr val="FFFFFF"/>
                </a:solidFill>
                <a:effectLst>
                  <a:outerShdw blurRad="50800" dist="38100" dir="2700000">
                    <a:srgbClr val="000000">
                      <a:alpha val="43000"/>
                    </a:srgbClr>
                  </a:outerShdw>
                </a:effectLst>
                <a:latin typeface="Comic Sans MS"/>
                <a:cs typeface="Comic Sans MS"/>
              </a:rPr>
              <a:t>x</a:t>
            </a:r>
            <a:r>
              <a:rPr lang="en-US" sz="1800" baseline="-25000" dirty="0" err="1" smtClean="0">
                <a:solidFill>
                  <a:srgbClr val="FFFFFF"/>
                </a:solidFill>
                <a:effectLst>
                  <a:outerShdw blurRad="50800" dist="38100" dir="2700000">
                    <a:srgbClr val="000000">
                      <a:alpha val="43000"/>
                    </a:srgbClr>
                  </a:outerShdw>
                </a:effectLst>
                <a:latin typeface="Comic Sans MS"/>
                <a:cs typeface="Comic Sans MS"/>
              </a:rPr>
              <a:t>PU</a:t>
            </a:r>
            <a:r>
              <a:rPr lang="en-US" sz="1800" dirty="0">
                <a:solidFill>
                  <a:srgbClr val="FFFFFF"/>
                </a:solidFill>
                <a:effectLst>
                  <a:outerShdw blurRad="50800" dist="38100" dir="2700000">
                    <a:srgbClr val="000000">
                      <a:alpha val="43000"/>
                    </a:srgbClr>
                  </a:outerShdw>
                </a:effectLst>
                <a:latin typeface="Comic Sans MS"/>
                <a:cs typeface="Comic Sans MS"/>
              </a:rPr>
              <a:t>(</a:t>
            </a:r>
            <a:r>
              <a:rPr lang="en-US" sz="1800" dirty="0" smtClean="0">
                <a:solidFill>
                  <a:srgbClr val="FFFFFF"/>
                </a:solidFill>
                <a:effectLst>
                  <a:outerShdw blurRad="50800" dist="38100" dir="2700000">
                    <a:srgbClr val="000000">
                      <a:alpha val="43000"/>
                    </a:srgbClr>
                  </a:outerShdw>
                </a:effectLst>
                <a:latin typeface="Comic Sans MS"/>
                <a:cs typeface="Comic Sans MS"/>
              </a:rPr>
              <a:t>t</a:t>
            </a:r>
            <a:r>
              <a:rPr lang="en-US" sz="1800" baseline="-25000" dirty="0" smtClean="0">
                <a:solidFill>
                  <a:srgbClr val="FFFFFF"/>
                </a:solidFill>
                <a:effectLst>
                  <a:outerShdw blurRad="50800" dist="38100" dir="2700000">
                    <a:srgbClr val="000000">
                      <a:alpha val="43000"/>
                    </a:srgbClr>
                  </a:outerShdw>
                </a:effectLst>
                <a:latin typeface="Lucida Grande"/>
                <a:ea typeface="Lucida Grande"/>
                <a:cs typeface="Lucida Grande"/>
              </a:rPr>
              <a:t>γ</a:t>
            </a:r>
            <a:r>
              <a:rPr lang="en-US" sz="1800" dirty="0" smtClean="0">
                <a:solidFill>
                  <a:srgbClr val="FFFFFF"/>
                </a:solidFill>
                <a:effectLst>
                  <a:outerShdw blurRad="50800" dist="38100" dir="2700000">
                    <a:srgbClr val="000000">
                      <a:alpha val="43000"/>
                    </a:srgbClr>
                  </a:outerShdw>
                </a:effectLst>
                <a:latin typeface="Comic Sans MS"/>
                <a:cs typeface="Comic Sans MS"/>
              </a:rPr>
              <a:t>) </a:t>
            </a:r>
            <a:r>
              <a:rPr lang="en-US" sz="1800" dirty="0">
                <a:solidFill>
                  <a:srgbClr val="FFFFFF"/>
                </a:solidFill>
                <a:effectLst>
                  <a:outerShdw blurRad="50800" dist="38100" dir="2700000">
                    <a:srgbClr val="000000">
                      <a:alpha val="43000"/>
                    </a:srgbClr>
                  </a:outerShdw>
                </a:effectLst>
                <a:latin typeface="Comic Sans MS"/>
                <a:cs typeface="Comic Sans MS"/>
              </a:rPr>
              <a:t>at time </a:t>
            </a:r>
            <a:r>
              <a:rPr lang="en-US" sz="1800" dirty="0" err="1">
                <a:solidFill>
                  <a:srgbClr val="FFFFFF"/>
                </a:solidFill>
                <a:effectLst>
                  <a:outerShdw blurRad="50800" dist="38100" dir="2700000">
                    <a:srgbClr val="000000">
                      <a:alpha val="43000"/>
                    </a:srgbClr>
                  </a:outerShdw>
                </a:effectLst>
                <a:latin typeface="Comic Sans MS"/>
                <a:cs typeface="Comic Sans MS"/>
              </a:rPr>
              <a:t>t</a:t>
            </a:r>
            <a:r>
              <a:rPr lang="en-US" sz="1800" baseline="-25000" dirty="0" err="1">
                <a:solidFill>
                  <a:srgbClr val="FFFFFF"/>
                </a:solidFill>
                <a:effectLst>
                  <a:outerShdw blurRad="50800" dist="38100" dir="2700000">
                    <a:srgbClr val="000000">
                      <a:alpha val="43000"/>
                    </a:srgbClr>
                  </a:outerShdw>
                </a:effectLst>
                <a:latin typeface="Lucida Grande"/>
                <a:ea typeface="Lucida Grande"/>
                <a:cs typeface="Lucida Grande"/>
              </a:rPr>
              <a:t>γ</a:t>
            </a:r>
            <a:r>
              <a:rPr lang="en-US" sz="1800" dirty="0">
                <a:solidFill>
                  <a:srgbClr val="FFFFFF"/>
                </a:solidFill>
                <a:effectLst>
                  <a:outerShdw blurRad="50800" dist="38100" dir="2700000">
                    <a:srgbClr val="000000">
                      <a:alpha val="43000"/>
                    </a:srgbClr>
                  </a:outerShdw>
                </a:effectLst>
                <a:latin typeface="Comic Sans MS"/>
                <a:cs typeface="Comic Sans MS"/>
              </a:rPr>
              <a:t> </a:t>
            </a:r>
            <a:endParaRPr lang="en-US" sz="1800" dirty="0">
              <a:solidFill>
                <a:srgbClr val="FFFFFF"/>
              </a:solidFill>
              <a:effectLst>
                <a:outerShdw blurRad="50800" dist="38100" dir="2700000">
                  <a:srgbClr val="000000">
                    <a:alpha val="43000"/>
                  </a:srgbClr>
                </a:outerShdw>
              </a:effectLst>
              <a:latin typeface="+mn-lt"/>
              <a:cs typeface="Comic Sans MS"/>
            </a:endParaRPr>
          </a:p>
        </p:txBody>
      </p:sp>
    </p:spTree>
    <p:extLst>
      <p:ext uri="{BB962C8B-B14F-4D97-AF65-F5344CB8AC3E}">
        <p14:creationId xmlns:p14="http://schemas.microsoft.com/office/powerpoint/2010/main" val="7995106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55</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55</a:t>
            </a:fld>
            <a:endParaRPr kumimoji="0" lang="en-GB" altLang="ko-KR" sz="1600">
              <a:latin typeface="Arial" charset="0"/>
            </a:endParaRPr>
          </a:p>
        </p:txBody>
      </p:sp>
      <p:sp>
        <p:nvSpPr>
          <p:cNvPr id="5470211" name="Rectangle 3"/>
          <p:cNvSpPr>
            <a:spLocks noGrp="1" noChangeArrowheads="1"/>
          </p:cNvSpPr>
          <p:nvPr>
            <p:ph type="title"/>
          </p:nvPr>
        </p:nvSpPr>
        <p:spPr>
          <a:xfrm>
            <a:off x="1524000" y="0"/>
            <a:ext cx="9017000" cy="838200"/>
          </a:xfrm>
        </p:spPr>
        <p:txBody>
          <a:bodyPr/>
          <a:lstStyle/>
          <a:p>
            <a:pPr eaLnBrk="1" hangingPunct="1">
              <a:defRPr/>
            </a:pPr>
            <a:r>
              <a:rPr lang="en-US" altLang="ko-KR" sz="4000" dirty="0">
                <a:ea typeface="굴림" charset="-127"/>
              </a:rPr>
              <a:t> </a:t>
            </a:r>
            <a:r>
              <a:rPr lang="en-US" altLang="ko-KR" sz="2800" dirty="0" smtClean="0">
                <a:ea typeface="굴림" charset="-127"/>
              </a:rPr>
              <a:t>Primary-User Inter-Arrival Process for RWM </a:t>
            </a:r>
            <a:endParaRPr lang="en-US" altLang="ko-KR" sz="2800" dirty="0" smtClean="0"/>
          </a:p>
        </p:txBody>
      </p:sp>
      <p:sp>
        <p:nvSpPr>
          <p:cNvPr id="5470212" name="Rectangle 4"/>
          <p:cNvSpPr>
            <a:spLocks noGrp="1" noChangeArrowheads="1"/>
          </p:cNvSpPr>
          <p:nvPr>
            <p:ph type="body" sz="half" idx="1"/>
          </p:nvPr>
        </p:nvSpPr>
        <p:spPr>
          <a:xfrm>
            <a:off x="228600" y="1447800"/>
            <a:ext cx="11201400" cy="4114800"/>
          </a:xfrm>
        </p:spPr>
        <p:txBody>
          <a:bodyPr/>
          <a:lstStyle/>
          <a:p>
            <a:pPr eaLnBrk="1" hangingPunct="1">
              <a:defRPr/>
            </a:pPr>
            <a:r>
              <a:rPr lang="en-US" altLang="ko-KR" sz="2400" dirty="0" smtClean="0">
                <a:solidFill>
                  <a:srgbClr val="66FF66"/>
                </a:solidFill>
                <a:ea typeface="굴림" charset="-127"/>
              </a:rPr>
              <a:t>Theorem 1 for RWM:</a:t>
            </a:r>
            <a:r>
              <a:rPr lang="en-US" altLang="ko-KR" sz="2400" dirty="0" smtClean="0">
                <a:ea typeface="굴림" charset="-127"/>
              </a:rPr>
              <a:t> </a:t>
            </a:r>
            <a:r>
              <a:rPr lang="en-US" altLang="ko-KR" sz="2400" dirty="0">
                <a:solidFill>
                  <a:srgbClr val="FFFFFF"/>
                </a:solidFill>
                <a:ea typeface="굴림" charset="-127"/>
              </a:rPr>
              <a:t>The average inter-arrival </a:t>
            </a:r>
            <a:r>
              <a:rPr lang="en-US" altLang="ko-KR" sz="2400" dirty="0" smtClean="0">
                <a:solidFill>
                  <a:srgbClr val="FFFFFF"/>
                </a:solidFill>
                <a:ea typeface="굴림" charset="-127"/>
              </a:rPr>
              <a:t>time of a PU </a:t>
            </a:r>
            <a:r>
              <a:rPr lang="en-US" altLang="ko-KR" sz="2400" dirty="0">
                <a:solidFill>
                  <a:srgbClr val="FFFFFF"/>
                </a:solidFill>
                <a:ea typeface="굴림" charset="-127"/>
              </a:rPr>
              <a:t>roaming within a network region A according to </a:t>
            </a:r>
            <a:r>
              <a:rPr lang="en-US" altLang="ko-KR" sz="2400" dirty="0" smtClean="0">
                <a:solidFill>
                  <a:srgbClr val="FFFFFF"/>
                </a:solidFill>
                <a:ea typeface="굴림" charset="-127"/>
              </a:rPr>
              <a:t>the RWM is:</a:t>
            </a:r>
            <a:r>
              <a:rPr lang="en-US" altLang="ko-KR" sz="2400" dirty="0" smtClean="0">
                <a:solidFill>
                  <a:srgbClr val="00FF00"/>
                </a:solidFill>
              </a:rPr>
              <a:t> </a:t>
            </a:r>
            <a:endParaRPr lang="en-US" altLang="ko-KR" sz="2400" dirty="0" smtClean="0">
              <a:solidFill>
                <a:srgbClr val="00FF00"/>
              </a:solidFill>
              <a:ea typeface="굴림" charset="-127"/>
            </a:endParaRPr>
          </a:p>
          <a:p>
            <a:pPr lvl="1" eaLnBrk="1" hangingPunct="1">
              <a:buFontTx/>
              <a:buNone/>
              <a:defRPr/>
            </a:pPr>
            <a:endParaRPr lang="en-US" altLang="ko-KR" sz="2400" dirty="0" smtClean="0"/>
          </a:p>
        </p:txBody>
      </p:sp>
      <p:sp>
        <p:nvSpPr>
          <p:cNvPr id="4103" name="Text Box 7"/>
          <p:cNvSpPr txBox="1">
            <a:spLocks noChangeArrowheads="1"/>
          </p:cNvSpPr>
          <p:nvPr/>
        </p:nvSpPr>
        <p:spPr bwMode="auto">
          <a:xfrm>
            <a:off x="304800" y="3886200"/>
            <a:ext cx="10972800" cy="2792560"/>
          </a:xfrm>
          <a:prstGeom prst="rect">
            <a:avLst/>
          </a:prstGeom>
          <a:noFill/>
          <a:ln w="9525">
            <a:noFill/>
            <a:miter lim="800000"/>
            <a:headEnd/>
            <a:tailEnd/>
          </a:ln>
        </p:spPr>
        <p:txBody>
          <a:bodyPr wrap="square">
            <a:spAutoFit/>
          </a:bodyPr>
          <a:lstStyle/>
          <a:p>
            <a:pPr marL="342900" indent="-342900">
              <a:lnSpc>
                <a:spcPct val="120000"/>
              </a:lnSpc>
              <a:buSzPct val="100000"/>
              <a:buFont typeface="Wingdings" charset="2"/>
              <a:buChar char="ü"/>
            </a:pPr>
            <a:endParaRPr lang="en-US" altLang="ko-KR" sz="1600" dirty="0" smtClean="0"/>
          </a:p>
          <a:p>
            <a:pPr marL="285750" indent="-285750">
              <a:lnSpc>
                <a:spcPct val="120000"/>
              </a:lnSpc>
              <a:buSzPct val="100000"/>
              <a:buFont typeface="Arial"/>
              <a:buChar char="•"/>
            </a:pPr>
            <a:r>
              <a:rPr lang="en-US" altLang="ko-KR" sz="1600" dirty="0" smtClean="0">
                <a:latin typeface="Lucida Grande"/>
                <a:ea typeface="Lucida Grande"/>
                <a:cs typeface="Lucida Grande"/>
              </a:rPr>
              <a:t>Θ</a:t>
            </a:r>
            <a:r>
              <a:rPr lang="en-US" altLang="ko-KR" sz="1600" dirty="0" smtClean="0"/>
              <a:t> is the average out time </a:t>
            </a:r>
            <a:r>
              <a:rPr lang="en-US" altLang="ko-KR" sz="1600" dirty="0" smtClean="0">
                <a:solidFill>
                  <a:srgbClr val="66FF66"/>
                </a:solidFill>
              </a:rPr>
              <a:t>(average time interval a PU spends out of interference region of a CR user)</a:t>
            </a:r>
          </a:p>
          <a:p>
            <a:pPr marL="342900" indent="-342900">
              <a:lnSpc>
                <a:spcPct val="120000"/>
              </a:lnSpc>
              <a:buSzPct val="100000"/>
              <a:buFontTx/>
              <a:buChar char="•"/>
            </a:pPr>
            <a:endParaRPr lang="en-US" altLang="ko-KR" sz="1600" dirty="0" smtClean="0">
              <a:solidFill>
                <a:srgbClr val="FFFFFF"/>
              </a:solidFill>
            </a:endParaRPr>
          </a:p>
          <a:p>
            <a:pPr marL="342900" indent="-342900">
              <a:lnSpc>
                <a:spcPct val="120000"/>
              </a:lnSpc>
              <a:buSzPct val="100000"/>
              <a:buFontTx/>
              <a:buChar char="•"/>
            </a:pPr>
            <a:r>
              <a:rPr lang="en-US" altLang="ko-KR" sz="1600" dirty="0" err="1" smtClean="0">
                <a:solidFill>
                  <a:srgbClr val="FFFFFF"/>
                </a:solidFill>
              </a:rPr>
              <a:t>v</a:t>
            </a:r>
            <a:r>
              <a:rPr lang="en-US" altLang="ko-KR" sz="1600" baseline="-25000" dirty="0" err="1" smtClean="0">
                <a:solidFill>
                  <a:srgbClr val="FFFFFF"/>
                </a:solidFill>
              </a:rPr>
              <a:t>RWM</a:t>
            </a:r>
            <a:r>
              <a:rPr lang="en-US" altLang="ko-KR" sz="1600" dirty="0" smtClean="0">
                <a:solidFill>
                  <a:srgbClr val="FFFFFF"/>
                </a:solidFill>
              </a:rPr>
              <a:t> </a:t>
            </a:r>
            <a:r>
              <a:rPr lang="en-US" altLang="ko-KR" sz="1600" dirty="0">
                <a:solidFill>
                  <a:srgbClr val="FFFFFF"/>
                </a:solidFill>
              </a:rPr>
              <a:t>is the average PU </a:t>
            </a:r>
            <a:r>
              <a:rPr lang="en-US" altLang="ko-KR" sz="1600" dirty="0" smtClean="0">
                <a:solidFill>
                  <a:srgbClr val="FFFFFF"/>
                </a:solidFill>
              </a:rPr>
              <a:t>velocity</a:t>
            </a:r>
          </a:p>
          <a:p>
            <a:pPr marL="342900" indent="-342900">
              <a:lnSpc>
                <a:spcPct val="120000"/>
              </a:lnSpc>
              <a:buSzPct val="100000"/>
              <a:buFontTx/>
              <a:buChar char="•"/>
            </a:pPr>
            <a:endParaRPr lang="en-US" altLang="ko-KR" sz="1600" dirty="0" smtClean="0">
              <a:solidFill>
                <a:srgbClr val="FFFFFF"/>
              </a:solidFill>
            </a:endParaRPr>
          </a:p>
          <a:p>
            <a:pPr marL="342900" indent="-342900">
              <a:lnSpc>
                <a:spcPct val="120000"/>
              </a:lnSpc>
              <a:buSzPct val="100000"/>
              <a:buFontTx/>
              <a:buChar char="•"/>
            </a:pPr>
            <a:r>
              <a:rPr lang="en-US" altLang="ko-KR" sz="1600" dirty="0" smtClean="0">
                <a:solidFill>
                  <a:srgbClr val="66FF66"/>
                </a:solidFill>
              </a:rPr>
              <a:t>P</a:t>
            </a:r>
            <a:r>
              <a:rPr lang="en-US" altLang="ko-KR" sz="1600" baseline="-25000" dirty="0" smtClean="0">
                <a:solidFill>
                  <a:srgbClr val="66FF66"/>
                </a:solidFill>
              </a:rPr>
              <a:t>RWM</a:t>
            </a:r>
            <a:r>
              <a:rPr lang="en-US" altLang="ko-KR" sz="1600" dirty="0" smtClean="0">
                <a:solidFill>
                  <a:srgbClr val="66FF66"/>
                </a:solidFill>
              </a:rPr>
              <a:t>(I) is the </a:t>
            </a:r>
            <a:r>
              <a:rPr lang="en-US" altLang="ko-KR" sz="1600" dirty="0" err="1" smtClean="0">
                <a:solidFill>
                  <a:srgbClr val="66FF66"/>
                </a:solidFill>
              </a:rPr>
              <a:t>prob</a:t>
            </a:r>
            <a:r>
              <a:rPr lang="en-US" altLang="ko-KR" sz="1600" dirty="0" smtClean="0">
                <a:solidFill>
                  <a:srgbClr val="66FF66"/>
                </a:solidFill>
              </a:rPr>
              <a:t> of event I (% of time a CR user is located within R) </a:t>
            </a:r>
            <a:endParaRPr lang="en-US" altLang="ko-KR" sz="1600" dirty="0" smtClean="0"/>
          </a:p>
          <a:p>
            <a:pPr>
              <a:lnSpc>
                <a:spcPct val="120000"/>
              </a:lnSpc>
              <a:buSzPct val="100000"/>
              <a:buNone/>
            </a:pPr>
            <a:r>
              <a:rPr lang="en-US" altLang="ko-KR" sz="1600" dirty="0">
                <a:solidFill>
                  <a:srgbClr val="66FF66"/>
                </a:solidFill>
              </a:rPr>
              <a:t> </a:t>
            </a:r>
            <a:r>
              <a:rPr lang="en-US" altLang="ko-KR" sz="1600" dirty="0" smtClean="0">
                <a:solidFill>
                  <a:srgbClr val="66FF66"/>
                </a:solidFill>
              </a:rPr>
              <a:t>   </a:t>
            </a:r>
            <a:r>
              <a:rPr lang="en-US" altLang="ko-KR" sz="1600" dirty="0" smtClean="0"/>
              <a:t>for </a:t>
            </a:r>
            <a:r>
              <a:rPr lang="en-US" altLang="ko-KR" sz="1600" dirty="0"/>
              <a:t>one-dimensional and bi-dimensional network </a:t>
            </a:r>
            <a:r>
              <a:rPr lang="en-US" altLang="ko-KR" sz="1600" dirty="0" smtClean="0"/>
              <a:t>regions, </a:t>
            </a:r>
            <a:r>
              <a:rPr lang="en-US" altLang="ko-KR" sz="1600" dirty="0" smtClean="0"/>
              <a:t>respectively</a:t>
            </a:r>
          </a:p>
          <a:p>
            <a:pPr>
              <a:lnSpc>
                <a:spcPct val="120000"/>
              </a:lnSpc>
              <a:buSzPct val="100000"/>
              <a:buNone/>
            </a:pPr>
            <a:endParaRPr lang="en-US" altLang="ko-KR" sz="1600" dirty="0"/>
          </a:p>
        </p:txBody>
      </p:sp>
      <p:pic>
        <p:nvPicPr>
          <p:cNvPr id="5" name="Picture 4"/>
          <p:cNvPicPr>
            <a:picLocks noChangeAspect="1"/>
          </p:cNvPicPr>
          <p:nvPr/>
        </p:nvPicPr>
        <p:blipFill>
          <a:blip r:embed="rId3"/>
          <a:stretch>
            <a:fillRect/>
          </a:stretch>
        </p:blipFill>
        <p:spPr>
          <a:xfrm>
            <a:off x="457200" y="2438400"/>
            <a:ext cx="7239000" cy="1371600"/>
          </a:xfrm>
          <a:prstGeom prst="rect">
            <a:avLst/>
          </a:prstGeom>
        </p:spPr>
      </p:pic>
      <p:sp>
        <p:nvSpPr>
          <p:cNvPr id="8" name="Right Arrow 7"/>
          <p:cNvSpPr/>
          <p:nvPr/>
        </p:nvSpPr>
        <p:spPr bwMode="auto">
          <a:xfrm>
            <a:off x="7010400" y="2667000"/>
            <a:ext cx="978408" cy="228600"/>
          </a:xfrm>
          <a:prstGeom prst="rightArrow">
            <a:avLst/>
          </a:prstGeom>
          <a:solidFill>
            <a:srgbClr val="66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9" name="TextBox 8"/>
          <p:cNvSpPr txBox="1"/>
          <p:nvPr/>
        </p:nvSpPr>
        <p:spPr>
          <a:xfrm>
            <a:off x="8022897" y="2653764"/>
            <a:ext cx="3407103" cy="318036"/>
          </a:xfrm>
          <a:prstGeom prst="rect">
            <a:avLst/>
          </a:prstGeom>
          <a:noFill/>
        </p:spPr>
        <p:txBody>
          <a:bodyPr wrap="none" rtlCol="0">
            <a:spAutoFit/>
          </a:bodyPr>
          <a:lstStyle/>
          <a:p>
            <a:pPr>
              <a:buNone/>
            </a:pPr>
            <a:r>
              <a:rPr lang="en-US" sz="1600" dirty="0" smtClean="0">
                <a:solidFill>
                  <a:srgbClr val="66FF66"/>
                </a:solidFill>
              </a:rPr>
              <a:t>One-dimensional Network region</a:t>
            </a:r>
            <a:endParaRPr lang="en-US" sz="1600" dirty="0">
              <a:solidFill>
                <a:srgbClr val="66FF66"/>
              </a:solidFill>
            </a:endParaRPr>
          </a:p>
        </p:txBody>
      </p:sp>
      <p:sp>
        <p:nvSpPr>
          <p:cNvPr id="18" name="Right Arrow 17"/>
          <p:cNvSpPr/>
          <p:nvPr/>
        </p:nvSpPr>
        <p:spPr bwMode="auto">
          <a:xfrm>
            <a:off x="7315200" y="3200400"/>
            <a:ext cx="609600" cy="228600"/>
          </a:xfrm>
          <a:prstGeom prst="rightArrow">
            <a:avLst/>
          </a:prstGeom>
          <a:solidFill>
            <a:srgbClr val="66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19" name="TextBox 18"/>
          <p:cNvSpPr txBox="1"/>
          <p:nvPr/>
        </p:nvSpPr>
        <p:spPr>
          <a:xfrm>
            <a:off x="8022897" y="3187164"/>
            <a:ext cx="3208030" cy="318036"/>
          </a:xfrm>
          <a:prstGeom prst="rect">
            <a:avLst/>
          </a:prstGeom>
          <a:noFill/>
        </p:spPr>
        <p:txBody>
          <a:bodyPr wrap="none" rtlCol="0">
            <a:spAutoFit/>
          </a:bodyPr>
          <a:lstStyle/>
          <a:p>
            <a:pPr>
              <a:buNone/>
            </a:pPr>
            <a:r>
              <a:rPr lang="en-US" sz="1600" dirty="0" smtClean="0">
                <a:solidFill>
                  <a:srgbClr val="66FF66"/>
                </a:solidFill>
              </a:rPr>
              <a:t>Bi-dimensional Network region</a:t>
            </a:r>
            <a:endParaRPr lang="en-US" sz="1600" dirty="0">
              <a:solidFill>
                <a:srgbClr val="66FF66"/>
              </a:solidFill>
            </a:endParaRPr>
          </a:p>
        </p:txBody>
      </p:sp>
    </p:spTree>
    <p:extLst>
      <p:ext uri="{BB962C8B-B14F-4D97-AF65-F5344CB8AC3E}">
        <p14:creationId xmlns:p14="http://schemas.microsoft.com/office/powerpoint/2010/main" val="2854329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56</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56</a:t>
            </a:fld>
            <a:endParaRPr kumimoji="0" lang="en-GB" altLang="ko-KR" sz="1600">
              <a:latin typeface="Arial" charset="0"/>
            </a:endParaRPr>
          </a:p>
        </p:txBody>
      </p:sp>
      <p:sp>
        <p:nvSpPr>
          <p:cNvPr id="5470211" name="Rectangle 3"/>
          <p:cNvSpPr>
            <a:spLocks noGrp="1" noChangeArrowheads="1"/>
          </p:cNvSpPr>
          <p:nvPr>
            <p:ph type="title"/>
          </p:nvPr>
        </p:nvSpPr>
        <p:spPr>
          <a:xfrm>
            <a:off x="1447800" y="228600"/>
            <a:ext cx="9017000" cy="838200"/>
          </a:xfrm>
        </p:spPr>
        <p:txBody>
          <a:bodyPr/>
          <a:lstStyle/>
          <a:p>
            <a:pPr eaLnBrk="1" hangingPunct="1">
              <a:defRPr/>
            </a:pPr>
            <a:r>
              <a:rPr lang="en-US" altLang="ko-KR" sz="4000" dirty="0">
                <a:ea typeface="굴림" charset="-127"/>
              </a:rPr>
              <a:t> </a:t>
            </a:r>
            <a:r>
              <a:rPr lang="en-US" altLang="ko-KR" sz="2800" dirty="0" smtClean="0">
                <a:ea typeface="굴림" charset="-127"/>
              </a:rPr>
              <a:t>Primary-User Inter-Arrival Process for RWM </a:t>
            </a:r>
            <a:endParaRPr lang="en-US" altLang="ko-KR" sz="2800" dirty="0" smtClean="0"/>
          </a:p>
        </p:txBody>
      </p:sp>
      <p:sp>
        <p:nvSpPr>
          <p:cNvPr id="5470212" name="Rectangle 4"/>
          <p:cNvSpPr>
            <a:spLocks noGrp="1" noChangeArrowheads="1"/>
          </p:cNvSpPr>
          <p:nvPr>
            <p:ph type="body" sz="half" idx="1"/>
          </p:nvPr>
        </p:nvSpPr>
        <p:spPr>
          <a:xfrm>
            <a:off x="228600" y="1752600"/>
            <a:ext cx="11201400" cy="4114800"/>
          </a:xfrm>
        </p:spPr>
        <p:txBody>
          <a:bodyPr/>
          <a:lstStyle/>
          <a:p>
            <a:pPr marL="0" indent="0" eaLnBrk="1" hangingPunct="1">
              <a:buNone/>
              <a:defRPr/>
            </a:pPr>
            <a:r>
              <a:rPr lang="en-US" altLang="ko-KR" sz="2400" dirty="0" smtClean="0">
                <a:solidFill>
                  <a:srgbClr val="00FF00"/>
                </a:solidFill>
              </a:rPr>
              <a:t>           </a:t>
            </a:r>
            <a:r>
              <a:rPr lang="en-US" altLang="ko-KR" sz="2400" dirty="0" smtClean="0">
                <a:solidFill>
                  <a:srgbClr val="FFFFFF"/>
                </a:solidFill>
              </a:rPr>
              <a:t>depends on three factors:</a:t>
            </a:r>
            <a:endParaRPr lang="en-US" altLang="ko-KR" sz="2400" dirty="0">
              <a:solidFill>
                <a:srgbClr val="00FF00"/>
              </a:solidFill>
            </a:endParaRPr>
          </a:p>
          <a:p>
            <a:pPr marL="0" indent="0" eaLnBrk="1" hangingPunct="1">
              <a:buNone/>
              <a:defRPr/>
            </a:pPr>
            <a:endParaRPr lang="en-US" altLang="ko-KR" sz="2400" dirty="0" smtClean="0">
              <a:solidFill>
                <a:srgbClr val="00FF00"/>
              </a:solidFill>
            </a:endParaRPr>
          </a:p>
          <a:p>
            <a:pPr lvl="1" eaLnBrk="1" hangingPunct="1">
              <a:defRPr/>
            </a:pPr>
            <a:r>
              <a:rPr lang="en-US" altLang="ko-KR" sz="2200" dirty="0">
                <a:solidFill>
                  <a:srgbClr val="66FF66"/>
                </a:solidFill>
              </a:rPr>
              <a:t>A</a:t>
            </a:r>
            <a:r>
              <a:rPr lang="en-US" altLang="ko-KR" sz="2200" dirty="0" smtClean="0">
                <a:solidFill>
                  <a:srgbClr val="66FF66"/>
                </a:solidFill>
              </a:rPr>
              <a:t>verage </a:t>
            </a:r>
            <a:r>
              <a:rPr lang="en-US" altLang="ko-KR" sz="2200" dirty="0">
                <a:solidFill>
                  <a:srgbClr val="66FF66"/>
                </a:solidFill>
              </a:rPr>
              <a:t>PU </a:t>
            </a:r>
            <a:r>
              <a:rPr lang="en-US" altLang="ko-KR" sz="2200" dirty="0" smtClean="0">
                <a:solidFill>
                  <a:srgbClr val="66FF66"/>
                </a:solidFill>
              </a:rPr>
              <a:t>velocity</a:t>
            </a:r>
          </a:p>
          <a:p>
            <a:pPr marL="457200" lvl="1" indent="0" eaLnBrk="1" hangingPunct="1">
              <a:buNone/>
              <a:defRPr/>
            </a:pPr>
            <a:r>
              <a:rPr lang="en-US" altLang="ko-KR" sz="2200" dirty="0" smtClean="0"/>
              <a:t> </a:t>
            </a:r>
          </a:p>
          <a:p>
            <a:pPr lvl="1" eaLnBrk="1" hangingPunct="1">
              <a:defRPr/>
            </a:pPr>
            <a:r>
              <a:rPr lang="en-US" altLang="ko-KR" sz="2200" dirty="0">
                <a:solidFill>
                  <a:srgbClr val="00FF00"/>
                </a:solidFill>
              </a:rPr>
              <a:t>N</a:t>
            </a:r>
            <a:r>
              <a:rPr lang="en-US" altLang="ko-KR" sz="2200" dirty="0" smtClean="0">
                <a:solidFill>
                  <a:srgbClr val="00FF00"/>
                </a:solidFill>
              </a:rPr>
              <a:t>ormalized </a:t>
            </a:r>
            <a:r>
              <a:rPr lang="en-US" altLang="ko-KR" sz="2200" dirty="0" smtClean="0">
                <a:solidFill>
                  <a:srgbClr val="00FF00"/>
                </a:solidFill>
              </a:rPr>
              <a:t>protection radius R/a</a:t>
            </a:r>
          </a:p>
          <a:p>
            <a:pPr lvl="1" eaLnBrk="1" hangingPunct="1">
              <a:defRPr/>
            </a:pPr>
            <a:endParaRPr lang="en-US" altLang="ko-KR" sz="2200" dirty="0" smtClean="0">
              <a:solidFill>
                <a:srgbClr val="00FF00"/>
              </a:solidFill>
            </a:endParaRPr>
          </a:p>
          <a:p>
            <a:pPr lvl="1" eaLnBrk="1" hangingPunct="1">
              <a:defRPr/>
            </a:pPr>
            <a:r>
              <a:rPr lang="en-US" altLang="ko-KR" sz="2200" dirty="0">
                <a:solidFill>
                  <a:srgbClr val="00FF00"/>
                </a:solidFill>
              </a:rPr>
              <a:t>S</a:t>
            </a:r>
            <a:r>
              <a:rPr lang="en-US" altLang="ko-KR" sz="2200" dirty="0" smtClean="0">
                <a:solidFill>
                  <a:srgbClr val="00FF00"/>
                </a:solidFill>
              </a:rPr>
              <a:t>ize </a:t>
            </a:r>
            <a:r>
              <a:rPr lang="en-US" altLang="ko-KR" sz="2200" dirty="0" smtClean="0">
                <a:solidFill>
                  <a:srgbClr val="00FF00"/>
                </a:solidFill>
              </a:rPr>
              <a:t>of the network region A</a:t>
            </a:r>
            <a:endParaRPr lang="en-US" altLang="ko-KR" sz="2200" dirty="0" smtClean="0">
              <a:solidFill>
                <a:srgbClr val="00FF00"/>
              </a:solidFill>
              <a:ea typeface="굴림" charset="-127"/>
            </a:endParaRPr>
          </a:p>
          <a:p>
            <a:pPr lvl="1" eaLnBrk="1" hangingPunct="1">
              <a:buFontTx/>
              <a:buNone/>
              <a:defRPr/>
            </a:pPr>
            <a:endParaRPr lang="en-US" altLang="ko-KR" sz="2400" dirty="0" smtClean="0"/>
          </a:p>
        </p:txBody>
      </p:sp>
      <p:pic>
        <p:nvPicPr>
          <p:cNvPr id="6" name="Picture 5"/>
          <p:cNvPicPr>
            <a:picLocks noChangeAspect="1"/>
          </p:cNvPicPr>
          <p:nvPr/>
        </p:nvPicPr>
        <p:blipFill>
          <a:blip r:embed="rId3"/>
          <a:stretch>
            <a:fillRect/>
          </a:stretch>
        </p:blipFill>
        <p:spPr>
          <a:xfrm>
            <a:off x="3962400" y="2552700"/>
            <a:ext cx="1612900" cy="571500"/>
          </a:xfrm>
          <a:prstGeom prst="rect">
            <a:avLst/>
          </a:prstGeom>
        </p:spPr>
      </p:pic>
      <p:pic>
        <p:nvPicPr>
          <p:cNvPr id="3" name="Picture 2"/>
          <p:cNvPicPr>
            <a:picLocks noChangeAspect="1"/>
          </p:cNvPicPr>
          <p:nvPr/>
        </p:nvPicPr>
        <p:blipFill>
          <a:blip r:embed="rId4"/>
          <a:stretch>
            <a:fillRect/>
          </a:stretch>
        </p:blipFill>
        <p:spPr>
          <a:xfrm>
            <a:off x="838200" y="1828800"/>
            <a:ext cx="711200" cy="355600"/>
          </a:xfrm>
          <a:prstGeom prst="rect">
            <a:avLst/>
          </a:prstGeom>
        </p:spPr>
      </p:pic>
    </p:spTree>
    <p:extLst>
      <p:ext uri="{BB962C8B-B14F-4D97-AF65-F5344CB8AC3E}">
        <p14:creationId xmlns:p14="http://schemas.microsoft.com/office/powerpoint/2010/main" val="726521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57</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57</a:t>
            </a:fld>
            <a:endParaRPr kumimoji="0" lang="en-GB" altLang="ko-KR" sz="1600">
              <a:latin typeface="Arial" charset="0"/>
            </a:endParaRPr>
          </a:p>
        </p:txBody>
      </p:sp>
      <p:sp>
        <p:nvSpPr>
          <p:cNvPr id="5470211" name="Rectangle 3"/>
          <p:cNvSpPr>
            <a:spLocks noGrp="1" noChangeArrowheads="1"/>
          </p:cNvSpPr>
          <p:nvPr>
            <p:ph type="title"/>
          </p:nvPr>
        </p:nvSpPr>
        <p:spPr>
          <a:xfrm>
            <a:off x="1524000" y="457200"/>
            <a:ext cx="9017000" cy="838200"/>
          </a:xfrm>
        </p:spPr>
        <p:txBody>
          <a:bodyPr/>
          <a:lstStyle/>
          <a:p>
            <a:pPr eaLnBrk="1" hangingPunct="1">
              <a:defRPr/>
            </a:pPr>
            <a:r>
              <a:rPr lang="en-US" altLang="ko-KR" sz="2400" dirty="0">
                <a:ea typeface="굴림" charset="-127"/>
              </a:rPr>
              <a:t>Average Value of the </a:t>
            </a:r>
            <a:r>
              <a:rPr lang="en-US" altLang="ko-KR" sz="2400" dirty="0" smtClean="0">
                <a:ea typeface="굴림" charset="-127"/>
              </a:rPr>
              <a:t>RWM Inter</a:t>
            </a:r>
            <a:r>
              <a:rPr lang="en-US" altLang="ko-KR" sz="2400" dirty="0">
                <a:ea typeface="굴림" charset="-127"/>
              </a:rPr>
              <a:t>-Arrival Time: </a:t>
            </a:r>
            <a:r>
              <a:rPr lang="en-US" altLang="ko-KR" sz="2400" dirty="0" smtClean="0">
                <a:ea typeface="굴림" charset="-127"/>
              </a:rPr>
              <a:t/>
            </a:r>
            <a:br>
              <a:rPr lang="en-US" altLang="ko-KR" sz="2400" dirty="0" smtClean="0">
                <a:ea typeface="굴림" charset="-127"/>
              </a:rPr>
            </a:br>
            <a:r>
              <a:rPr lang="en-US" altLang="ko-KR" sz="2400" dirty="0" smtClean="0">
                <a:solidFill>
                  <a:srgbClr val="66FF66"/>
                </a:solidFill>
                <a:ea typeface="굴림" charset="-127"/>
              </a:rPr>
              <a:t>Numerical </a:t>
            </a:r>
            <a:r>
              <a:rPr lang="en-US" altLang="ko-KR" sz="2400" dirty="0">
                <a:solidFill>
                  <a:srgbClr val="66FF66"/>
                </a:solidFill>
                <a:ea typeface="굴림" charset="-127"/>
              </a:rPr>
              <a:t>Example</a:t>
            </a:r>
            <a:r>
              <a:rPr lang="en-US" altLang="ko-KR" sz="2400" dirty="0">
                <a:ea typeface="굴림" charset="-127"/>
              </a:rPr>
              <a:t/>
            </a:r>
            <a:br>
              <a:rPr lang="en-US" altLang="ko-KR" sz="2400" dirty="0">
                <a:ea typeface="굴림" charset="-127"/>
              </a:rPr>
            </a:br>
            <a:r>
              <a:rPr lang="en-US" altLang="ko-KR" sz="2400" dirty="0">
                <a:ea typeface="굴림" charset="-127"/>
              </a:rPr>
              <a:t/>
            </a:r>
            <a:br>
              <a:rPr lang="en-US" altLang="ko-KR" sz="2400" dirty="0">
                <a:ea typeface="굴림" charset="-127"/>
              </a:rPr>
            </a:br>
            <a:endParaRPr lang="en-US" altLang="ko-KR" sz="2800" dirty="0" smtClean="0"/>
          </a:p>
        </p:txBody>
      </p:sp>
      <p:sp>
        <p:nvSpPr>
          <p:cNvPr id="5470212" name="Rectangle 4"/>
          <p:cNvSpPr>
            <a:spLocks noGrp="1" noChangeArrowheads="1"/>
          </p:cNvSpPr>
          <p:nvPr>
            <p:ph type="body" sz="half" idx="1"/>
          </p:nvPr>
        </p:nvSpPr>
        <p:spPr>
          <a:xfrm>
            <a:off x="228600" y="1447800"/>
            <a:ext cx="11201400" cy="4114800"/>
          </a:xfrm>
        </p:spPr>
        <p:txBody>
          <a:bodyPr/>
          <a:lstStyle/>
          <a:p>
            <a:pPr marL="0" indent="0" eaLnBrk="1" hangingPunct="1">
              <a:buNone/>
              <a:defRPr/>
            </a:pPr>
            <a:r>
              <a:rPr lang="en-US" altLang="ko-KR" sz="2400" dirty="0" smtClean="0">
                <a:solidFill>
                  <a:srgbClr val="66FF66"/>
                </a:solidFill>
                <a:ea typeface="굴림" charset="-127"/>
              </a:rPr>
              <a:t>Theorem 1 for RWM:</a:t>
            </a:r>
            <a:endParaRPr lang="en-US" altLang="ko-KR" sz="2400" dirty="0" smtClean="0">
              <a:solidFill>
                <a:srgbClr val="00FF00"/>
              </a:solidFill>
              <a:ea typeface="굴림" charset="-127"/>
            </a:endParaRPr>
          </a:p>
          <a:p>
            <a:pPr lvl="1" eaLnBrk="1" hangingPunct="1">
              <a:buFontTx/>
              <a:buNone/>
              <a:defRPr/>
            </a:pPr>
            <a:endParaRPr lang="en-US" altLang="ko-KR" sz="2400" dirty="0" smtClean="0"/>
          </a:p>
          <a:p>
            <a:pPr lvl="1" eaLnBrk="1" hangingPunct="1">
              <a:buFontTx/>
              <a:buNone/>
              <a:defRPr/>
            </a:pPr>
            <a:endParaRPr lang="en-US" altLang="ko-KR" sz="2400" dirty="0"/>
          </a:p>
          <a:p>
            <a:pPr lvl="1" eaLnBrk="1" hangingPunct="1">
              <a:buFontTx/>
              <a:buNone/>
              <a:defRPr/>
            </a:pPr>
            <a:endParaRPr lang="en-US" altLang="ko-KR" sz="2400" dirty="0" smtClean="0"/>
          </a:p>
          <a:p>
            <a:pPr algn="just" eaLnBrk="1" hangingPunct="1">
              <a:buFontTx/>
              <a:buNone/>
              <a:defRPr/>
            </a:pPr>
            <a:r>
              <a:rPr lang="en-US" altLang="ko-KR" sz="2000" dirty="0" smtClean="0"/>
              <a:t>Assume</a:t>
            </a:r>
            <a:r>
              <a:rPr lang="en-US" altLang="ko-KR" sz="2000" dirty="0" smtClean="0"/>
              <a:t>: </a:t>
            </a:r>
            <a:endParaRPr lang="en-US" altLang="ko-KR" sz="2000" dirty="0" smtClean="0"/>
          </a:p>
          <a:p>
            <a:pPr marL="0" indent="0" algn="just" eaLnBrk="1" hangingPunct="1">
              <a:buNone/>
              <a:defRPr/>
            </a:pPr>
            <a:r>
              <a:rPr lang="en-US" altLang="ko-KR" sz="2000" dirty="0" smtClean="0"/>
              <a:t>   </a:t>
            </a:r>
            <a:r>
              <a:rPr lang="en-US" altLang="ko-KR" sz="2000" dirty="0" smtClean="0">
                <a:solidFill>
                  <a:srgbClr val="FFFFFF"/>
                </a:solidFill>
              </a:rPr>
              <a:t>A</a:t>
            </a:r>
            <a:r>
              <a:rPr lang="en-US" altLang="ko-KR" sz="2000" dirty="0" smtClean="0">
                <a:solidFill>
                  <a:srgbClr val="FFFFFF"/>
                </a:solidFill>
              </a:rPr>
              <a:t> </a:t>
            </a:r>
            <a:r>
              <a:rPr lang="en-US" altLang="ko-KR" sz="2000" dirty="0" smtClean="0">
                <a:solidFill>
                  <a:srgbClr val="FFFFFF"/>
                </a:solidFill>
              </a:rPr>
              <a:t>squared </a:t>
            </a:r>
            <a:r>
              <a:rPr lang="en-US" altLang="ko-KR" sz="2000" dirty="0">
                <a:solidFill>
                  <a:srgbClr val="FFFFFF"/>
                </a:solidFill>
              </a:rPr>
              <a:t>network region </a:t>
            </a:r>
            <a:r>
              <a:rPr lang="en-US" altLang="ko-KR" sz="2000" dirty="0" smtClean="0">
                <a:solidFill>
                  <a:srgbClr val="FFFFFF"/>
                </a:solidFill>
              </a:rPr>
              <a:t>A</a:t>
            </a:r>
            <a:r>
              <a:rPr lang="en-US" altLang="ko-KR" sz="2000" dirty="0">
                <a:solidFill>
                  <a:srgbClr val="FFFFFF"/>
                </a:solidFill>
              </a:rPr>
              <a:t>=[0,a]x[0,a</a:t>
            </a:r>
            <a:r>
              <a:rPr lang="en-US" altLang="ko-KR" sz="2000" dirty="0" smtClean="0">
                <a:solidFill>
                  <a:srgbClr val="FFFFFF"/>
                </a:solidFill>
              </a:rPr>
              <a:t>]           </a:t>
            </a:r>
          </a:p>
          <a:p>
            <a:pPr marL="0" indent="0" algn="just" eaLnBrk="1" hangingPunct="1">
              <a:buNone/>
              <a:defRPr/>
            </a:pPr>
            <a:r>
              <a:rPr lang="en-US" altLang="ko-KR" sz="2000" dirty="0" smtClean="0">
                <a:solidFill>
                  <a:srgbClr val="FFFFFF"/>
                </a:solidFill>
              </a:rPr>
              <a:t>   R</a:t>
            </a:r>
            <a:r>
              <a:rPr lang="en-US" altLang="ko-KR" sz="2000" dirty="0" smtClean="0">
                <a:solidFill>
                  <a:srgbClr val="FFFFFF"/>
                </a:solidFill>
              </a:rPr>
              <a:t>/a=0.01</a:t>
            </a:r>
          </a:p>
          <a:p>
            <a:pPr algn="just" eaLnBrk="1" hangingPunct="1">
              <a:buFontTx/>
              <a:buChar char="-"/>
              <a:defRPr/>
            </a:pPr>
            <a:r>
              <a:rPr lang="en-US" altLang="ko-KR" sz="2000" dirty="0" smtClean="0"/>
              <a:t> </a:t>
            </a:r>
          </a:p>
          <a:p>
            <a:pPr algn="just" eaLnBrk="1" hangingPunct="1">
              <a:buFontTx/>
              <a:buChar char="-"/>
              <a:defRPr/>
            </a:pPr>
            <a:endParaRPr lang="en-US" altLang="ko-KR" sz="2000" dirty="0"/>
          </a:p>
          <a:p>
            <a:pPr algn="just" eaLnBrk="1" hangingPunct="1">
              <a:buFontTx/>
              <a:buChar char="-"/>
              <a:defRPr/>
            </a:pPr>
            <a:r>
              <a:rPr lang="en-US" altLang="ko-KR" sz="2000" dirty="0" smtClean="0"/>
              <a:t> </a:t>
            </a:r>
          </a:p>
        </p:txBody>
      </p:sp>
      <p:pic>
        <p:nvPicPr>
          <p:cNvPr id="5" name="Picture 4"/>
          <p:cNvPicPr>
            <a:picLocks noChangeAspect="1"/>
          </p:cNvPicPr>
          <p:nvPr/>
        </p:nvPicPr>
        <p:blipFill>
          <a:blip r:embed="rId3"/>
          <a:stretch>
            <a:fillRect/>
          </a:stretch>
        </p:blipFill>
        <p:spPr>
          <a:xfrm>
            <a:off x="4038600" y="1066800"/>
            <a:ext cx="7134726" cy="1600200"/>
          </a:xfrm>
          <a:prstGeom prst="rect">
            <a:avLst/>
          </a:prstGeom>
        </p:spPr>
      </p:pic>
      <p:pic>
        <p:nvPicPr>
          <p:cNvPr id="3" name="Picture 2"/>
          <p:cNvPicPr>
            <a:picLocks noChangeAspect="1"/>
          </p:cNvPicPr>
          <p:nvPr/>
        </p:nvPicPr>
        <p:blipFill>
          <a:blip r:embed="rId4"/>
          <a:stretch>
            <a:fillRect/>
          </a:stretch>
        </p:blipFill>
        <p:spPr>
          <a:xfrm>
            <a:off x="609600" y="4343400"/>
            <a:ext cx="1409700" cy="685800"/>
          </a:xfrm>
          <a:prstGeom prst="rect">
            <a:avLst/>
          </a:prstGeom>
        </p:spPr>
      </p:pic>
      <p:sp>
        <p:nvSpPr>
          <p:cNvPr id="6" name="Right Brace 5"/>
          <p:cNvSpPr/>
          <p:nvPr/>
        </p:nvSpPr>
        <p:spPr bwMode="auto">
          <a:xfrm>
            <a:off x="5334000" y="3581400"/>
            <a:ext cx="609600" cy="2209800"/>
          </a:xfrm>
          <a:prstGeom prst="rightBrace">
            <a:avLst>
              <a:gd name="adj1" fmla="val 0"/>
              <a:gd name="adj2" fmla="val 50000"/>
            </a:avLst>
          </a:prstGeom>
          <a:noFill/>
          <a:ln w="57150"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7" name="Right Arrow 6"/>
          <p:cNvSpPr/>
          <p:nvPr/>
        </p:nvSpPr>
        <p:spPr bwMode="auto">
          <a:xfrm>
            <a:off x="5715000" y="4495800"/>
            <a:ext cx="457200" cy="332232"/>
          </a:xfrm>
          <a:prstGeom prst="rightArrow">
            <a:avLst/>
          </a:prstGeom>
          <a:solidFill>
            <a:srgbClr val="66FF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rgbClr val="FFFF00"/>
              </a:solidFill>
              <a:effectLst/>
              <a:latin typeface="Comic Sans MS" charset="0"/>
              <a:ea typeface="SimSun" pitchFamily="2" charset="-122"/>
              <a:cs typeface="SimSun" pitchFamily="2" charset="-122"/>
            </a:endParaRPr>
          </a:p>
        </p:txBody>
      </p:sp>
      <p:pic>
        <p:nvPicPr>
          <p:cNvPr id="12" name="Picture 11"/>
          <p:cNvPicPr>
            <a:picLocks noChangeAspect="1"/>
          </p:cNvPicPr>
          <p:nvPr/>
        </p:nvPicPr>
        <p:blipFill>
          <a:blip r:embed="rId5"/>
          <a:stretch>
            <a:fillRect/>
          </a:stretch>
        </p:blipFill>
        <p:spPr>
          <a:xfrm>
            <a:off x="6324600" y="4267200"/>
            <a:ext cx="4953000" cy="711200"/>
          </a:xfrm>
          <a:prstGeom prst="rect">
            <a:avLst/>
          </a:prstGeom>
        </p:spPr>
      </p:pic>
      <p:sp>
        <p:nvSpPr>
          <p:cNvPr id="13" name="TextBox 12"/>
          <p:cNvSpPr txBox="1"/>
          <p:nvPr/>
        </p:nvSpPr>
        <p:spPr>
          <a:xfrm>
            <a:off x="5562600" y="5791200"/>
            <a:ext cx="6048701" cy="526811"/>
          </a:xfrm>
          <a:prstGeom prst="rect">
            <a:avLst/>
          </a:prstGeom>
          <a:noFill/>
        </p:spPr>
        <p:txBody>
          <a:bodyPr wrap="none" rtlCol="0">
            <a:spAutoFit/>
          </a:bodyPr>
          <a:lstStyle/>
          <a:p>
            <a:pPr>
              <a:buNone/>
            </a:pPr>
            <a:r>
              <a:rPr lang="en-US" sz="1400" dirty="0" err="1" smtClean="0"/>
              <a:t>i.e</a:t>
            </a:r>
            <a:r>
              <a:rPr lang="en-US" sz="1400" dirty="0" smtClean="0"/>
              <a:t>,  </a:t>
            </a:r>
            <a:r>
              <a:rPr lang="en-US" sz="1400" dirty="0" smtClean="0"/>
              <a:t>CR user waits </a:t>
            </a:r>
            <a:r>
              <a:rPr lang="en-US" sz="1400" dirty="0" smtClean="0"/>
              <a:t>on the </a:t>
            </a:r>
            <a:r>
              <a:rPr lang="en-US" sz="1400" dirty="0" smtClean="0"/>
              <a:t>average </a:t>
            </a:r>
            <a:r>
              <a:rPr lang="en-US" sz="1400" dirty="0" smtClean="0"/>
              <a:t>roughly 250 sec </a:t>
            </a:r>
          </a:p>
          <a:p>
            <a:pPr>
              <a:buNone/>
            </a:pPr>
            <a:r>
              <a:rPr lang="en-US" sz="1400" dirty="0"/>
              <a:t>b</a:t>
            </a:r>
            <a:r>
              <a:rPr lang="en-US" sz="1400" dirty="0" smtClean="0"/>
              <a:t>efore to meet again a PU that is moving according to the RWM.</a:t>
            </a:r>
            <a:endParaRPr lang="en-US" sz="1400" dirty="0"/>
          </a:p>
        </p:txBody>
      </p:sp>
      <p:sp>
        <p:nvSpPr>
          <p:cNvPr id="21" name="Right Arrow 20"/>
          <p:cNvSpPr/>
          <p:nvPr/>
        </p:nvSpPr>
        <p:spPr bwMode="auto">
          <a:xfrm rot="5400000">
            <a:off x="8115300" y="5295900"/>
            <a:ext cx="419100" cy="190500"/>
          </a:xfrm>
          <a:prstGeom prst="rightArrow">
            <a:avLst/>
          </a:prstGeom>
          <a:solidFill>
            <a:srgbClr val="66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pic>
        <p:nvPicPr>
          <p:cNvPr id="14" name="Picture 13"/>
          <p:cNvPicPr>
            <a:picLocks noChangeAspect="1"/>
          </p:cNvPicPr>
          <p:nvPr/>
        </p:nvPicPr>
        <p:blipFill>
          <a:blip r:embed="rId6"/>
          <a:stretch>
            <a:fillRect/>
          </a:stretch>
        </p:blipFill>
        <p:spPr>
          <a:xfrm>
            <a:off x="609600" y="5029200"/>
            <a:ext cx="2514600" cy="419100"/>
          </a:xfrm>
          <a:prstGeom prst="rect">
            <a:avLst/>
          </a:prstGeom>
        </p:spPr>
      </p:pic>
    </p:spTree>
    <p:extLst>
      <p:ext uri="{BB962C8B-B14F-4D97-AF65-F5344CB8AC3E}">
        <p14:creationId xmlns:p14="http://schemas.microsoft.com/office/powerpoint/2010/main" val="866738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58</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58</a:t>
            </a:fld>
            <a:endParaRPr kumimoji="0" lang="en-GB" altLang="ko-KR" sz="1600">
              <a:latin typeface="Arial" charset="0"/>
            </a:endParaRPr>
          </a:p>
        </p:txBody>
      </p:sp>
      <p:sp>
        <p:nvSpPr>
          <p:cNvPr id="5470211" name="Rectangle 3"/>
          <p:cNvSpPr>
            <a:spLocks noGrp="1" noChangeArrowheads="1"/>
          </p:cNvSpPr>
          <p:nvPr>
            <p:ph type="title"/>
          </p:nvPr>
        </p:nvSpPr>
        <p:spPr>
          <a:xfrm>
            <a:off x="1600200" y="152400"/>
            <a:ext cx="9017000" cy="838200"/>
          </a:xfrm>
        </p:spPr>
        <p:txBody>
          <a:bodyPr/>
          <a:lstStyle/>
          <a:p>
            <a:pPr eaLnBrk="1" hangingPunct="1">
              <a:defRPr/>
            </a:pPr>
            <a:r>
              <a:rPr lang="en-US" altLang="ko-KR" sz="4000" dirty="0">
                <a:ea typeface="굴림" charset="-127"/>
              </a:rPr>
              <a:t> </a:t>
            </a:r>
            <a:r>
              <a:rPr lang="en-US" altLang="ko-KR" sz="2800" dirty="0" smtClean="0">
                <a:ea typeface="굴림" charset="-127"/>
              </a:rPr>
              <a:t>Primary-User Inter-Arrival Process for RWM </a:t>
            </a:r>
            <a:endParaRPr lang="en-US" altLang="ko-KR" sz="2800" dirty="0" smtClean="0"/>
          </a:p>
        </p:txBody>
      </p:sp>
      <p:sp>
        <p:nvSpPr>
          <p:cNvPr id="5470212" name="Rectangle 4"/>
          <p:cNvSpPr>
            <a:spLocks noGrp="1" noChangeArrowheads="1"/>
          </p:cNvSpPr>
          <p:nvPr>
            <p:ph type="body" sz="half" idx="1"/>
          </p:nvPr>
        </p:nvSpPr>
        <p:spPr>
          <a:xfrm>
            <a:off x="228600" y="1524000"/>
            <a:ext cx="11353800" cy="4114800"/>
          </a:xfrm>
        </p:spPr>
        <p:txBody>
          <a:bodyPr/>
          <a:lstStyle/>
          <a:p>
            <a:pPr marL="0" indent="0" eaLnBrk="1" hangingPunct="1">
              <a:buNone/>
              <a:defRPr/>
            </a:pPr>
            <a:r>
              <a:rPr lang="en-US" altLang="ko-KR" sz="2400" dirty="0" smtClean="0">
                <a:solidFill>
                  <a:srgbClr val="66FF66"/>
                </a:solidFill>
                <a:ea typeface="굴림" charset="-127"/>
              </a:rPr>
              <a:t>Theorem 2 for RWM:</a:t>
            </a:r>
            <a:r>
              <a:rPr lang="en-US" altLang="ko-KR" sz="2400" dirty="0" smtClean="0">
                <a:ea typeface="굴림" charset="-127"/>
              </a:rPr>
              <a:t> </a:t>
            </a:r>
            <a:endParaRPr lang="en-US" altLang="ko-KR" sz="2400" dirty="0" smtClean="0">
              <a:ea typeface="굴림" charset="-127"/>
            </a:endParaRPr>
          </a:p>
          <a:p>
            <a:pPr marL="0" indent="0" eaLnBrk="1" hangingPunct="1">
              <a:buNone/>
              <a:defRPr/>
            </a:pPr>
            <a:r>
              <a:rPr lang="en-US" altLang="ko-KR" sz="2000" dirty="0" smtClean="0">
                <a:solidFill>
                  <a:srgbClr val="FFFFFF"/>
                </a:solidFill>
                <a:ea typeface="굴림" charset="-127"/>
              </a:rPr>
              <a:t>The </a:t>
            </a:r>
            <a:r>
              <a:rPr lang="en-US" altLang="ko-KR" sz="2000" dirty="0">
                <a:solidFill>
                  <a:srgbClr val="FFFFFF"/>
                </a:solidFill>
                <a:ea typeface="굴림" charset="-127"/>
              </a:rPr>
              <a:t>CDF </a:t>
            </a:r>
            <a:r>
              <a:rPr lang="en-US" altLang="ko-KR" sz="2000" dirty="0" smtClean="0">
                <a:solidFill>
                  <a:srgbClr val="FFFFFF"/>
                </a:solidFill>
                <a:ea typeface="굴림" charset="-127"/>
              </a:rPr>
              <a:t>of </a:t>
            </a:r>
            <a:r>
              <a:rPr lang="en-US" altLang="ko-KR" sz="2000" dirty="0">
                <a:solidFill>
                  <a:srgbClr val="FFFFFF"/>
                </a:solidFill>
                <a:ea typeface="굴림" charset="-127"/>
              </a:rPr>
              <a:t>the </a:t>
            </a:r>
            <a:r>
              <a:rPr lang="en-US" altLang="ko-KR" sz="2000" dirty="0" smtClean="0">
                <a:solidFill>
                  <a:srgbClr val="FFFFFF"/>
                </a:solidFill>
                <a:ea typeface="굴림" charset="-127"/>
              </a:rPr>
              <a:t>inter-arrival time of </a:t>
            </a:r>
            <a:r>
              <a:rPr lang="en-US" altLang="ko-KR" sz="2000" dirty="0">
                <a:solidFill>
                  <a:srgbClr val="FFFFFF"/>
                </a:solidFill>
                <a:ea typeface="굴림" charset="-127"/>
              </a:rPr>
              <a:t>a PU roaming within a network </a:t>
            </a:r>
            <a:r>
              <a:rPr lang="en-US" altLang="ko-KR" sz="2000" dirty="0" smtClean="0">
                <a:solidFill>
                  <a:srgbClr val="FFFFFF"/>
                </a:solidFill>
                <a:ea typeface="굴림" charset="-127"/>
              </a:rPr>
              <a:t>region A </a:t>
            </a:r>
            <a:r>
              <a:rPr lang="en-US" altLang="ko-KR" sz="2000" dirty="0">
                <a:solidFill>
                  <a:srgbClr val="FFFFFF"/>
                </a:solidFill>
                <a:ea typeface="굴림" charset="-127"/>
              </a:rPr>
              <a:t>according to the RWM is bounded by an </a:t>
            </a:r>
            <a:r>
              <a:rPr lang="en-US" altLang="ko-KR" sz="2000" dirty="0" smtClean="0">
                <a:solidFill>
                  <a:srgbClr val="FFFFFF"/>
                </a:solidFill>
                <a:ea typeface="굴림" charset="-127"/>
              </a:rPr>
              <a:t>exponential distribution</a:t>
            </a:r>
            <a:r>
              <a:rPr lang="en-US" altLang="ko-KR" sz="2000" dirty="0" smtClean="0">
                <a:solidFill>
                  <a:srgbClr val="FFFFFF"/>
                </a:solidFill>
                <a:ea typeface="굴림" charset="-127"/>
              </a:rPr>
              <a:t>:</a:t>
            </a:r>
            <a:r>
              <a:rPr lang="en-US" altLang="ko-KR" sz="2000" dirty="0" smtClean="0">
                <a:solidFill>
                  <a:srgbClr val="00FF00"/>
                </a:solidFill>
              </a:rPr>
              <a:t> </a:t>
            </a:r>
            <a:endParaRPr lang="en-US" altLang="ko-KR" sz="2000" dirty="0" smtClean="0">
              <a:solidFill>
                <a:srgbClr val="00FF00"/>
              </a:solidFill>
              <a:ea typeface="굴림" charset="-127"/>
            </a:endParaRPr>
          </a:p>
          <a:p>
            <a:pPr lvl="1" eaLnBrk="1" hangingPunct="1">
              <a:buFontTx/>
              <a:buNone/>
              <a:defRPr/>
            </a:pPr>
            <a:endParaRPr lang="en-US" altLang="ko-KR" sz="2000" dirty="0" smtClean="0"/>
          </a:p>
        </p:txBody>
      </p:sp>
      <p:pic>
        <p:nvPicPr>
          <p:cNvPr id="2" name="Picture 1"/>
          <p:cNvPicPr>
            <a:picLocks noChangeAspect="1"/>
          </p:cNvPicPr>
          <p:nvPr/>
        </p:nvPicPr>
        <p:blipFill>
          <a:blip r:embed="rId3"/>
          <a:stretch>
            <a:fillRect/>
          </a:stretch>
        </p:blipFill>
        <p:spPr>
          <a:xfrm>
            <a:off x="3200400" y="2895600"/>
            <a:ext cx="5739848" cy="762000"/>
          </a:xfrm>
          <a:prstGeom prst="rect">
            <a:avLst/>
          </a:prstGeom>
        </p:spPr>
      </p:pic>
      <p:pic>
        <p:nvPicPr>
          <p:cNvPr id="3" name="Picture 2"/>
          <p:cNvPicPr>
            <a:picLocks noChangeAspect="1"/>
          </p:cNvPicPr>
          <p:nvPr/>
        </p:nvPicPr>
        <p:blipFill>
          <a:blip r:embed="rId4"/>
          <a:stretch>
            <a:fillRect/>
          </a:stretch>
        </p:blipFill>
        <p:spPr>
          <a:xfrm>
            <a:off x="2209800" y="4025900"/>
            <a:ext cx="4699000" cy="1079500"/>
          </a:xfrm>
          <a:prstGeom prst="rect">
            <a:avLst/>
          </a:prstGeom>
        </p:spPr>
      </p:pic>
      <p:sp>
        <p:nvSpPr>
          <p:cNvPr id="14" name="Right Arrow 13"/>
          <p:cNvSpPr/>
          <p:nvPr/>
        </p:nvSpPr>
        <p:spPr bwMode="auto">
          <a:xfrm>
            <a:off x="6870192" y="4177764"/>
            <a:ext cx="978408" cy="228600"/>
          </a:xfrm>
          <a:prstGeom prst="rightArrow">
            <a:avLst/>
          </a:prstGeom>
          <a:solidFill>
            <a:srgbClr val="66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15" name="TextBox 14"/>
          <p:cNvSpPr txBox="1"/>
          <p:nvPr/>
        </p:nvSpPr>
        <p:spPr>
          <a:xfrm>
            <a:off x="7946697" y="4101564"/>
            <a:ext cx="3407103" cy="318036"/>
          </a:xfrm>
          <a:prstGeom prst="rect">
            <a:avLst/>
          </a:prstGeom>
          <a:noFill/>
        </p:spPr>
        <p:txBody>
          <a:bodyPr wrap="none" rtlCol="0">
            <a:spAutoFit/>
          </a:bodyPr>
          <a:lstStyle/>
          <a:p>
            <a:pPr>
              <a:buNone/>
            </a:pPr>
            <a:r>
              <a:rPr lang="en-US" sz="1600" dirty="0" smtClean="0">
                <a:solidFill>
                  <a:srgbClr val="66FF66"/>
                </a:solidFill>
              </a:rPr>
              <a:t>One-dimensional Network region</a:t>
            </a:r>
            <a:endParaRPr lang="en-US" sz="1600" dirty="0">
              <a:solidFill>
                <a:srgbClr val="66FF66"/>
              </a:solidFill>
            </a:endParaRPr>
          </a:p>
        </p:txBody>
      </p:sp>
      <p:sp>
        <p:nvSpPr>
          <p:cNvPr id="16" name="Right Arrow 15"/>
          <p:cNvSpPr/>
          <p:nvPr/>
        </p:nvSpPr>
        <p:spPr bwMode="auto">
          <a:xfrm>
            <a:off x="6858000" y="4711164"/>
            <a:ext cx="978408" cy="228600"/>
          </a:xfrm>
          <a:prstGeom prst="rightArrow">
            <a:avLst/>
          </a:prstGeom>
          <a:solidFill>
            <a:srgbClr val="66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17" name="TextBox 16"/>
          <p:cNvSpPr txBox="1"/>
          <p:nvPr/>
        </p:nvSpPr>
        <p:spPr>
          <a:xfrm>
            <a:off x="7946697" y="4711164"/>
            <a:ext cx="3208030" cy="318036"/>
          </a:xfrm>
          <a:prstGeom prst="rect">
            <a:avLst/>
          </a:prstGeom>
          <a:noFill/>
        </p:spPr>
        <p:txBody>
          <a:bodyPr wrap="none" rtlCol="0">
            <a:spAutoFit/>
          </a:bodyPr>
          <a:lstStyle/>
          <a:p>
            <a:pPr>
              <a:buNone/>
            </a:pPr>
            <a:r>
              <a:rPr lang="en-US" sz="1600" dirty="0" smtClean="0">
                <a:solidFill>
                  <a:srgbClr val="66FF66"/>
                </a:solidFill>
              </a:rPr>
              <a:t>Bi-dimensional Network region</a:t>
            </a:r>
            <a:endParaRPr lang="en-US" sz="1600" dirty="0">
              <a:solidFill>
                <a:srgbClr val="66FF66"/>
              </a:solidFill>
            </a:endParaRPr>
          </a:p>
        </p:txBody>
      </p:sp>
    </p:spTree>
    <p:extLst>
      <p:ext uri="{BB962C8B-B14F-4D97-AF65-F5344CB8AC3E}">
        <p14:creationId xmlns:p14="http://schemas.microsoft.com/office/powerpoint/2010/main" val="741067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59</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59</a:t>
            </a:fld>
            <a:endParaRPr kumimoji="0" lang="en-GB" altLang="ko-KR" sz="1600">
              <a:latin typeface="Arial" charset="0"/>
            </a:endParaRPr>
          </a:p>
        </p:txBody>
      </p:sp>
      <p:sp>
        <p:nvSpPr>
          <p:cNvPr id="5470211" name="Rectangle 3"/>
          <p:cNvSpPr>
            <a:spLocks noGrp="1" noChangeArrowheads="1"/>
          </p:cNvSpPr>
          <p:nvPr>
            <p:ph type="title"/>
          </p:nvPr>
        </p:nvSpPr>
        <p:spPr>
          <a:xfrm>
            <a:off x="1447800" y="304800"/>
            <a:ext cx="9017000" cy="838200"/>
          </a:xfrm>
        </p:spPr>
        <p:txBody>
          <a:bodyPr/>
          <a:lstStyle/>
          <a:p>
            <a:pPr eaLnBrk="1" hangingPunct="1">
              <a:defRPr/>
            </a:pPr>
            <a:r>
              <a:rPr lang="en-US" altLang="ko-KR" sz="2800" dirty="0" smtClean="0">
                <a:ea typeface="굴림" charset="-127"/>
              </a:rPr>
              <a:t>CDF of the Inter-Arrival Time for the RWM:</a:t>
            </a:r>
            <a:br>
              <a:rPr lang="en-US" altLang="ko-KR" sz="2800" dirty="0" smtClean="0">
                <a:ea typeface="굴림" charset="-127"/>
              </a:rPr>
            </a:br>
            <a:r>
              <a:rPr lang="en-US" altLang="ko-KR" sz="2800" dirty="0" smtClean="0">
                <a:solidFill>
                  <a:srgbClr val="66FF66"/>
                </a:solidFill>
                <a:ea typeface="굴림" charset="-127"/>
              </a:rPr>
              <a:t>Numerical Example</a:t>
            </a:r>
            <a:r>
              <a:rPr lang="en-US" altLang="ko-KR" sz="2800" dirty="0" smtClean="0">
                <a:ea typeface="굴림" charset="-127"/>
              </a:rPr>
              <a:t> </a:t>
            </a:r>
            <a:endParaRPr lang="en-US" altLang="ko-KR" sz="2800" dirty="0" smtClean="0"/>
          </a:p>
        </p:txBody>
      </p:sp>
      <p:sp>
        <p:nvSpPr>
          <p:cNvPr id="5470212" name="Rectangle 4"/>
          <p:cNvSpPr>
            <a:spLocks noGrp="1" noChangeArrowheads="1"/>
          </p:cNvSpPr>
          <p:nvPr>
            <p:ph type="body" sz="half" idx="1"/>
          </p:nvPr>
        </p:nvSpPr>
        <p:spPr>
          <a:xfrm>
            <a:off x="228600" y="1752600"/>
            <a:ext cx="11201400" cy="4114800"/>
          </a:xfrm>
        </p:spPr>
        <p:txBody>
          <a:bodyPr/>
          <a:lstStyle/>
          <a:p>
            <a:pPr eaLnBrk="1" hangingPunct="1">
              <a:defRPr/>
            </a:pPr>
            <a:r>
              <a:rPr lang="en-US" altLang="ko-KR" sz="2400" dirty="0" smtClean="0">
                <a:solidFill>
                  <a:srgbClr val="66FF66"/>
                </a:solidFill>
                <a:ea typeface="굴림" charset="-127"/>
              </a:rPr>
              <a:t>Theorem 2 for RWM:</a:t>
            </a:r>
            <a:endParaRPr lang="en-US" altLang="ko-KR" sz="2400" dirty="0" smtClean="0">
              <a:solidFill>
                <a:srgbClr val="00FF00"/>
              </a:solidFill>
              <a:ea typeface="굴림" charset="-127"/>
            </a:endParaRPr>
          </a:p>
          <a:p>
            <a:pPr lvl="1" eaLnBrk="1" hangingPunct="1">
              <a:buFontTx/>
              <a:buNone/>
              <a:defRPr/>
            </a:pPr>
            <a:endParaRPr lang="en-US" altLang="ko-KR" sz="2400" dirty="0" smtClean="0"/>
          </a:p>
          <a:p>
            <a:pPr algn="just" eaLnBrk="1" hangingPunct="1">
              <a:buFontTx/>
              <a:buNone/>
              <a:defRPr/>
            </a:pPr>
            <a:r>
              <a:rPr lang="en-US" altLang="ko-KR" sz="2000" dirty="0" smtClean="0">
                <a:solidFill>
                  <a:srgbClr val="FFFFFF"/>
                </a:solidFill>
              </a:rPr>
              <a:t>Assume</a:t>
            </a:r>
            <a:r>
              <a:rPr lang="en-US" altLang="ko-KR" sz="2000" dirty="0" smtClean="0">
                <a:solidFill>
                  <a:srgbClr val="FFFFFF"/>
                </a:solidFill>
              </a:rPr>
              <a:t>: </a:t>
            </a:r>
            <a:endParaRPr lang="en-US" altLang="ko-KR" sz="2000" dirty="0">
              <a:solidFill>
                <a:srgbClr val="FFFFFF"/>
              </a:solidFill>
            </a:endParaRPr>
          </a:p>
          <a:p>
            <a:pPr algn="just" eaLnBrk="1" hangingPunct="1">
              <a:buFontTx/>
              <a:buNone/>
              <a:defRPr/>
            </a:pPr>
            <a:r>
              <a:rPr lang="en-US" altLang="ko-KR" sz="2000" dirty="0">
                <a:solidFill>
                  <a:srgbClr val="FFFFFF"/>
                </a:solidFill>
              </a:rPr>
              <a:t> </a:t>
            </a:r>
            <a:r>
              <a:rPr lang="en-US" altLang="ko-KR" sz="2000" dirty="0" smtClean="0"/>
              <a:t>A</a:t>
            </a:r>
            <a:r>
              <a:rPr lang="en-US" altLang="ko-KR" sz="2000" dirty="0" smtClean="0"/>
              <a:t> </a:t>
            </a:r>
            <a:r>
              <a:rPr lang="en-US" altLang="ko-KR" sz="2000" dirty="0" smtClean="0"/>
              <a:t>squared </a:t>
            </a:r>
            <a:r>
              <a:rPr lang="en-US" altLang="ko-KR" sz="2000" dirty="0"/>
              <a:t>network region A=[0,a]x[0,a]           </a:t>
            </a:r>
          </a:p>
          <a:p>
            <a:pPr marL="0" indent="0" algn="just" eaLnBrk="1" hangingPunct="1">
              <a:buNone/>
              <a:defRPr/>
            </a:pPr>
            <a:r>
              <a:rPr lang="en-US" altLang="ko-KR" sz="2000" dirty="0" smtClean="0"/>
              <a:t>  R</a:t>
            </a:r>
            <a:r>
              <a:rPr lang="en-US" altLang="ko-KR" sz="2000" dirty="0"/>
              <a:t>/a=0.01</a:t>
            </a:r>
          </a:p>
          <a:p>
            <a:pPr marL="0" indent="0" algn="just" eaLnBrk="1" hangingPunct="1">
              <a:buNone/>
              <a:defRPr/>
            </a:pPr>
            <a:r>
              <a:rPr lang="en-US" altLang="ko-KR" sz="2000" dirty="0"/>
              <a:t> </a:t>
            </a:r>
          </a:p>
        </p:txBody>
      </p:sp>
      <p:pic>
        <p:nvPicPr>
          <p:cNvPr id="2" name="Picture 1"/>
          <p:cNvPicPr>
            <a:picLocks noChangeAspect="1"/>
          </p:cNvPicPr>
          <p:nvPr/>
        </p:nvPicPr>
        <p:blipFill>
          <a:blip r:embed="rId3"/>
          <a:stretch>
            <a:fillRect/>
          </a:stretch>
        </p:blipFill>
        <p:spPr>
          <a:xfrm>
            <a:off x="4114800" y="1752600"/>
            <a:ext cx="4889500" cy="584200"/>
          </a:xfrm>
          <a:prstGeom prst="rect">
            <a:avLst/>
          </a:prstGeom>
        </p:spPr>
      </p:pic>
      <p:pic>
        <p:nvPicPr>
          <p:cNvPr id="12" name="Picture 11"/>
          <p:cNvPicPr>
            <a:picLocks noChangeAspect="1"/>
          </p:cNvPicPr>
          <p:nvPr/>
        </p:nvPicPr>
        <p:blipFill>
          <a:blip r:embed="rId4"/>
          <a:stretch>
            <a:fillRect/>
          </a:stretch>
        </p:blipFill>
        <p:spPr>
          <a:xfrm>
            <a:off x="609600" y="3733800"/>
            <a:ext cx="1409700" cy="685800"/>
          </a:xfrm>
          <a:prstGeom prst="rect">
            <a:avLst/>
          </a:prstGeom>
        </p:spPr>
      </p:pic>
      <p:sp>
        <p:nvSpPr>
          <p:cNvPr id="13" name="Right Brace 12"/>
          <p:cNvSpPr/>
          <p:nvPr/>
        </p:nvSpPr>
        <p:spPr bwMode="auto">
          <a:xfrm rot="5400000">
            <a:off x="2590800" y="2133600"/>
            <a:ext cx="762000" cy="4876800"/>
          </a:xfrm>
          <a:prstGeom prst="rightBrace">
            <a:avLst>
              <a:gd name="adj1" fmla="val 0"/>
              <a:gd name="adj2" fmla="val 50000"/>
            </a:avLst>
          </a:prstGeom>
          <a:noFill/>
          <a:ln w="57150"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18" name="Right Arrow 17"/>
          <p:cNvSpPr/>
          <p:nvPr/>
        </p:nvSpPr>
        <p:spPr bwMode="auto">
          <a:xfrm rot="5400000">
            <a:off x="2729484" y="4634484"/>
            <a:ext cx="457200" cy="332232"/>
          </a:xfrm>
          <a:prstGeom prst="rightArrow">
            <a:avLst/>
          </a:prstGeom>
          <a:solidFill>
            <a:srgbClr val="66FF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pic>
        <p:nvPicPr>
          <p:cNvPr id="4" name="Picture 3"/>
          <p:cNvPicPr>
            <a:picLocks noChangeAspect="1"/>
          </p:cNvPicPr>
          <p:nvPr/>
        </p:nvPicPr>
        <p:blipFill>
          <a:blip r:embed="rId5"/>
          <a:stretch>
            <a:fillRect/>
          </a:stretch>
        </p:blipFill>
        <p:spPr>
          <a:xfrm>
            <a:off x="2209800" y="5105400"/>
            <a:ext cx="1651000" cy="482600"/>
          </a:xfrm>
          <a:prstGeom prst="rect">
            <a:avLst/>
          </a:prstGeom>
        </p:spPr>
      </p:pic>
      <p:pic>
        <p:nvPicPr>
          <p:cNvPr id="6" name="Picture 5" descr="Fig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2362200"/>
            <a:ext cx="5715000" cy="4038600"/>
          </a:xfrm>
          <a:prstGeom prst="rect">
            <a:avLst/>
          </a:prstGeom>
        </p:spPr>
      </p:pic>
      <p:pic>
        <p:nvPicPr>
          <p:cNvPr id="7" name="Picture 6"/>
          <p:cNvPicPr>
            <a:picLocks noChangeAspect="1"/>
          </p:cNvPicPr>
          <p:nvPr/>
        </p:nvPicPr>
        <p:blipFill>
          <a:blip r:embed="rId7"/>
          <a:stretch>
            <a:fillRect/>
          </a:stretch>
        </p:blipFill>
        <p:spPr>
          <a:xfrm>
            <a:off x="1752600" y="5638800"/>
            <a:ext cx="2565400" cy="685800"/>
          </a:xfrm>
          <a:prstGeom prst="rect">
            <a:avLst/>
          </a:prstGeom>
        </p:spPr>
      </p:pic>
    </p:spTree>
    <p:extLst>
      <p:ext uri="{BB962C8B-B14F-4D97-AF65-F5344CB8AC3E}">
        <p14:creationId xmlns:p14="http://schemas.microsoft.com/office/powerpoint/2010/main" val="12367664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0"/>
          </p:nvPr>
        </p:nvSpPr>
        <p:spPr>
          <a:noFill/>
        </p:spPr>
        <p:txBody>
          <a:bodyPr/>
          <a:lstStyle/>
          <a:p>
            <a:fld id="{F03A7019-4A3D-4C56-99C4-E7D7A527F08A}" type="slidenum">
              <a:rPr lang="en-GB" altLang="ko-KR" smtClean="0"/>
              <a:pPr/>
              <a:t>6</a:t>
            </a:fld>
            <a:endParaRPr lang="en-GB" altLang="ko-KR" smtClean="0"/>
          </a:p>
        </p:txBody>
      </p:sp>
      <p:sp>
        <p:nvSpPr>
          <p:cNvPr id="34819"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FB019E30-292A-421E-9E5E-827C37BDE379}" type="slidenum">
              <a:rPr kumimoji="0" lang="en-GB" altLang="ko-KR" sz="1600">
                <a:latin typeface="Arial" charset="0"/>
              </a:rPr>
              <a:pPr algn="r" eaLnBrk="1" hangingPunct="1">
                <a:lnSpc>
                  <a:spcPct val="100000"/>
                </a:lnSpc>
                <a:spcBef>
                  <a:spcPct val="0"/>
                </a:spcBef>
                <a:buClrTx/>
                <a:buSzTx/>
                <a:buFontTx/>
                <a:buNone/>
              </a:pPr>
              <a:t>6</a:t>
            </a:fld>
            <a:endParaRPr kumimoji="0" lang="en-GB" altLang="ko-KR" sz="1600">
              <a:latin typeface="Arial" charset="0"/>
            </a:endParaRPr>
          </a:p>
        </p:txBody>
      </p:sp>
      <p:sp>
        <p:nvSpPr>
          <p:cNvPr id="34820" name="Rectangle 2"/>
          <p:cNvSpPr>
            <a:spLocks noGrp="1" noChangeArrowheads="1"/>
          </p:cNvSpPr>
          <p:nvPr>
            <p:ph type="title"/>
          </p:nvPr>
        </p:nvSpPr>
        <p:spPr>
          <a:xfrm>
            <a:off x="2057400" y="228600"/>
            <a:ext cx="9017000" cy="838200"/>
          </a:xfrm>
        </p:spPr>
        <p:txBody>
          <a:bodyPr/>
          <a:lstStyle/>
          <a:p>
            <a:pPr eaLnBrk="1" hangingPunct="1">
              <a:lnSpc>
                <a:spcPct val="90000"/>
              </a:lnSpc>
              <a:defRPr/>
            </a:pPr>
            <a:r>
              <a:rPr lang="en-US" altLang="ko-KR" sz="3600" dirty="0">
                <a:solidFill>
                  <a:srgbClr val="66FF66"/>
                </a:solidFill>
                <a:ea typeface="굴림" charset="-127"/>
              </a:rPr>
              <a:t/>
            </a:r>
            <a:br>
              <a:rPr lang="en-US" altLang="ko-KR" sz="3600" dirty="0">
                <a:solidFill>
                  <a:srgbClr val="66FF66"/>
                </a:solidFill>
                <a:ea typeface="굴림" charset="-127"/>
              </a:rPr>
            </a:br>
            <a:r>
              <a:rPr lang="en-US" altLang="ko-KR" sz="4000" dirty="0">
                <a:ea typeface="굴림" charset="-127"/>
              </a:rPr>
              <a:t>Why focus on Spectrum Sensing?</a:t>
            </a:r>
            <a:br>
              <a:rPr lang="en-US" altLang="ko-KR" sz="4000" dirty="0">
                <a:ea typeface="굴림" charset="-127"/>
              </a:rPr>
            </a:br>
            <a:endParaRPr lang="en-US" altLang="ko-KR" sz="4000" dirty="0" smtClean="0">
              <a:effectLst/>
            </a:endParaRPr>
          </a:p>
        </p:txBody>
      </p:sp>
      <p:sp>
        <p:nvSpPr>
          <p:cNvPr id="5429251" name="Rectangle 3"/>
          <p:cNvSpPr>
            <a:spLocks noGrp="1" noChangeArrowheads="1"/>
          </p:cNvSpPr>
          <p:nvPr>
            <p:ph type="body" idx="1"/>
          </p:nvPr>
        </p:nvSpPr>
        <p:spPr>
          <a:xfrm>
            <a:off x="0" y="1905000"/>
            <a:ext cx="11734800" cy="4953000"/>
          </a:xfrm>
        </p:spPr>
        <p:txBody>
          <a:bodyPr/>
          <a:lstStyle/>
          <a:p>
            <a:pPr marL="457200" lvl="1" indent="0" eaLnBrk="1" hangingPunct="1">
              <a:lnSpc>
                <a:spcPct val="90000"/>
              </a:lnSpc>
              <a:buNone/>
              <a:defRPr/>
            </a:pPr>
            <a:endParaRPr lang="en-US" altLang="ko-KR" sz="2600" dirty="0">
              <a:ea typeface="굴림" charset="-127"/>
            </a:endParaRPr>
          </a:p>
          <a:p>
            <a:pPr marL="457200" lvl="1" indent="0" eaLnBrk="1" hangingPunct="1">
              <a:lnSpc>
                <a:spcPct val="90000"/>
              </a:lnSpc>
              <a:buNone/>
              <a:defRPr/>
            </a:pPr>
            <a:r>
              <a:rPr lang="en-US" altLang="ko-KR" sz="2200" dirty="0" smtClean="0">
                <a:ea typeface="굴림" charset="-127"/>
              </a:rPr>
              <a:t>Mobility </a:t>
            </a:r>
            <a:r>
              <a:rPr lang="en-US" altLang="ko-KR" sz="2200" dirty="0">
                <a:ea typeface="굴림" charset="-127"/>
              </a:rPr>
              <a:t>changes dynamically the mutual distances among PUs and CR </a:t>
            </a:r>
            <a:r>
              <a:rPr lang="en-US" altLang="ko-KR" sz="2200" dirty="0" smtClean="0">
                <a:ea typeface="굴림" charset="-127"/>
              </a:rPr>
              <a:t>users</a:t>
            </a:r>
          </a:p>
          <a:p>
            <a:pPr lvl="1" eaLnBrk="1" hangingPunct="1">
              <a:lnSpc>
                <a:spcPct val="90000"/>
              </a:lnSpc>
              <a:defRPr/>
            </a:pPr>
            <a:endParaRPr lang="en-US" altLang="ko-KR" sz="2200" dirty="0" smtClean="0">
              <a:ea typeface="굴림" charset="-127"/>
            </a:endParaRPr>
          </a:p>
          <a:p>
            <a:pPr lvl="2" eaLnBrk="1" hangingPunct="1">
              <a:lnSpc>
                <a:spcPct val="90000"/>
              </a:lnSpc>
              <a:defRPr/>
            </a:pPr>
            <a:r>
              <a:rPr lang="en-US" altLang="ko-KR" sz="2000" dirty="0" smtClean="0">
                <a:ea typeface="굴림" charset="-127"/>
              </a:rPr>
              <a:t> </a:t>
            </a:r>
            <a:r>
              <a:rPr lang="en-US" altLang="ko-KR" dirty="0" smtClean="0">
                <a:solidFill>
                  <a:srgbClr val="66FF66"/>
                </a:solidFill>
                <a:ea typeface="굴림" charset="-127"/>
              </a:rPr>
              <a:t>CR </a:t>
            </a:r>
            <a:r>
              <a:rPr lang="en-US" altLang="ko-KR" dirty="0">
                <a:solidFill>
                  <a:srgbClr val="66FF66"/>
                </a:solidFill>
                <a:ea typeface="굴림" charset="-127"/>
              </a:rPr>
              <a:t>capability </a:t>
            </a:r>
            <a:r>
              <a:rPr lang="en-US" altLang="ko-KR" dirty="0">
                <a:solidFill>
                  <a:srgbClr val="FFFFFF"/>
                </a:solidFill>
                <a:ea typeface="굴림" charset="-127"/>
              </a:rPr>
              <a:t>to sense</a:t>
            </a:r>
            <a:r>
              <a:rPr lang="en-US" altLang="ko-KR" dirty="0">
                <a:solidFill>
                  <a:srgbClr val="66FF66"/>
                </a:solidFill>
                <a:ea typeface="굴림" charset="-127"/>
              </a:rPr>
              <a:t> the PU transmission varies in </a:t>
            </a:r>
            <a:r>
              <a:rPr lang="en-US" altLang="ko-KR" dirty="0" smtClean="0">
                <a:solidFill>
                  <a:srgbClr val="66FF66"/>
                </a:solidFill>
                <a:ea typeface="굴림" charset="-127"/>
              </a:rPr>
              <a:t>time</a:t>
            </a:r>
          </a:p>
          <a:p>
            <a:pPr marL="857250" lvl="2" indent="0" eaLnBrk="1" hangingPunct="1">
              <a:lnSpc>
                <a:spcPct val="90000"/>
              </a:lnSpc>
              <a:buNone/>
              <a:defRPr/>
            </a:pPr>
            <a:endParaRPr lang="en-US" altLang="ko-KR" dirty="0" smtClean="0">
              <a:solidFill>
                <a:srgbClr val="66FF66"/>
              </a:solidFill>
              <a:ea typeface="굴림" charset="-127"/>
            </a:endParaRPr>
          </a:p>
          <a:p>
            <a:pPr lvl="2" eaLnBrk="1" hangingPunct="1">
              <a:lnSpc>
                <a:spcPct val="90000"/>
              </a:lnSpc>
              <a:defRPr/>
            </a:pPr>
            <a:r>
              <a:rPr lang="en-US" altLang="ko-KR" dirty="0">
                <a:solidFill>
                  <a:srgbClr val="66FF66"/>
                </a:solidFill>
                <a:ea typeface="굴림" charset="-127"/>
              </a:rPr>
              <a:t> An effective sensing must be aware of the mobile PU dynamics</a:t>
            </a:r>
          </a:p>
          <a:p>
            <a:pPr lvl="1" eaLnBrk="1" hangingPunct="1">
              <a:lnSpc>
                <a:spcPct val="90000"/>
              </a:lnSpc>
              <a:defRPr/>
            </a:pPr>
            <a:endParaRPr lang="en-US" altLang="ko-KR" sz="2600" dirty="0" smtClean="0">
              <a:ea typeface="굴림" charset="-127"/>
            </a:endParaRPr>
          </a:p>
          <a:p>
            <a:pPr marL="0" indent="0" eaLnBrk="1" hangingPunct="1">
              <a:lnSpc>
                <a:spcPct val="90000"/>
              </a:lnSpc>
              <a:buNone/>
              <a:defRPr/>
            </a:pPr>
            <a:endParaRPr lang="en-US" altLang="ko-KR" sz="2800" dirty="0" smtClean="0"/>
          </a:p>
        </p:txBody>
      </p:sp>
    </p:spTree>
    <p:extLst>
      <p:ext uri="{BB962C8B-B14F-4D97-AF65-F5344CB8AC3E}">
        <p14:creationId xmlns:p14="http://schemas.microsoft.com/office/powerpoint/2010/main" val="29263166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0211" name="Rectangle 3"/>
          <p:cNvSpPr>
            <a:spLocks noGrp="1" noChangeArrowheads="1"/>
          </p:cNvSpPr>
          <p:nvPr>
            <p:ph type="title"/>
          </p:nvPr>
        </p:nvSpPr>
        <p:spPr>
          <a:xfrm>
            <a:off x="1676400" y="304800"/>
            <a:ext cx="9017000" cy="838200"/>
          </a:xfrm>
        </p:spPr>
        <p:txBody>
          <a:bodyPr/>
          <a:lstStyle/>
          <a:p>
            <a:pPr eaLnBrk="1" hangingPunct="1">
              <a:defRPr/>
            </a:pPr>
            <a:r>
              <a:rPr lang="en-US" altLang="ko-KR" sz="2400" dirty="0" smtClean="0">
                <a:ea typeface="굴림" charset="-127"/>
              </a:rPr>
              <a:t>Optimal </a:t>
            </a:r>
            <a:r>
              <a:rPr lang="en-US" altLang="ko-KR" sz="2400" dirty="0">
                <a:ea typeface="굴림" charset="-127"/>
              </a:rPr>
              <a:t>Mobility-Aware Transmission</a:t>
            </a:r>
            <a:r>
              <a:rPr lang="en-US" altLang="ko-KR" sz="2400" dirty="0" smtClean="0">
                <a:ea typeface="굴림" charset="-127"/>
              </a:rPr>
              <a:t> Time </a:t>
            </a:r>
            <a:r>
              <a:rPr lang="en-US" altLang="ko-KR" sz="2400" dirty="0">
                <a:ea typeface="굴림" charset="-127"/>
              </a:rPr>
              <a:t>for </a:t>
            </a:r>
            <a:r>
              <a:rPr lang="en-US" altLang="ko-KR" sz="2400" dirty="0" smtClean="0">
                <a:ea typeface="굴림" charset="-127"/>
              </a:rPr>
              <a:t>RWM</a:t>
            </a:r>
            <a:endParaRPr lang="en-US" altLang="ko-KR" sz="2400" dirty="0" smtClean="0"/>
          </a:p>
        </p:txBody>
      </p:sp>
      <p:pic>
        <p:nvPicPr>
          <p:cNvPr id="7" name="Content Placeholder 6"/>
          <p:cNvPicPr>
            <a:picLocks noGrp="1" noChangeAspect="1"/>
          </p:cNvPicPr>
          <p:nvPr>
            <p:ph sz="half" idx="2"/>
          </p:nvPr>
        </p:nvPicPr>
        <p:blipFill>
          <a:blip r:embed="rId3"/>
          <a:srcRect t="-104071" b="-104071"/>
          <a:stretch>
            <a:fillRect/>
          </a:stretch>
        </p:blipFill>
        <p:spPr>
          <a:xfrm>
            <a:off x="2895600" y="3124200"/>
            <a:ext cx="4781550" cy="2514600"/>
          </a:xfrm>
        </p:spPr>
      </p:pic>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60</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60</a:t>
            </a:fld>
            <a:endParaRPr kumimoji="0" lang="en-GB" altLang="ko-KR" sz="1600">
              <a:latin typeface="Arial" charset="0"/>
            </a:endParaRPr>
          </a:p>
        </p:txBody>
      </p:sp>
      <p:sp>
        <p:nvSpPr>
          <p:cNvPr id="3" name="TextBox 2"/>
          <p:cNvSpPr txBox="1"/>
          <p:nvPr/>
        </p:nvSpPr>
        <p:spPr>
          <a:xfrm>
            <a:off x="152400" y="1574800"/>
            <a:ext cx="11277600" cy="4810549"/>
          </a:xfrm>
          <a:prstGeom prst="rect">
            <a:avLst/>
          </a:prstGeom>
          <a:noFill/>
        </p:spPr>
        <p:txBody>
          <a:bodyPr wrap="square" rtlCol="0">
            <a:spAutoFit/>
          </a:bodyPr>
          <a:lstStyle/>
          <a:p>
            <a:pPr marL="285750" indent="-285750"/>
            <a:r>
              <a:rPr lang="en-US" sz="1800" dirty="0" smtClean="0">
                <a:solidFill>
                  <a:srgbClr val="66FF66"/>
                </a:solidFill>
              </a:rPr>
              <a:t>According to Theorem </a:t>
            </a:r>
            <a:r>
              <a:rPr lang="en-US" sz="1800" dirty="0" smtClean="0">
                <a:solidFill>
                  <a:srgbClr val="66FF66"/>
                </a:solidFill>
              </a:rPr>
              <a:t>3, </a:t>
            </a:r>
            <a:r>
              <a:rPr lang="en-US" sz="1800" dirty="0" smtClean="0">
                <a:solidFill>
                  <a:srgbClr val="66FF66"/>
                </a:solidFill>
              </a:rPr>
              <a:t>the </a:t>
            </a:r>
            <a:r>
              <a:rPr lang="en-US" sz="1800" dirty="0" smtClean="0">
                <a:solidFill>
                  <a:srgbClr val="FFFFFF"/>
                </a:solidFill>
              </a:rPr>
              <a:t>optimal mobility-aware transmission time </a:t>
            </a:r>
            <a:r>
              <a:rPr lang="en-US" sz="1800" dirty="0" smtClean="0">
                <a:solidFill>
                  <a:srgbClr val="66FF66"/>
                </a:solidFill>
              </a:rPr>
              <a:t>for RWM is: </a:t>
            </a:r>
          </a:p>
          <a:p>
            <a:pPr marL="285750" indent="-285750"/>
            <a:endParaRPr lang="en-US" sz="1800" dirty="0">
              <a:solidFill>
                <a:srgbClr val="66FF66"/>
              </a:solidFill>
            </a:endParaRPr>
          </a:p>
          <a:p>
            <a:pPr marL="285750" indent="-285750"/>
            <a:endParaRPr lang="en-US" sz="1800" dirty="0" smtClean="0">
              <a:solidFill>
                <a:srgbClr val="66FF66"/>
              </a:solidFill>
            </a:endParaRPr>
          </a:p>
          <a:p>
            <a:pPr marL="285750" indent="-285750"/>
            <a:endParaRPr lang="en-US" sz="1800" dirty="0">
              <a:solidFill>
                <a:srgbClr val="66FF66"/>
              </a:solidFill>
            </a:endParaRPr>
          </a:p>
          <a:p>
            <a:pPr>
              <a:buNone/>
            </a:pPr>
            <a:r>
              <a:rPr lang="en-US" sz="1800" dirty="0">
                <a:solidFill>
                  <a:srgbClr val="66FF66"/>
                </a:solidFill>
              </a:rPr>
              <a:t> </a:t>
            </a:r>
            <a:r>
              <a:rPr lang="en-US" sz="1800" dirty="0" smtClean="0">
                <a:solidFill>
                  <a:srgbClr val="66FF66"/>
                </a:solidFill>
              </a:rPr>
              <a:t>  </a:t>
            </a:r>
            <a:r>
              <a:rPr lang="en-US" sz="1800" dirty="0" smtClean="0">
                <a:solidFill>
                  <a:srgbClr val="FFFFFF"/>
                </a:solidFill>
              </a:rPr>
              <a:t>where            is given by Theorem 2 for </a:t>
            </a:r>
            <a:r>
              <a:rPr lang="en-US" sz="1800" dirty="0" smtClean="0">
                <a:solidFill>
                  <a:srgbClr val="FFFFFF"/>
                </a:solidFill>
              </a:rPr>
              <a:t>RWM:</a:t>
            </a:r>
            <a:r>
              <a:rPr lang="en-US" sz="1800" dirty="0" smtClean="0">
                <a:solidFill>
                  <a:srgbClr val="66FF66"/>
                </a:solidFill>
              </a:rPr>
              <a:t> </a:t>
            </a:r>
            <a:endParaRPr lang="en-US" sz="1800" dirty="0">
              <a:solidFill>
                <a:srgbClr val="66FF66"/>
              </a:solidFill>
            </a:endParaRPr>
          </a:p>
          <a:p>
            <a:pPr marL="285750" indent="-285750"/>
            <a:endParaRPr lang="en-US" sz="1800" dirty="0" smtClean="0">
              <a:solidFill>
                <a:srgbClr val="66FF66"/>
              </a:solidFill>
            </a:endParaRPr>
          </a:p>
          <a:p>
            <a:pPr marL="285750" indent="-285750"/>
            <a:r>
              <a:rPr lang="en-US" sz="1800" dirty="0">
                <a:solidFill>
                  <a:srgbClr val="FFFF00"/>
                </a:solidFill>
              </a:rPr>
              <a:t> </a:t>
            </a:r>
            <a:r>
              <a:rPr lang="en-US" sz="1800" dirty="0" smtClean="0">
                <a:solidFill>
                  <a:srgbClr val="FFFF00"/>
                </a:solidFill>
              </a:rPr>
              <a:t>By combining these two results, the following bound is derived:</a:t>
            </a:r>
          </a:p>
          <a:p>
            <a:pPr marL="285750" indent="-285750"/>
            <a:endParaRPr lang="en-US" sz="1800" dirty="0">
              <a:solidFill>
                <a:srgbClr val="FFFF00"/>
              </a:solidFill>
            </a:endParaRPr>
          </a:p>
          <a:p>
            <a:pPr marL="285750" indent="-285750"/>
            <a:endParaRPr lang="en-US" sz="1800" dirty="0" smtClean="0">
              <a:solidFill>
                <a:srgbClr val="FFFF00"/>
              </a:solidFill>
            </a:endParaRPr>
          </a:p>
          <a:p>
            <a:pPr marL="285750" indent="-285750"/>
            <a:endParaRPr lang="en-US" sz="1800" dirty="0">
              <a:solidFill>
                <a:srgbClr val="FFFF00"/>
              </a:solidFill>
            </a:endParaRPr>
          </a:p>
          <a:p>
            <a:pPr marL="285750" indent="-285750"/>
            <a:endParaRPr lang="en-US" sz="1800" dirty="0" smtClean="0">
              <a:solidFill>
                <a:srgbClr val="FFFF00"/>
              </a:solidFill>
            </a:endParaRPr>
          </a:p>
          <a:p>
            <a:pPr marL="285750" indent="-285750"/>
            <a:endParaRPr lang="en-US" sz="1800" dirty="0">
              <a:solidFill>
                <a:srgbClr val="FFFF00"/>
              </a:solidFill>
            </a:endParaRPr>
          </a:p>
          <a:p>
            <a:pPr>
              <a:buNone/>
            </a:pPr>
            <a:r>
              <a:rPr lang="en-US" sz="1800" dirty="0">
                <a:solidFill>
                  <a:srgbClr val="FFFF00"/>
                </a:solidFill>
              </a:rPr>
              <a:t>w</a:t>
            </a:r>
            <a:r>
              <a:rPr lang="en-US" sz="1800" dirty="0" smtClean="0">
                <a:solidFill>
                  <a:srgbClr val="FFFF00"/>
                </a:solidFill>
              </a:rPr>
              <a:t>here </a:t>
            </a:r>
            <a:r>
              <a:rPr lang="en-US" sz="1800" dirty="0" err="1" smtClean="0">
                <a:solidFill>
                  <a:srgbClr val="FFFF00"/>
                </a:solidFill>
                <a:latin typeface="Lucida Grande"/>
                <a:ea typeface="Lucida Grande"/>
                <a:cs typeface="Lucida Grande"/>
              </a:rPr>
              <a:t>θ</a:t>
            </a:r>
            <a:r>
              <a:rPr lang="en-US" sz="1800" dirty="0" smtClean="0">
                <a:solidFill>
                  <a:srgbClr val="FFFF00"/>
                </a:solidFill>
                <a:latin typeface="Lucida Grande"/>
                <a:ea typeface="Lucida Grande"/>
                <a:cs typeface="Lucida Grande"/>
              </a:rPr>
              <a:t> </a:t>
            </a:r>
            <a:r>
              <a:rPr lang="en-US" sz="1800" dirty="0" smtClean="0">
                <a:solidFill>
                  <a:srgbClr val="FFFF00"/>
                </a:solidFill>
                <a:latin typeface="+mn-lt"/>
                <a:ea typeface="Lucida Grande"/>
                <a:cs typeface="Lucida Grande"/>
              </a:rPr>
              <a:t>is the average out time for the </a:t>
            </a:r>
            <a:r>
              <a:rPr lang="en-US" sz="1800" dirty="0" smtClean="0">
                <a:solidFill>
                  <a:srgbClr val="FFFF00"/>
                </a:solidFill>
                <a:latin typeface="+mn-lt"/>
                <a:ea typeface="Lucida Grande"/>
                <a:cs typeface="Lucida Grande"/>
              </a:rPr>
              <a:t>RWM.</a:t>
            </a:r>
            <a:endParaRPr lang="en-US" sz="1800" dirty="0" smtClean="0">
              <a:solidFill>
                <a:srgbClr val="FFFF00"/>
              </a:solidFill>
              <a:latin typeface="+mn-lt"/>
              <a:ea typeface="Lucida Grande"/>
              <a:cs typeface="Lucida Grande"/>
            </a:endParaRPr>
          </a:p>
          <a:p>
            <a:pPr>
              <a:lnSpc>
                <a:spcPct val="140000"/>
              </a:lnSpc>
              <a:buNone/>
            </a:pPr>
            <a:r>
              <a:rPr lang="en-US" sz="1800" dirty="0" smtClean="0">
                <a:solidFill>
                  <a:srgbClr val="FFFFFF"/>
                </a:solidFill>
                <a:latin typeface="+mn-lt"/>
                <a:ea typeface="Lucida Grande"/>
                <a:cs typeface="Lucida Grande"/>
              </a:rPr>
              <a:t>According to this result, a CR user can transmit for a </a:t>
            </a:r>
            <a:r>
              <a:rPr lang="en-US" sz="1800" dirty="0" smtClean="0">
                <a:solidFill>
                  <a:srgbClr val="FFFFFF"/>
                </a:solidFill>
                <a:latin typeface="+mn-lt"/>
                <a:ea typeface="Lucida Grande"/>
                <a:cs typeface="Lucida Grande"/>
              </a:rPr>
              <a:t>longer time than </a:t>
            </a:r>
            <a:r>
              <a:rPr lang="en-US" sz="1800" dirty="0" smtClean="0">
                <a:solidFill>
                  <a:srgbClr val="FFFFFF"/>
                </a:solidFill>
                <a:latin typeface="+mn-lt"/>
                <a:ea typeface="Lucida Grande"/>
                <a:cs typeface="Lucida Grande"/>
              </a:rPr>
              <a:t>the product between the average out-time and</a:t>
            </a:r>
            <a:r>
              <a:rPr lang="en-US" sz="1800" dirty="0" smtClean="0">
                <a:solidFill>
                  <a:srgbClr val="FFFF00"/>
                </a:solidFill>
                <a:latin typeface="+mn-lt"/>
                <a:ea typeface="Lucida Grande"/>
                <a:cs typeface="Lucida Grande"/>
              </a:rPr>
              <a:t> </a:t>
            </a:r>
            <a:endParaRPr lang="en-US" sz="1800" dirty="0" smtClean="0">
              <a:solidFill>
                <a:srgbClr val="FFFF00"/>
              </a:solidFill>
              <a:latin typeface="+mn-lt"/>
            </a:endParaRPr>
          </a:p>
        </p:txBody>
      </p:sp>
      <p:pic>
        <p:nvPicPr>
          <p:cNvPr id="2" name="Picture 1"/>
          <p:cNvPicPr>
            <a:picLocks noChangeAspect="1"/>
          </p:cNvPicPr>
          <p:nvPr/>
        </p:nvPicPr>
        <p:blipFill>
          <a:blip r:embed="rId4"/>
          <a:stretch>
            <a:fillRect/>
          </a:stretch>
        </p:blipFill>
        <p:spPr>
          <a:xfrm>
            <a:off x="3898900" y="2006600"/>
            <a:ext cx="2578100" cy="660400"/>
          </a:xfrm>
          <a:prstGeom prst="rect">
            <a:avLst/>
          </a:prstGeom>
        </p:spPr>
      </p:pic>
      <p:pic>
        <p:nvPicPr>
          <p:cNvPr id="13" name="Picture 12"/>
          <p:cNvPicPr>
            <a:picLocks noChangeAspect="1"/>
          </p:cNvPicPr>
          <p:nvPr/>
        </p:nvPicPr>
        <p:blipFill>
          <a:blip r:embed="rId5"/>
          <a:stretch>
            <a:fillRect/>
          </a:stretch>
        </p:blipFill>
        <p:spPr>
          <a:xfrm>
            <a:off x="6934200" y="2696531"/>
            <a:ext cx="4191000" cy="580069"/>
          </a:xfrm>
          <a:prstGeom prst="rect">
            <a:avLst/>
          </a:prstGeom>
        </p:spPr>
      </p:pic>
      <p:pic>
        <p:nvPicPr>
          <p:cNvPr id="5" name="Picture 4"/>
          <p:cNvPicPr>
            <a:picLocks noChangeAspect="1"/>
          </p:cNvPicPr>
          <p:nvPr/>
        </p:nvPicPr>
        <p:blipFill>
          <a:blip r:embed="rId6"/>
          <a:stretch>
            <a:fillRect/>
          </a:stretch>
        </p:blipFill>
        <p:spPr>
          <a:xfrm>
            <a:off x="1295400" y="2692400"/>
            <a:ext cx="977900" cy="508000"/>
          </a:xfrm>
          <a:prstGeom prst="rect">
            <a:avLst/>
          </a:prstGeom>
        </p:spPr>
      </p:pic>
      <p:pic>
        <p:nvPicPr>
          <p:cNvPr id="6" name="Picture 5"/>
          <p:cNvPicPr>
            <a:picLocks noChangeAspect="1"/>
          </p:cNvPicPr>
          <p:nvPr/>
        </p:nvPicPr>
        <p:blipFill>
          <a:blip r:embed="rId7"/>
          <a:stretch>
            <a:fillRect/>
          </a:stretch>
        </p:blipFill>
        <p:spPr>
          <a:xfrm>
            <a:off x="2895600" y="6019800"/>
            <a:ext cx="1651000" cy="609600"/>
          </a:xfrm>
          <a:prstGeom prst="rect">
            <a:avLst/>
          </a:prstGeom>
        </p:spPr>
      </p:pic>
    </p:spTree>
    <p:extLst>
      <p:ext uri="{BB962C8B-B14F-4D97-AF65-F5344CB8AC3E}">
        <p14:creationId xmlns:p14="http://schemas.microsoft.com/office/powerpoint/2010/main" val="2455105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0211" name="Rectangle 3"/>
          <p:cNvSpPr>
            <a:spLocks noGrp="1" noChangeArrowheads="1"/>
          </p:cNvSpPr>
          <p:nvPr>
            <p:ph type="title"/>
          </p:nvPr>
        </p:nvSpPr>
        <p:spPr>
          <a:xfrm>
            <a:off x="1524000" y="304800"/>
            <a:ext cx="9017000" cy="838200"/>
          </a:xfrm>
        </p:spPr>
        <p:txBody>
          <a:bodyPr/>
          <a:lstStyle/>
          <a:p>
            <a:pPr eaLnBrk="1" hangingPunct="1">
              <a:defRPr/>
            </a:pPr>
            <a:r>
              <a:rPr lang="en-US" altLang="ko-KR" sz="2800" dirty="0">
                <a:ea typeface="굴림" charset="-127"/>
              </a:rPr>
              <a:t>Optimal Mobility-Aware Transmission Time for RWM</a:t>
            </a:r>
            <a:endParaRPr lang="en-US" altLang="ko-KR" sz="2800" dirty="0" smtClean="0"/>
          </a:p>
        </p:txBody>
      </p:sp>
      <p:sp>
        <p:nvSpPr>
          <p:cNvPr id="5470212" name="Rectangle 4"/>
          <p:cNvSpPr>
            <a:spLocks noGrp="1" noChangeArrowheads="1"/>
          </p:cNvSpPr>
          <p:nvPr>
            <p:ph idx="1"/>
          </p:nvPr>
        </p:nvSpPr>
        <p:spPr>
          <a:xfrm>
            <a:off x="76200" y="1524000"/>
            <a:ext cx="11201400" cy="4114800"/>
          </a:xfrm>
        </p:spPr>
        <p:txBody>
          <a:bodyPr/>
          <a:lstStyle/>
          <a:p>
            <a:pPr lvl="1" eaLnBrk="1" hangingPunct="1">
              <a:buNone/>
              <a:defRPr/>
            </a:pPr>
            <a:r>
              <a:rPr lang="en-US" altLang="ko-KR" sz="2400" dirty="0" smtClean="0">
                <a:solidFill>
                  <a:srgbClr val="00FF00"/>
                </a:solidFill>
                <a:ea typeface="굴림" charset="-127"/>
              </a:rPr>
              <a:t>The lower bound provides a practical rule for setting T</a:t>
            </a:r>
            <a:r>
              <a:rPr lang="en-US" altLang="ko-KR" sz="2400" baseline="-25000" dirty="0" smtClean="0">
                <a:solidFill>
                  <a:srgbClr val="00FF00"/>
                </a:solidFill>
                <a:ea typeface="굴림" charset="-127"/>
              </a:rPr>
              <a:t>TX</a:t>
            </a:r>
            <a:r>
              <a:rPr lang="en-US" altLang="ko-KR" sz="2400" dirty="0" smtClean="0">
                <a:solidFill>
                  <a:srgbClr val="00FF00"/>
                </a:solidFill>
                <a:ea typeface="굴림" charset="-127"/>
              </a:rPr>
              <a:t> in mobile </a:t>
            </a:r>
          </a:p>
          <a:p>
            <a:pPr lvl="1" eaLnBrk="1" hangingPunct="1">
              <a:buNone/>
              <a:defRPr/>
            </a:pPr>
            <a:r>
              <a:rPr lang="en-US" altLang="ko-KR" sz="2400" dirty="0" smtClean="0">
                <a:solidFill>
                  <a:srgbClr val="00FF00"/>
                </a:solidFill>
                <a:ea typeface="굴림" charset="-127"/>
              </a:rPr>
              <a:t>scenarios, in </a:t>
            </a:r>
            <a:r>
              <a:rPr lang="en-US" altLang="ko-KR" sz="2400" dirty="0" smtClean="0">
                <a:solidFill>
                  <a:srgbClr val="00FF00"/>
                </a:solidFill>
                <a:ea typeface="굴림" charset="-127"/>
              </a:rPr>
              <a:t>fact</a:t>
            </a:r>
          </a:p>
          <a:p>
            <a:pPr lvl="1" eaLnBrk="1" hangingPunct="1">
              <a:buNone/>
              <a:defRPr/>
            </a:pPr>
            <a:endParaRPr lang="en-US" altLang="ko-KR" sz="2400" dirty="0" smtClean="0">
              <a:solidFill>
                <a:srgbClr val="00FF00"/>
              </a:solidFill>
              <a:ea typeface="굴림" charset="-127"/>
            </a:endParaRPr>
          </a:p>
          <a:p>
            <a:pPr lvl="2" eaLnBrk="1" hangingPunct="1">
              <a:lnSpc>
                <a:spcPct val="60000"/>
              </a:lnSpc>
              <a:defRPr/>
            </a:pPr>
            <a:r>
              <a:rPr lang="en-US" altLang="ko-KR" sz="2000" dirty="0" smtClean="0">
                <a:ea typeface="굴림" charset="-127"/>
              </a:rPr>
              <a:t>T</a:t>
            </a:r>
            <a:r>
              <a:rPr lang="en-US" altLang="ko-KR" sz="2000" baseline="-25000" dirty="0" smtClean="0">
                <a:ea typeface="굴림" charset="-127"/>
              </a:rPr>
              <a:t>TX</a:t>
            </a:r>
            <a:r>
              <a:rPr lang="en-US" altLang="ko-KR" sz="2000" dirty="0" smtClean="0">
                <a:ea typeface="굴림" charset="-127"/>
              </a:rPr>
              <a:t> </a:t>
            </a:r>
            <a:r>
              <a:rPr lang="en-US" altLang="ko-KR" sz="2000" dirty="0">
                <a:ea typeface="굴림" charset="-127"/>
              </a:rPr>
              <a:t>shorter than the derived </a:t>
            </a:r>
            <a:r>
              <a:rPr lang="en-US" altLang="ko-KR" sz="2000" dirty="0" smtClean="0">
                <a:ea typeface="굴림" charset="-127"/>
              </a:rPr>
              <a:t>bound causes </a:t>
            </a:r>
            <a:r>
              <a:rPr lang="en-US" altLang="ko-KR" sz="2000" dirty="0">
                <a:ea typeface="굴림" charset="-127"/>
              </a:rPr>
              <a:t>sensing </a:t>
            </a:r>
            <a:r>
              <a:rPr lang="en-US" altLang="ko-KR" sz="2000" dirty="0" smtClean="0">
                <a:ea typeface="굴림" charset="-127"/>
              </a:rPr>
              <a:t>inefficiency</a:t>
            </a:r>
          </a:p>
          <a:p>
            <a:pPr lvl="2" eaLnBrk="1" hangingPunct="1">
              <a:lnSpc>
                <a:spcPct val="60000"/>
              </a:lnSpc>
              <a:defRPr/>
            </a:pPr>
            <a:endParaRPr lang="en-US" altLang="ko-KR" sz="2000" dirty="0" smtClean="0">
              <a:ea typeface="굴림" charset="-127"/>
            </a:endParaRPr>
          </a:p>
          <a:p>
            <a:pPr lvl="2" eaLnBrk="1" hangingPunct="1">
              <a:lnSpc>
                <a:spcPct val="60000"/>
              </a:lnSpc>
              <a:defRPr/>
            </a:pPr>
            <a:r>
              <a:rPr lang="en-US" altLang="ko-KR" sz="2000" dirty="0" smtClean="0">
                <a:ea typeface="굴림" charset="-127"/>
              </a:rPr>
              <a:t>T</a:t>
            </a:r>
            <a:r>
              <a:rPr lang="en-US" altLang="ko-KR" sz="2000" baseline="-25000" dirty="0" smtClean="0">
                <a:ea typeface="굴림" charset="-127"/>
              </a:rPr>
              <a:t>TX</a:t>
            </a:r>
            <a:r>
              <a:rPr lang="en-US" altLang="ko-KR" sz="2000" dirty="0" smtClean="0">
                <a:ea typeface="굴림" charset="-127"/>
              </a:rPr>
              <a:t> </a:t>
            </a:r>
            <a:r>
              <a:rPr lang="en-US" altLang="ko-KR" sz="2000" dirty="0">
                <a:ea typeface="굴림" charset="-127"/>
              </a:rPr>
              <a:t>longer than the derived </a:t>
            </a:r>
            <a:r>
              <a:rPr lang="en-US" altLang="ko-KR" sz="2000" dirty="0" smtClean="0">
                <a:ea typeface="굴림" charset="-127"/>
              </a:rPr>
              <a:t>bound </a:t>
            </a:r>
            <a:r>
              <a:rPr lang="en-US" altLang="ko-KR" sz="2000" dirty="0">
                <a:ea typeface="굴림" charset="-127"/>
              </a:rPr>
              <a:t>can violate the PU interference constraint</a:t>
            </a:r>
            <a:r>
              <a:rPr lang="en-US" altLang="ko-KR" sz="2000" dirty="0">
                <a:solidFill>
                  <a:srgbClr val="FFFFFF"/>
                </a:solidFill>
                <a:ea typeface="굴림" charset="-127"/>
              </a:rPr>
              <a:t>.</a:t>
            </a:r>
          </a:p>
          <a:p>
            <a:pPr lvl="2" eaLnBrk="1" hangingPunct="1">
              <a:defRPr/>
            </a:pPr>
            <a:endParaRPr lang="en-US" altLang="ko-KR" sz="1800" dirty="0">
              <a:solidFill>
                <a:srgbClr val="00FF00"/>
              </a:solidFill>
              <a:ea typeface="굴림" charset="-127"/>
            </a:endParaRPr>
          </a:p>
          <a:p>
            <a:pPr lvl="2" eaLnBrk="1" hangingPunct="1">
              <a:defRPr/>
            </a:pPr>
            <a:endParaRPr lang="en-US" altLang="ko-KR" sz="1600" dirty="0">
              <a:solidFill>
                <a:srgbClr val="00FF00"/>
              </a:solidFill>
              <a:ea typeface="굴림" charset="-127"/>
            </a:endParaRPr>
          </a:p>
          <a:p>
            <a:pPr lvl="2" eaLnBrk="1" hangingPunct="1">
              <a:defRPr/>
            </a:pPr>
            <a:endParaRPr lang="en-US" altLang="ko-KR" sz="1600" dirty="0">
              <a:solidFill>
                <a:srgbClr val="00FF00"/>
              </a:solidFill>
              <a:ea typeface="굴림" charset="-127"/>
            </a:endParaRPr>
          </a:p>
          <a:p>
            <a:pPr lvl="2" eaLnBrk="1" hangingPunct="1">
              <a:defRPr/>
            </a:pPr>
            <a:endParaRPr lang="en-US" altLang="ko-KR" sz="1600" dirty="0" smtClean="0">
              <a:solidFill>
                <a:srgbClr val="00FF00"/>
              </a:solidFill>
              <a:ea typeface="굴림" charset="-127"/>
            </a:endParaRPr>
          </a:p>
          <a:p>
            <a:pPr lvl="1" eaLnBrk="1" hangingPunct="1">
              <a:defRPr/>
            </a:pPr>
            <a:endParaRPr lang="en-US" altLang="ko-KR" sz="2200" dirty="0" smtClean="0">
              <a:solidFill>
                <a:srgbClr val="00FF00"/>
              </a:solidFill>
              <a:ea typeface="굴림" charset="-127"/>
            </a:endParaRPr>
          </a:p>
        </p:txBody>
      </p:sp>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61</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61</a:t>
            </a:fld>
            <a:endParaRPr kumimoji="0" lang="en-GB" altLang="ko-KR" sz="1600">
              <a:latin typeface="Arial" charset="0"/>
            </a:endParaRPr>
          </a:p>
        </p:txBody>
      </p:sp>
      <p:pic>
        <p:nvPicPr>
          <p:cNvPr id="3" name="Picture 2"/>
          <p:cNvPicPr>
            <a:picLocks noChangeAspect="1"/>
          </p:cNvPicPr>
          <p:nvPr/>
        </p:nvPicPr>
        <p:blipFill>
          <a:blip r:embed="rId3"/>
          <a:stretch>
            <a:fillRect/>
          </a:stretch>
        </p:blipFill>
        <p:spPr>
          <a:xfrm>
            <a:off x="2590800" y="4114800"/>
            <a:ext cx="6261340" cy="990600"/>
          </a:xfrm>
          <a:prstGeom prst="rect">
            <a:avLst/>
          </a:prstGeom>
        </p:spPr>
      </p:pic>
    </p:spTree>
    <p:extLst>
      <p:ext uri="{BB962C8B-B14F-4D97-AF65-F5344CB8AC3E}">
        <p14:creationId xmlns:p14="http://schemas.microsoft.com/office/powerpoint/2010/main" val="3613105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0211" name="Rectangle 3"/>
          <p:cNvSpPr>
            <a:spLocks noGrp="1" noChangeArrowheads="1"/>
          </p:cNvSpPr>
          <p:nvPr>
            <p:ph type="title"/>
          </p:nvPr>
        </p:nvSpPr>
        <p:spPr>
          <a:xfrm>
            <a:off x="1524000" y="304800"/>
            <a:ext cx="9017000" cy="838200"/>
          </a:xfrm>
        </p:spPr>
        <p:txBody>
          <a:bodyPr/>
          <a:lstStyle/>
          <a:p>
            <a:pPr eaLnBrk="1" hangingPunct="1">
              <a:defRPr/>
            </a:pPr>
            <a:r>
              <a:rPr lang="en-US" altLang="ko-KR" sz="2800" dirty="0">
                <a:ea typeface="굴림" charset="-127"/>
              </a:rPr>
              <a:t>Optimal Mobility</a:t>
            </a:r>
            <a:r>
              <a:rPr lang="en-US" altLang="ko-KR" sz="2400" dirty="0">
                <a:ea typeface="굴림" charset="-127"/>
              </a:rPr>
              <a:t>-</a:t>
            </a:r>
            <a:r>
              <a:rPr lang="en-US" altLang="ko-KR" sz="2800" dirty="0">
                <a:ea typeface="굴림" charset="-127"/>
              </a:rPr>
              <a:t>Aware Transmission Time for </a:t>
            </a:r>
            <a:r>
              <a:rPr lang="en-US" altLang="ko-KR" sz="2800" dirty="0" smtClean="0">
                <a:ea typeface="굴림" charset="-127"/>
              </a:rPr>
              <a:t>RWM: </a:t>
            </a:r>
            <a:br>
              <a:rPr lang="en-US" altLang="ko-KR" sz="2800" dirty="0" smtClean="0">
                <a:ea typeface="굴림" charset="-127"/>
              </a:rPr>
            </a:br>
            <a:r>
              <a:rPr lang="en-US" altLang="ko-KR" sz="2400" dirty="0" smtClean="0">
                <a:solidFill>
                  <a:srgbClr val="66FF66"/>
                </a:solidFill>
                <a:ea typeface="굴림" charset="-127"/>
              </a:rPr>
              <a:t>Numerical Example</a:t>
            </a:r>
            <a:endParaRPr lang="en-US" altLang="ko-KR" sz="2400" dirty="0" smtClean="0">
              <a:solidFill>
                <a:srgbClr val="66FF66"/>
              </a:solidFill>
            </a:endParaRPr>
          </a:p>
        </p:txBody>
      </p:sp>
      <p:sp>
        <p:nvSpPr>
          <p:cNvPr id="5470212" name="Rectangle 4"/>
          <p:cNvSpPr>
            <a:spLocks noGrp="1" noChangeArrowheads="1"/>
          </p:cNvSpPr>
          <p:nvPr>
            <p:ph idx="1"/>
          </p:nvPr>
        </p:nvSpPr>
        <p:spPr>
          <a:xfrm>
            <a:off x="76200" y="1524000"/>
            <a:ext cx="11201400" cy="4114800"/>
          </a:xfrm>
        </p:spPr>
        <p:txBody>
          <a:bodyPr/>
          <a:lstStyle/>
          <a:p>
            <a:pPr marL="0" indent="0" algn="just" eaLnBrk="1" hangingPunct="1">
              <a:buNone/>
              <a:defRPr/>
            </a:pPr>
            <a:r>
              <a:rPr lang="en-US" altLang="ko-KR" sz="2000" dirty="0" smtClean="0"/>
              <a:t>Assume</a:t>
            </a:r>
            <a:r>
              <a:rPr lang="en-US" altLang="ko-KR" sz="2000" dirty="0" smtClean="0"/>
              <a:t>: </a:t>
            </a:r>
            <a:endParaRPr lang="en-US" altLang="ko-KR" sz="2000" dirty="0" smtClean="0"/>
          </a:p>
          <a:p>
            <a:pPr lvl="1" algn="just" eaLnBrk="1" hangingPunct="1">
              <a:defRPr/>
            </a:pPr>
            <a:r>
              <a:rPr lang="en-US" altLang="ko-KR" sz="1800" dirty="0" smtClean="0"/>
              <a:t>A</a:t>
            </a:r>
            <a:r>
              <a:rPr lang="en-US" altLang="ko-KR" sz="1800" dirty="0"/>
              <a:t>=[0,a]x[0,a]           </a:t>
            </a:r>
            <a:endParaRPr lang="en-US" altLang="ko-KR" sz="1800" dirty="0" smtClean="0"/>
          </a:p>
          <a:p>
            <a:pPr lvl="1" algn="just" eaLnBrk="1" hangingPunct="1">
              <a:defRPr/>
            </a:pPr>
            <a:r>
              <a:rPr lang="en-US" altLang="ko-KR" sz="1800" dirty="0" smtClean="0"/>
              <a:t>R</a:t>
            </a:r>
            <a:r>
              <a:rPr lang="en-US" altLang="ko-KR" sz="1800" dirty="0"/>
              <a:t>/a=</a:t>
            </a:r>
            <a:r>
              <a:rPr lang="en-US" altLang="ko-KR" sz="1800" dirty="0" smtClean="0"/>
              <a:t>0.005</a:t>
            </a:r>
          </a:p>
          <a:p>
            <a:pPr lvl="1" algn="just" eaLnBrk="1" hangingPunct="1">
              <a:defRPr/>
            </a:pPr>
            <a:r>
              <a:rPr lang="en-US" altLang="ko-KR" sz="1800" dirty="0" smtClean="0"/>
              <a:t>P</a:t>
            </a:r>
            <a:r>
              <a:rPr lang="en-US" altLang="ko-KR" sz="1800" baseline="-25000" dirty="0" smtClean="0"/>
              <a:t>int</a:t>
            </a:r>
            <a:r>
              <a:rPr lang="en-US" altLang="ko-KR" sz="1800" dirty="0" smtClean="0"/>
              <a:t>=10</a:t>
            </a:r>
            <a:r>
              <a:rPr lang="en-US" altLang="ko-KR" sz="1800" baseline="30000" dirty="0" smtClean="0"/>
              <a:t>-2</a:t>
            </a:r>
          </a:p>
          <a:p>
            <a:pPr lvl="1" algn="just" eaLnBrk="1" hangingPunct="1">
              <a:defRPr/>
            </a:pPr>
            <a:r>
              <a:rPr lang="en-US" altLang="ko-KR" sz="1800" dirty="0" smtClean="0">
                <a:ea typeface="굴림" charset="-127"/>
              </a:rPr>
              <a:t>P</a:t>
            </a:r>
            <a:r>
              <a:rPr lang="en-US" altLang="ko-KR" sz="1800" baseline="-25000" dirty="0" smtClean="0">
                <a:ea typeface="굴림" charset="-127"/>
              </a:rPr>
              <a:t>on</a:t>
            </a:r>
            <a:r>
              <a:rPr lang="en-US" altLang="ko-KR" sz="1800" dirty="0" smtClean="0">
                <a:ea typeface="굴림" charset="-127"/>
              </a:rPr>
              <a:t> = 0.2</a:t>
            </a:r>
          </a:p>
          <a:p>
            <a:pPr marL="457200" lvl="1" indent="0" algn="just" eaLnBrk="1" hangingPunct="1">
              <a:buNone/>
              <a:defRPr/>
            </a:pPr>
            <a:endParaRPr lang="en-US" altLang="ko-KR" sz="1800" dirty="0">
              <a:ea typeface="굴림" charset="-127"/>
            </a:endParaRPr>
          </a:p>
          <a:p>
            <a:pPr lvl="1" algn="just" eaLnBrk="1" hangingPunct="1">
              <a:defRPr/>
            </a:pPr>
            <a:r>
              <a:rPr lang="en-US" altLang="ko-KR" sz="1800" dirty="0" smtClean="0">
                <a:ea typeface="굴림" charset="-127"/>
              </a:rPr>
              <a:t> </a:t>
            </a:r>
            <a:endParaRPr lang="en-US" altLang="ko-KR" sz="1600" dirty="0">
              <a:ea typeface="굴림" charset="-127"/>
            </a:endParaRPr>
          </a:p>
          <a:p>
            <a:pPr lvl="2" eaLnBrk="1" hangingPunct="1">
              <a:defRPr/>
            </a:pPr>
            <a:endParaRPr lang="en-US" altLang="ko-KR" sz="1600" dirty="0">
              <a:solidFill>
                <a:srgbClr val="00FF00"/>
              </a:solidFill>
              <a:ea typeface="굴림" charset="-127"/>
            </a:endParaRPr>
          </a:p>
          <a:p>
            <a:pPr lvl="2" eaLnBrk="1" hangingPunct="1">
              <a:defRPr/>
            </a:pPr>
            <a:endParaRPr lang="en-US" altLang="ko-KR" sz="1600" dirty="0" smtClean="0">
              <a:solidFill>
                <a:srgbClr val="00FF00"/>
              </a:solidFill>
              <a:ea typeface="굴림" charset="-127"/>
            </a:endParaRPr>
          </a:p>
          <a:p>
            <a:pPr lvl="1" eaLnBrk="1" hangingPunct="1">
              <a:defRPr/>
            </a:pPr>
            <a:endParaRPr lang="en-US" altLang="ko-KR" sz="2200" dirty="0" smtClean="0">
              <a:solidFill>
                <a:srgbClr val="00FF00"/>
              </a:solidFill>
              <a:ea typeface="굴림" charset="-127"/>
            </a:endParaRPr>
          </a:p>
        </p:txBody>
      </p:sp>
      <p:sp>
        <p:nvSpPr>
          <p:cNvPr id="4099" name="Rectangle 7"/>
          <p:cNvSpPr>
            <a:spLocks noGrp="1" noChangeArrowheads="1"/>
          </p:cNvSpPr>
          <p:nvPr>
            <p:ph type="sldNum" sz="quarter" idx="10"/>
          </p:nvPr>
        </p:nvSpPr>
        <p:spPr>
          <a:noFill/>
        </p:spPr>
        <p:txBody>
          <a:bodyPr/>
          <a:lstStyle/>
          <a:p>
            <a:fld id="{A76FCB51-30B3-4C37-BC6C-AE9879878463}" type="slidenum">
              <a:rPr lang="en-GB" altLang="ko-KR" smtClean="0"/>
              <a:pPr/>
              <a:t>62</a:t>
            </a:fld>
            <a:endParaRPr lang="en-GB" altLang="ko-KR" smtClean="0"/>
          </a:p>
        </p:txBody>
      </p:sp>
      <p:sp>
        <p:nvSpPr>
          <p:cNvPr id="4100"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8E294DCC-C318-4A00-A2F3-87F2CF54CE11}" type="slidenum">
              <a:rPr kumimoji="0" lang="en-GB" altLang="ko-KR" sz="1600">
                <a:latin typeface="Arial" charset="0"/>
              </a:rPr>
              <a:pPr algn="r" eaLnBrk="1" hangingPunct="1">
                <a:lnSpc>
                  <a:spcPct val="100000"/>
                </a:lnSpc>
                <a:spcBef>
                  <a:spcPct val="0"/>
                </a:spcBef>
                <a:buClrTx/>
                <a:buSzTx/>
                <a:buFontTx/>
                <a:buNone/>
              </a:pPr>
              <a:t>62</a:t>
            </a:fld>
            <a:endParaRPr kumimoji="0" lang="en-GB" altLang="ko-KR" sz="1600">
              <a:latin typeface="Arial" charset="0"/>
            </a:endParaRPr>
          </a:p>
        </p:txBody>
      </p:sp>
      <p:pic>
        <p:nvPicPr>
          <p:cNvPr id="2" name="Picture 1"/>
          <p:cNvPicPr>
            <a:picLocks noChangeAspect="1"/>
          </p:cNvPicPr>
          <p:nvPr/>
        </p:nvPicPr>
        <p:blipFill>
          <a:blip r:embed="rId3"/>
          <a:stretch>
            <a:fillRect/>
          </a:stretch>
        </p:blipFill>
        <p:spPr>
          <a:xfrm>
            <a:off x="838200" y="3276600"/>
            <a:ext cx="1320800" cy="647700"/>
          </a:xfrm>
          <a:prstGeom prst="rect">
            <a:avLst/>
          </a:prstGeom>
        </p:spPr>
      </p:pic>
      <p:sp>
        <p:nvSpPr>
          <p:cNvPr id="8" name="Right Brace 7"/>
          <p:cNvSpPr/>
          <p:nvPr/>
        </p:nvSpPr>
        <p:spPr bwMode="auto">
          <a:xfrm>
            <a:off x="2286000" y="1600200"/>
            <a:ext cx="762000" cy="2971800"/>
          </a:xfrm>
          <a:prstGeom prst="rightBrace">
            <a:avLst>
              <a:gd name="adj1" fmla="val 0"/>
              <a:gd name="adj2" fmla="val 50000"/>
            </a:avLst>
          </a:prstGeom>
          <a:noFill/>
          <a:ln w="57150"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9" name="Right Arrow 8"/>
          <p:cNvSpPr/>
          <p:nvPr/>
        </p:nvSpPr>
        <p:spPr bwMode="auto">
          <a:xfrm>
            <a:off x="2667000" y="2895600"/>
            <a:ext cx="457200" cy="332232"/>
          </a:xfrm>
          <a:prstGeom prst="rightArrow">
            <a:avLst/>
          </a:prstGeom>
          <a:solidFill>
            <a:srgbClr val="66FF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pic>
        <p:nvPicPr>
          <p:cNvPr id="4" name="Picture 3"/>
          <p:cNvPicPr>
            <a:picLocks noChangeAspect="1"/>
          </p:cNvPicPr>
          <p:nvPr/>
        </p:nvPicPr>
        <p:blipFill>
          <a:blip r:embed="rId4"/>
          <a:stretch>
            <a:fillRect/>
          </a:stretch>
        </p:blipFill>
        <p:spPr>
          <a:xfrm>
            <a:off x="4343400" y="1752600"/>
            <a:ext cx="3149600" cy="800100"/>
          </a:xfrm>
          <a:prstGeom prst="rect">
            <a:avLst/>
          </a:prstGeom>
        </p:spPr>
      </p:pic>
      <p:pic>
        <p:nvPicPr>
          <p:cNvPr id="5" name="Picture 4"/>
          <p:cNvPicPr>
            <a:picLocks noChangeAspect="1"/>
          </p:cNvPicPr>
          <p:nvPr/>
        </p:nvPicPr>
        <p:blipFill>
          <a:blip r:embed="rId5"/>
          <a:stretch>
            <a:fillRect/>
          </a:stretch>
        </p:blipFill>
        <p:spPr>
          <a:xfrm>
            <a:off x="3581400" y="3352800"/>
            <a:ext cx="6781800" cy="876300"/>
          </a:xfrm>
          <a:prstGeom prst="rect">
            <a:avLst/>
          </a:prstGeom>
        </p:spPr>
      </p:pic>
      <p:sp>
        <p:nvSpPr>
          <p:cNvPr id="6" name="TextBox 5"/>
          <p:cNvSpPr txBox="1"/>
          <p:nvPr/>
        </p:nvSpPr>
        <p:spPr>
          <a:xfrm>
            <a:off x="4038600" y="5216351"/>
            <a:ext cx="5638800" cy="374461"/>
          </a:xfrm>
          <a:prstGeom prst="rect">
            <a:avLst/>
          </a:prstGeom>
          <a:noFill/>
        </p:spPr>
        <p:txBody>
          <a:bodyPr wrap="square" rtlCol="0">
            <a:spAutoFit/>
          </a:bodyPr>
          <a:lstStyle/>
          <a:p>
            <a:pPr>
              <a:buNone/>
            </a:pPr>
            <a:r>
              <a:rPr lang="en-US" sz="2000" dirty="0">
                <a:solidFill>
                  <a:srgbClr val="FFFF00"/>
                </a:solidFill>
                <a:ea typeface="Lucida Grande"/>
                <a:cs typeface="Lucida Grande"/>
              </a:rPr>
              <a:t>A</a:t>
            </a:r>
            <a:r>
              <a:rPr lang="en-US" sz="2000" dirty="0" smtClean="0">
                <a:solidFill>
                  <a:srgbClr val="FFFF00"/>
                </a:solidFill>
                <a:ea typeface="Lucida Grande"/>
                <a:cs typeface="Lucida Grande"/>
              </a:rPr>
              <a:t> </a:t>
            </a:r>
            <a:r>
              <a:rPr lang="en-US" sz="2000" dirty="0">
                <a:solidFill>
                  <a:srgbClr val="FFFF00"/>
                </a:solidFill>
                <a:ea typeface="Lucida Grande"/>
                <a:cs typeface="Lucida Grande"/>
              </a:rPr>
              <a:t>CR user can transmit for </a:t>
            </a:r>
            <a:r>
              <a:rPr lang="en-US" sz="2000" dirty="0" smtClean="0">
                <a:solidFill>
                  <a:srgbClr val="FFFF00"/>
                </a:solidFill>
                <a:ea typeface="Lucida Grande"/>
                <a:cs typeface="Lucida Grande"/>
              </a:rPr>
              <a:t>10.26 sec</a:t>
            </a:r>
            <a:endParaRPr lang="en-US" sz="2000" dirty="0">
              <a:solidFill>
                <a:srgbClr val="FFFF00"/>
              </a:solidFill>
            </a:endParaRPr>
          </a:p>
        </p:txBody>
      </p:sp>
      <p:sp>
        <p:nvSpPr>
          <p:cNvPr id="14" name="Right Arrow 13"/>
          <p:cNvSpPr/>
          <p:nvPr/>
        </p:nvSpPr>
        <p:spPr bwMode="auto">
          <a:xfrm rot="5400000">
            <a:off x="6096000" y="4572000"/>
            <a:ext cx="457200" cy="332232"/>
          </a:xfrm>
          <a:prstGeom prst="rightArrow">
            <a:avLst/>
          </a:prstGeom>
          <a:solidFill>
            <a:srgbClr val="66FF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Tree>
    <p:extLst>
      <p:ext uri="{BB962C8B-B14F-4D97-AF65-F5344CB8AC3E}">
        <p14:creationId xmlns:p14="http://schemas.microsoft.com/office/powerpoint/2010/main" val="1724387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63</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63</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676400" y="152400"/>
            <a:ext cx="9017000" cy="838200"/>
          </a:xfrm>
        </p:spPr>
        <p:txBody>
          <a:bodyPr/>
          <a:lstStyle/>
          <a:p>
            <a:pPr eaLnBrk="1" hangingPunct="1">
              <a:defRPr/>
            </a:pPr>
            <a:r>
              <a:rPr lang="en-US" altLang="ko-KR" dirty="0" smtClean="0">
                <a:ea typeface="굴림" charset="-127"/>
              </a:rPr>
              <a:t>Mobility</a:t>
            </a:r>
            <a:r>
              <a:rPr lang="en-US" altLang="ko-KR" dirty="0">
                <a:ea typeface="굴림" charset="-127"/>
              </a:rPr>
              <a:t>-Aware </a:t>
            </a:r>
            <a:r>
              <a:rPr lang="en-US" altLang="ko-KR" dirty="0" smtClean="0">
                <a:ea typeface="굴림" charset="-127"/>
              </a:rPr>
              <a:t>Sensing Time for RWM</a:t>
            </a:r>
            <a:endParaRPr lang="en-US" altLang="ko-KR" dirty="0">
              <a:ea typeface="굴림" charset="-127"/>
            </a:endParaRPr>
          </a:p>
        </p:txBody>
      </p:sp>
      <p:sp>
        <p:nvSpPr>
          <p:cNvPr id="5470212" name="Rectangle 4"/>
          <p:cNvSpPr>
            <a:spLocks noGrp="1" noChangeArrowheads="1"/>
          </p:cNvSpPr>
          <p:nvPr>
            <p:ph type="body" sz="half" idx="4294967295"/>
          </p:nvPr>
        </p:nvSpPr>
        <p:spPr>
          <a:xfrm>
            <a:off x="304800" y="914400"/>
            <a:ext cx="11125200" cy="1524000"/>
          </a:xfrm>
        </p:spPr>
        <p:txBody>
          <a:bodyPr/>
          <a:lstStyle/>
          <a:p>
            <a:pPr lvl="1" eaLnBrk="1" hangingPunct="1">
              <a:buFontTx/>
              <a:buNone/>
              <a:defRPr/>
            </a:pPr>
            <a:endParaRPr lang="en-US" altLang="ko-KR" sz="2400" dirty="0" smtClean="0"/>
          </a:p>
          <a:p>
            <a:pPr marL="0" indent="0" eaLnBrk="1" hangingPunct="1">
              <a:buNone/>
              <a:defRPr/>
            </a:pPr>
            <a:r>
              <a:rPr lang="en-US" altLang="ko-KR" sz="1800" dirty="0" smtClean="0">
                <a:solidFill>
                  <a:srgbClr val="FFFFFF"/>
                </a:solidFill>
                <a:ea typeface="굴림" charset="-127"/>
              </a:rPr>
              <a:t>According to Corollary 1 </a:t>
            </a:r>
            <a:r>
              <a:rPr lang="en-US" altLang="ko-KR" sz="1800" dirty="0" smtClean="0">
                <a:solidFill>
                  <a:srgbClr val="FFFFFF"/>
                </a:solidFill>
                <a:ea typeface="굴림" charset="-127"/>
              </a:rPr>
              <a:t>&amp; </a:t>
            </a:r>
            <a:r>
              <a:rPr lang="en-US" altLang="ko-KR" sz="1800" dirty="0" smtClean="0">
                <a:solidFill>
                  <a:srgbClr val="FFFFFF"/>
                </a:solidFill>
                <a:ea typeface="굴림" charset="-127"/>
              </a:rPr>
              <a:t>the </a:t>
            </a:r>
            <a:r>
              <a:rPr lang="en-US" altLang="ko-KR" sz="1800" dirty="0" smtClean="0">
                <a:solidFill>
                  <a:srgbClr val="FFFFFF"/>
                </a:solidFill>
                <a:ea typeface="굴림" charset="-127"/>
              </a:rPr>
              <a:t>related </a:t>
            </a:r>
            <a:r>
              <a:rPr lang="en-US" altLang="ko-KR" sz="1800" dirty="0" smtClean="0">
                <a:solidFill>
                  <a:srgbClr val="FFFFFF"/>
                </a:solidFill>
                <a:ea typeface="굴림" charset="-127"/>
              </a:rPr>
              <a:t>insight, </a:t>
            </a:r>
            <a:r>
              <a:rPr lang="en-US" altLang="ko-KR" sz="1800" dirty="0" smtClean="0">
                <a:solidFill>
                  <a:srgbClr val="FFFFFF"/>
                </a:solidFill>
                <a:ea typeface="굴림" charset="-127"/>
              </a:rPr>
              <a:t>the mobility-aware sensing time for the RWM is  </a:t>
            </a:r>
          </a:p>
          <a:p>
            <a:pPr eaLnBrk="1" hangingPunct="1">
              <a:defRPr/>
            </a:pPr>
            <a:endParaRPr lang="en-US" altLang="ko-KR" sz="1800" dirty="0">
              <a:solidFill>
                <a:srgbClr val="FFFFFF"/>
              </a:solidFill>
              <a:ea typeface="굴림" charset="-127"/>
            </a:endParaRPr>
          </a:p>
          <a:p>
            <a:pPr eaLnBrk="1" hangingPunct="1">
              <a:defRPr/>
            </a:pPr>
            <a:endParaRPr lang="en-US" altLang="ko-KR" sz="1600" dirty="0" smtClean="0">
              <a:solidFill>
                <a:srgbClr val="FFFFFF"/>
              </a:solidFill>
              <a:ea typeface="굴림" charset="-127"/>
            </a:endParaRPr>
          </a:p>
          <a:p>
            <a:pPr eaLnBrk="1" hangingPunct="1">
              <a:defRPr/>
            </a:pPr>
            <a:endParaRPr lang="en-US" altLang="ko-KR" sz="1600" dirty="0">
              <a:solidFill>
                <a:srgbClr val="FFFFFF"/>
              </a:solidFill>
              <a:ea typeface="굴림" charset="-127"/>
            </a:endParaRPr>
          </a:p>
          <a:p>
            <a:pPr marL="0" lvl="1" indent="0" eaLnBrk="1" hangingPunct="1">
              <a:buClr>
                <a:schemeClr val="folHlink"/>
              </a:buClr>
              <a:buNone/>
              <a:defRPr/>
            </a:pPr>
            <a:r>
              <a:rPr lang="en-US" altLang="ko-KR" sz="1600" dirty="0">
                <a:ea typeface="굴림" charset="-127"/>
              </a:rPr>
              <a:t> </a:t>
            </a:r>
            <a:r>
              <a:rPr lang="en-US" altLang="ko-KR" sz="1600" dirty="0" smtClean="0">
                <a:ea typeface="굴림" charset="-127"/>
              </a:rPr>
              <a:t>   where        is </a:t>
            </a:r>
            <a:r>
              <a:rPr lang="en-US" altLang="ko-KR" sz="1600" dirty="0">
                <a:ea typeface="굴림" charset="-127"/>
              </a:rPr>
              <a:t>given by Theorem 1 for </a:t>
            </a:r>
            <a:r>
              <a:rPr lang="en-US" altLang="ko-KR" sz="1600" dirty="0" smtClean="0">
                <a:ea typeface="굴림" charset="-127"/>
              </a:rPr>
              <a:t>RWM: </a:t>
            </a:r>
            <a:endParaRPr lang="en-US" altLang="ko-KR" sz="1600" dirty="0">
              <a:ea typeface="굴림" charset="-127"/>
            </a:endParaRPr>
          </a:p>
          <a:p>
            <a:pPr eaLnBrk="1" hangingPunct="1">
              <a:defRPr/>
            </a:pPr>
            <a:endParaRPr lang="en-US" altLang="ko-KR" sz="1600" dirty="0" smtClean="0">
              <a:solidFill>
                <a:srgbClr val="FFFFFF"/>
              </a:solidFill>
              <a:ea typeface="굴림" charset="-127"/>
            </a:endParaRPr>
          </a:p>
          <a:p>
            <a:pPr eaLnBrk="1" hangingPunct="1">
              <a:defRPr/>
            </a:pPr>
            <a:endParaRPr lang="en-US" altLang="ko-KR" sz="1600" dirty="0">
              <a:solidFill>
                <a:srgbClr val="FFFFFF"/>
              </a:solidFill>
              <a:ea typeface="굴림" charset="-127"/>
            </a:endParaRPr>
          </a:p>
          <a:p>
            <a:pPr marL="0" indent="0" eaLnBrk="1" hangingPunct="1">
              <a:buNone/>
              <a:defRPr/>
            </a:pPr>
            <a:r>
              <a:rPr lang="en-US" altLang="ko-KR" sz="1600" dirty="0" smtClean="0">
                <a:solidFill>
                  <a:srgbClr val="FFFFFF"/>
                </a:solidFill>
                <a:ea typeface="굴림" charset="-127"/>
              </a:rPr>
              <a:t> </a:t>
            </a:r>
            <a:endParaRPr lang="en-US" altLang="ko-KR" sz="1600" dirty="0" smtClean="0">
              <a:solidFill>
                <a:srgbClr val="FFFFFF"/>
              </a:solidFill>
              <a:ea typeface="굴림" charset="-127"/>
            </a:endParaRPr>
          </a:p>
          <a:p>
            <a:pPr marL="0" indent="0" eaLnBrk="1" hangingPunct="1">
              <a:buNone/>
              <a:defRPr/>
            </a:pPr>
            <a:r>
              <a:rPr lang="en-US" altLang="ko-KR" sz="1800" dirty="0" smtClean="0">
                <a:ea typeface="굴림" charset="-127"/>
              </a:rPr>
              <a:t>By </a:t>
            </a:r>
            <a:r>
              <a:rPr lang="en-US" altLang="ko-KR" sz="1800" dirty="0" smtClean="0">
                <a:ea typeface="굴림" charset="-127"/>
              </a:rPr>
              <a:t>combining these two results</a:t>
            </a:r>
            <a:r>
              <a:rPr lang="en-US" altLang="ko-KR" sz="1800" dirty="0">
                <a:ea typeface="굴림" charset="-127"/>
              </a:rPr>
              <a:t>, the mobility-aware sensing time for the RWM is </a:t>
            </a:r>
            <a:r>
              <a:rPr lang="en-US" altLang="ko-KR" sz="1800" dirty="0" smtClean="0">
                <a:ea typeface="굴림" charset="-127"/>
              </a:rPr>
              <a:t>given by:</a:t>
            </a:r>
            <a:endParaRPr lang="en-US" altLang="ko-KR" sz="1800" dirty="0">
              <a:ea typeface="굴림" charset="-127"/>
            </a:endParaRPr>
          </a:p>
          <a:p>
            <a:pPr marL="457200" lvl="1" indent="0" eaLnBrk="1" hangingPunct="1">
              <a:buNone/>
              <a:defRPr/>
            </a:pPr>
            <a:endParaRPr lang="en-US" altLang="ko-KR" sz="2400" dirty="0" smtClean="0">
              <a:solidFill>
                <a:srgbClr val="FFFFFF"/>
              </a:solidFill>
              <a:ea typeface="굴림" charset="-127"/>
            </a:endParaRPr>
          </a:p>
          <a:p>
            <a:pPr marL="457200" lvl="1" indent="0" eaLnBrk="1" hangingPunct="1">
              <a:buNone/>
              <a:defRPr/>
            </a:pPr>
            <a:endParaRPr lang="en-US" altLang="ko-KR" sz="2200" dirty="0" smtClean="0">
              <a:solidFill>
                <a:srgbClr val="FFFFFF"/>
              </a:solidFill>
              <a:ea typeface="굴림" charset="-127"/>
            </a:endParaRPr>
          </a:p>
          <a:p>
            <a:pPr marL="457200" lvl="1" indent="0" eaLnBrk="1" hangingPunct="1">
              <a:buNone/>
              <a:defRPr/>
            </a:pPr>
            <a:endParaRPr lang="en-US" altLang="ko-KR" sz="2600" dirty="0" smtClean="0">
              <a:solidFill>
                <a:srgbClr val="FFFFFF"/>
              </a:solidFill>
              <a:ea typeface="굴림" charset="-127"/>
            </a:endParaRPr>
          </a:p>
          <a:p>
            <a:pPr marL="457200" lvl="1" indent="0" eaLnBrk="1" hangingPunct="1">
              <a:buNone/>
              <a:defRPr/>
            </a:pPr>
            <a:endParaRPr lang="en-US" altLang="ko-KR" sz="2600" dirty="0" smtClean="0">
              <a:solidFill>
                <a:srgbClr val="FFFFFF"/>
              </a:solidFill>
              <a:ea typeface="굴림" charset="-127"/>
            </a:endParaRPr>
          </a:p>
          <a:p>
            <a:pPr marL="457200" lvl="1" indent="0" eaLnBrk="1" hangingPunct="1">
              <a:buNone/>
              <a:defRPr/>
            </a:pPr>
            <a:endParaRPr lang="en-US" altLang="ko-KR" sz="2000" dirty="0" smtClean="0">
              <a:solidFill>
                <a:srgbClr val="66FF66"/>
              </a:solidFill>
              <a:ea typeface="굴림" charset="-127"/>
            </a:endParaRPr>
          </a:p>
          <a:p>
            <a:pPr lvl="2" eaLnBrk="1" hangingPunct="1">
              <a:buFont typeface="Wingdings" charset="2"/>
              <a:buChar char="ü"/>
              <a:defRPr/>
            </a:pPr>
            <a:endParaRPr lang="en-US" altLang="ko-KR" sz="2000" dirty="0">
              <a:solidFill>
                <a:srgbClr val="66FF66"/>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eaLnBrk="1" hangingPunct="1">
              <a:buFont typeface="Wingdings" charset="2"/>
              <a:buNone/>
              <a:defRPr/>
            </a:pPr>
            <a:endParaRPr lang="en-US" altLang="ko-KR" sz="2400" dirty="0"/>
          </a:p>
          <a:p>
            <a:pPr lvl="1" eaLnBrk="1" hangingPunct="1">
              <a:buFontTx/>
              <a:buNone/>
              <a:defRPr/>
            </a:pPr>
            <a:endParaRPr lang="en-US" altLang="ko-KR" sz="2400" dirty="0" smtClean="0">
              <a:solidFill>
                <a:srgbClr val="66FF33"/>
              </a:solidFill>
            </a:endParaRPr>
          </a:p>
        </p:txBody>
      </p:sp>
      <p:pic>
        <p:nvPicPr>
          <p:cNvPr id="2" name="Picture 1"/>
          <p:cNvPicPr>
            <a:picLocks noChangeAspect="1"/>
          </p:cNvPicPr>
          <p:nvPr/>
        </p:nvPicPr>
        <p:blipFill>
          <a:blip r:embed="rId3"/>
          <a:stretch>
            <a:fillRect/>
          </a:stretch>
        </p:blipFill>
        <p:spPr>
          <a:xfrm>
            <a:off x="2895600" y="1828800"/>
            <a:ext cx="5232400" cy="571500"/>
          </a:xfrm>
          <a:prstGeom prst="rect">
            <a:avLst/>
          </a:prstGeom>
        </p:spPr>
      </p:pic>
      <p:pic>
        <p:nvPicPr>
          <p:cNvPr id="4" name="Picture 3"/>
          <p:cNvPicPr>
            <a:picLocks noChangeAspect="1"/>
          </p:cNvPicPr>
          <p:nvPr/>
        </p:nvPicPr>
        <p:blipFill>
          <a:blip r:embed="rId4"/>
          <a:stretch>
            <a:fillRect/>
          </a:stretch>
        </p:blipFill>
        <p:spPr>
          <a:xfrm>
            <a:off x="1447800" y="2438400"/>
            <a:ext cx="444500" cy="482600"/>
          </a:xfrm>
          <a:prstGeom prst="rect">
            <a:avLst/>
          </a:prstGeom>
        </p:spPr>
      </p:pic>
      <p:pic>
        <p:nvPicPr>
          <p:cNvPr id="16" name="Picture 15"/>
          <p:cNvPicPr>
            <a:picLocks noChangeAspect="1"/>
          </p:cNvPicPr>
          <p:nvPr/>
        </p:nvPicPr>
        <p:blipFill>
          <a:blip r:embed="rId5"/>
          <a:stretch>
            <a:fillRect/>
          </a:stretch>
        </p:blipFill>
        <p:spPr>
          <a:xfrm>
            <a:off x="5867400" y="2438400"/>
            <a:ext cx="4876800" cy="1143000"/>
          </a:xfrm>
          <a:prstGeom prst="rect">
            <a:avLst/>
          </a:prstGeom>
        </p:spPr>
      </p:pic>
      <p:pic>
        <p:nvPicPr>
          <p:cNvPr id="5" name="Picture 4"/>
          <p:cNvPicPr>
            <a:picLocks noChangeAspect="1"/>
          </p:cNvPicPr>
          <p:nvPr/>
        </p:nvPicPr>
        <p:blipFill>
          <a:blip r:embed="rId6"/>
          <a:stretch>
            <a:fillRect/>
          </a:stretch>
        </p:blipFill>
        <p:spPr>
          <a:xfrm>
            <a:off x="533400" y="4267200"/>
            <a:ext cx="6477000" cy="1600200"/>
          </a:xfrm>
          <a:prstGeom prst="rect">
            <a:avLst/>
          </a:prstGeom>
        </p:spPr>
      </p:pic>
      <p:sp>
        <p:nvSpPr>
          <p:cNvPr id="17" name="TextBox 16"/>
          <p:cNvSpPr txBox="1"/>
          <p:nvPr/>
        </p:nvSpPr>
        <p:spPr>
          <a:xfrm>
            <a:off x="7435102" y="4510777"/>
            <a:ext cx="3004298" cy="289823"/>
          </a:xfrm>
          <a:prstGeom prst="rect">
            <a:avLst/>
          </a:prstGeom>
          <a:noFill/>
        </p:spPr>
        <p:txBody>
          <a:bodyPr wrap="none" rtlCol="0">
            <a:spAutoFit/>
          </a:bodyPr>
          <a:lstStyle/>
          <a:p>
            <a:pPr>
              <a:buNone/>
            </a:pPr>
            <a:r>
              <a:rPr lang="en-US" sz="1400" dirty="0" smtClean="0">
                <a:solidFill>
                  <a:srgbClr val="66FF66"/>
                </a:solidFill>
              </a:rPr>
              <a:t>One-dimensional Network region</a:t>
            </a:r>
            <a:endParaRPr lang="en-US" sz="1400" dirty="0">
              <a:solidFill>
                <a:srgbClr val="66FF66"/>
              </a:solidFill>
            </a:endParaRPr>
          </a:p>
        </p:txBody>
      </p:sp>
      <p:sp>
        <p:nvSpPr>
          <p:cNvPr id="18" name="TextBox 17"/>
          <p:cNvSpPr txBox="1"/>
          <p:nvPr/>
        </p:nvSpPr>
        <p:spPr>
          <a:xfrm>
            <a:off x="7467600" y="5348977"/>
            <a:ext cx="2830109" cy="289823"/>
          </a:xfrm>
          <a:prstGeom prst="rect">
            <a:avLst/>
          </a:prstGeom>
          <a:noFill/>
        </p:spPr>
        <p:txBody>
          <a:bodyPr wrap="none" rtlCol="0">
            <a:spAutoFit/>
          </a:bodyPr>
          <a:lstStyle/>
          <a:p>
            <a:pPr>
              <a:buNone/>
            </a:pPr>
            <a:r>
              <a:rPr lang="en-US" sz="1400" dirty="0" smtClean="0">
                <a:solidFill>
                  <a:srgbClr val="66FF66"/>
                </a:solidFill>
              </a:rPr>
              <a:t>Bi-dimensional Network region</a:t>
            </a:r>
            <a:endParaRPr lang="en-US" sz="1400" dirty="0">
              <a:solidFill>
                <a:srgbClr val="66FF66"/>
              </a:solidFill>
            </a:endParaRPr>
          </a:p>
        </p:txBody>
      </p:sp>
      <p:sp>
        <p:nvSpPr>
          <p:cNvPr id="20" name="Right Arrow 19"/>
          <p:cNvSpPr/>
          <p:nvPr/>
        </p:nvSpPr>
        <p:spPr bwMode="auto">
          <a:xfrm rot="5400000">
            <a:off x="6705600" y="4591800"/>
            <a:ext cx="691200" cy="194400"/>
          </a:xfrm>
          <a:prstGeom prst="rightArrow">
            <a:avLst/>
          </a:prstGeom>
          <a:solidFill>
            <a:srgbClr val="66FF66"/>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21" name="Right Arrow 20"/>
          <p:cNvSpPr/>
          <p:nvPr/>
        </p:nvSpPr>
        <p:spPr bwMode="auto">
          <a:xfrm rot="5400000">
            <a:off x="6762000" y="5424600"/>
            <a:ext cx="691200" cy="194400"/>
          </a:xfrm>
          <a:prstGeom prst="rightArrow">
            <a:avLst/>
          </a:prstGeom>
          <a:solidFill>
            <a:srgbClr val="66FF66"/>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Tree>
    <p:extLst>
      <p:ext uri="{BB962C8B-B14F-4D97-AF65-F5344CB8AC3E}">
        <p14:creationId xmlns:p14="http://schemas.microsoft.com/office/powerpoint/2010/main" val="1763101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64</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64</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676400" y="152400"/>
            <a:ext cx="9017000" cy="838200"/>
          </a:xfrm>
        </p:spPr>
        <p:txBody>
          <a:bodyPr/>
          <a:lstStyle/>
          <a:p>
            <a:pPr eaLnBrk="1" hangingPunct="1">
              <a:defRPr/>
            </a:pPr>
            <a:r>
              <a:rPr lang="en-US" altLang="ko-KR" sz="2800" dirty="0" smtClean="0">
                <a:ea typeface="굴림" charset="-127"/>
              </a:rPr>
              <a:t>Mobility</a:t>
            </a:r>
            <a:r>
              <a:rPr lang="en-US" altLang="ko-KR" sz="2800" dirty="0">
                <a:ea typeface="굴림" charset="-127"/>
              </a:rPr>
              <a:t>-Aware </a:t>
            </a:r>
            <a:r>
              <a:rPr lang="en-US" altLang="ko-KR" sz="2800" dirty="0" smtClean="0">
                <a:ea typeface="굴림" charset="-127"/>
              </a:rPr>
              <a:t>Sensing Time for RWM: </a:t>
            </a:r>
            <a:r>
              <a:rPr lang="en-US" altLang="ko-KR" sz="2800" dirty="0" smtClean="0">
                <a:ea typeface="굴림" charset="-127"/>
              </a:rPr>
              <a:t/>
            </a:r>
            <a:br>
              <a:rPr lang="en-US" altLang="ko-KR" sz="2800" dirty="0" smtClean="0">
                <a:ea typeface="굴림" charset="-127"/>
              </a:rPr>
            </a:br>
            <a:r>
              <a:rPr lang="en-US" altLang="ko-KR" sz="2800" dirty="0" smtClean="0">
                <a:solidFill>
                  <a:srgbClr val="66FF66"/>
                </a:solidFill>
                <a:ea typeface="굴림" charset="-127"/>
              </a:rPr>
              <a:t>Numerical </a:t>
            </a:r>
            <a:r>
              <a:rPr lang="en-US" altLang="ko-KR" sz="2800" dirty="0" smtClean="0">
                <a:solidFill>
                  <a:srgbClr val="66FF66"/>
                </a:solidFill>
                <a:ea typeface="굴림" charset="-127"/>
              </a:rPr>
              <a:t>Example</a:t>
            </a:r>
            <a:endParaRPr lang="en-US" altLang="ko-KR" sz="2800" dirty="0">
              <a:solidFill>
                <a:srgbClr val="66FF66"/>
              </a:solidFill>
              <a:ea typeface="굴림" charset="-127"/>
            </a:endParaRPr>
          </a:p>
        </p:txBody>
      </p:sp>
      <p:sp>
        <p:nvSpPr>
          <p:cNvPr id="5470212" name="Rectangle 4"/>
          <p:cNvSpPr>
            <a:spLocks noGrp="1" noChangeArrowheads="1"/>
          </p:cNvSpPr>
          <p:nvPr>
            <p:ph type="body" sz="half" idx="4294967295"/>
          </p:nvPr>
        </p:nvSpPr>
        <p:spPr>
          <a:xfrm>
            <a:off x="304800" y="914400"/>
            <a:ext cx="11125200" cy="1524000"/>
          </a:xfrm>
        </p:spPr>
        <p:txBody>
          <a:bodyPr/>
          <a:lstStyle/>
          <a:p>
            <a:pPr lvl="1" eaLnBrk="1" hangingPunct="1">
              <a:buFontTx/>
              <a:buNone/>
              <a:defRPr/>
            </a:pPr>
            <a:endParaRPr lang="en-US" altLang="ko-KR" sz="2400" dirty="0" smtClean="0"/>
          </a:p>
          <a:p>
            <a:pPr eaLnBrk="1" hangingPunct="1">
              <a:defRPr/>
            </a:pPr>
            <a:endParaRPr lang="en-US" altLang="ko-KR" sz="1600" dirty="0">
              <a:solidFill>
                <a:srgbClr val="FFFFFF"/>
              </a:solidFill>
              <a:ea typeface="굴림" charset="-127"/>
            </a:endParaRPr>
          </a:p>
          <a:p>
            <a:pPr marL="457200" lvl="1" indent="0" eaLnBrk="1" hangingPunct="1">
              <a:buNone/>
              <a:defRPr/>
            </a:pPr>
            <a:endParaRPr lang="en-US" altLang="ko-KR" sz="2200" dirty="0" smtClean="0">
              <a:solidFill>
                <a:srgbClr val="FFFFFF"/>
              </a:solidFill>
              <a:ea typeface="굴림" charset="-127"/>
            </a:endParaRPr>
          </a:p>
          <a:p>
            <a:pPr marL="457200" lvl="1" indent="0" eaLnBrk="1" hangingPunct="1">
              <a:buNone/>
              <a:defRPr/>
            </a:pPr>
            <a:endParaRPr lang="en-US" altLang="ko-KR" sz="2200" dirty="0" smtClean="0">
              <a:solidFill>
                <a:srgbClr val="FFFFFF"/>
              </a:solidFill>
              <a:ea typeface="굴림" charset="-127"/>
            </a:endParaRPr>
          </a:p>
          <a:p>
            <a:pPr marL="457200" lvl="1" indent="0" eaLnBrk="1" hangingPunct="1">
              <a:buNone/>
              <a:defRPr/>
            </a:pPr>
            <a:endParaRPr lang="en-US" altLang="ko-KR" sz="2600" dirty="0" smtClean="0">
              <a:solidFill>
                <a:srgbClr val="FFFFFF"/>
              </a:solidFill>
              <a:ea typeface="굴림" charset="-127"/>
            </a:endParaRPr>
          </a:p>
          <a:p>
            <a:pPr algn="just" eaLnBrk="1" hangingPunct="1">
              <a:buFontTx/>
              <a:buNone/>
              <a:defRPr/>
            </a:pPr>
            <a:r>
              <a:rPr lang="en-US" altLang="ko-KR" sz="2000" dirty="0"/>
              <a:t>C</a:t>
            </a:r>
            <a:r>
              <a:rPr lang="en-US" altLang="ko-KR" sz="2000" dirty="0" smtClean="0"/>
              <a:t>ontinue the </a:t>
            </a:r>
            <a:r>
              <a:rPr lang="en-US" altLang="ko-KR" sz="2000" dirty="0"/>
              <a:t>E</a:t>
            </a:r>
            <a:r>
              <a:rPr lang="en-US" altLang="ko-KR" sz="2000" dirty="0" smtClean="0"/>
              <a:t>xample: </a:t>
            </a:r>
            <a:endParaRPr lang="en-US" altLang="ko-KR" sz="2000" dirty="0"/>
          </a:p>
          <a:p>
            <a:pPr algn="just" eaLnBrk="1" hangingPunct="1">
              <a:buFontTx/>
              <a:buChar char="-"/>
              <a:defRPr/>
            </a:pPr>
            <a:r>
              <a:rPr lang="en-US" altLang="ko-KR" sz="2000" dirty="0" smtClean="0"/>
              <a:t>A</a:t>
            </a:r>
            <a:r>
              <a:rPr lang="en-US" altLang="ko-KR" sz="2000" dirty="0"/>
              <a:t>=[0,a]x[0,a]           </a:t>
            </a:r>
          </a:p>
          <a:p>
            <a:pPr algn="just" eaLnBrk="1" hangingPunct="1">
              <a:buFontTx/>
              <a:buChar char="-"/>
              <a:defRPr/>
            </a:pPr>
            <a:r>
              <a:rPr lang="en-US" altLang="ko-KR" sz="2000" dirty="0"/>
              <a:t>R/a=</a:t>
            </a:r>
            <a:r>
              <a:rPr lang="en-US" altLang="ko-KR" sz="2000" dirty="0" smtClean="0"/>
              <a:t>0.005</a:t>
            </a:r>
          </a:p>
          <a:p>
            <a:pPr algn="just" eaLnBrk="1" hangingPunct="1">
              <a:buFontTx/>
              <a:buChar char="-"/>
              <a:defRPr/>
            </a:pPr>
            <a:r>
              <a:rPr lang="en-US" altLang="ko-KR" sz="2000" dirty="0">
                <a:ea typeface="굴림" charset="-127"/>
              </a:rPr>
              <a:t>ν(P</a:t>
            </a:r>
            <a:r>
              <a:rPr lang="en-US" altLang="ko-KR" sz="2000" baseline="-25000" dirty="0">
                <a:ea typeface="굴림" charset="-127"/>
              </a:rPr>
              <a:t>d</a:t>
            </a:r>
            <a:r>
              <a:rPr lang="en-US" altLang="ko-KR" sz="2000" dirty="0">
                <a:ea typeface="굴림" charset="-127"/>
              </a:rPr>
              <a:t>, P</a:t>
            </a:r>
            <a:r>
              <a:rPr lang="en-US" altLang="ko-KR" sz="2000" baseline="-25000" dirty="0">
                <a:ea typeface="굴림" charset="-127"/>
              </a:rPr>
              <a:t>f</a:t>
            </a:r>
            <a:r>
              <a:rPr lang="en-US" altLang="ko-KR" sz="2000" dirty="0">
                <a:ea typeface="굴림" charset="-127"/>
              </a:rPr>
              <a:t>) </a:t>
            </a:r>
            <a:r>
              <a:rPr lang="en-US" altLang="ko-KR" sz="2000" dirty="0" smtClean="0">
                <a:ea typeface="굴림" charset="-127"/>
              </a:rPr>
              <a:t>=1</a:t>
            </a:r>
            <a:endParaRPr lang="en-US" altLang="ko-KR" sz="2000" dirty="0"/>
          </a:p>
          <a:p>
            <a:pPr algn="just" eaLnBrk="1" hangingPunct="1">
              <a:buFontTx/>
              <a:buChar char="-"/>
              <a:defRPr/>
            </a:pPr>
            <a:r>
              <a:rPr lang="en-US" altLang="ko-KR" sz="2000" dirty="0"/>
              <a:t> </a:t>
            </a:r>
          </a:p>
          <a:p>
            <a:pPr algn="just" eaLnBrk="1" hangingPunct="1">
              <a:buFontTx/>
              <a:buChar char="-"/>
              <a:defRPr/>
            </a:pPr>
            <a:endParaRPr lang="en-US" altLang="ko-KR" sz="2000" dirty="0"/>
          </a:p>
          <a:p>
            <a:pPr algn="just" eaLnBrk="1" hangingPunct="1">
              <a:buFontTx/>
              <a:buChar char="-"/>
              <a:defRPr/>
            </a:pPr>
            <a:r>
              <a:rPr lang="en-US" altLang="ko-KR" sz="2000" dirty="0"/>
              <a:t> </a:t>
            </a:r>
          </a:p>
          <a:p>
            <a:pPr marL="457200" lvl="1" indent="0" eaLnBrk="1" hangingPunct="1">
              <a:buNone/>
              <a:defRPr/>
            </a:pPr>
            <a:endParaRPr lang="en-US" altLang="ko-KR" sz="2600" dirty="0" smtClean="0">
              <a:solidFill>
                <a:srgbClr val="FFFFFF"/>
              </a:solidFill>
              <a:ea typeface="굴림" charset="-127"/>
            </a:endParaRPr>
          </a:p>
          <a:p>
            <a:pPr marL="457200" lvl="1" indent="0" eaLnBrk="1" hangingPunct="1">
              <a:buNone/>
              <a:defRPr/>
            </a:pPr>
            <a:endParaRPr lang="en-US" altLang="ko-KR" sz="2000" dirty="0" smtClean="0">
              <a:solidFill>
                <a:srgbClr val="66FF66"/>
              </a:solidFill>
              <a:ea typeface="굴림" charset="-127"/>
            </a:endParaRPr>
          </a:p>
          <a:p>
            <a:pPr lvl="2" eaLnBrk="1" hangingPunct="1">
              <a:buFont typeface="Wingdings" charset="2"/>
              <a:buChar char="ü"/>
              <a:defRPr/>
            </a:pPr>
            <a:endParaRPr lang="en-US" altLang="ko-KR" sz="2000" dirty="0">
              <a:solidFill>
                <a:srgbClr val="66FF66"/>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eaLnBrk="1" hangingPunct="1">
              <a:buFont typeface="Wingdings" charset="2"/>
              <a:buNone/>
              <a:defRPr/>
            </a:pPr>
            <a:endParaRPr lang="en-US" altLang="ko-KR" sz="2400" dirty="0"/>
          </a:p>
          <a:p>
            <a:pPr lvl="1" eaLnBrk="1" hangingPunct="1">
              <a:buFontTx/>
              <a:buNone/>
              <a:defRPr/>
            </a:pPr>
            <a:endParaRPr lang="en-US" altLang="ko-KR" sz="2400" dirty="0" smtClean="0">
              <a:solidFill>
                <a:srgbClr val="66FF33"/>
              </a:solidFill>
            </a:endParaRPr>
          </a:p>
        </p:txBody>
      </p:sp>
      <p:pic>
        <p:nvPicPr>
          <p:cNvPr id="5" name="Picture 4"/>
          <p:cNvPicPr>
            <a:picLocks noChangeAspect="1"/>
          </p:cNvPicPr>
          <p:nvPr/>
        </p:nvPicPr>
        <p:blipFill>
          <a:blip r:embed="rId3"/>
          <a:stretch>
            <a:fillRect/>
          </a:stretch>
        </p:blipFill>
        <p:spPr>
          <a:xfrm>
            <a:off x="2209800" y="1219200"/>
            <a:ext cx="6477000" cy="1600200"/>
          </a:xfrm>
          <a:prstGeom prst="rect">
            <a:avLst/>
          </a:prstGeom>
        </p:spPr>
      </p:pic>
      <p:sp>
        <p:nvSpPr>
          <p:cNvPr id="19" name="Right Brace 18"/>
          <p:cNvSpPr/>
          <p:nvPr/>
        </p:nvSpPr>
        <p:spPr bwMode="auto">
          <a:xfrm>
            <a:off x="3200400" y="3276600"/>
            <a:ext cx="609600" cy="2514600"/>
          </a:xfrm>
          <a:prstGeom prst="rightBrace">
            <a:avLst>
              <a:gd name="adj1" fmla="val 0"/>
              <a:gd name="adj2" fmla="val 50000"/>
            </a:avLst>
          </a:prstGeom>
          <a:noFill/>
          <a:ln w="57150"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pic>
        <p:nvPicPr>
          <p:cNvPr id="23" name="Picture 22"/>
          <p:cNvPicPr>
            <a:picLocks noChangeAspect="1"/>
          </p:cNvPicPr>
          <p:nvPr/>
        </p:nvPicPr>
        <p:blipFill>
          <a:blip r:embed="rId4"/>
          <a:stretch>
            <a:fillRect/>
          </a:stretch>
        </p:blipFill>
        <p:spPr>
          <a:xfrm>
            <a:off x="685800" y="4419600"/>
            <a:ext cx="1320800" cy="647700"/>
          </a:xfrm>
          <a:prstGeom prst="rect">
            <a:avLst/>
          </a:prstGeom>
        </p:spPr>
      </p:pic>
      <p:pic>
        <p:nvPicPr>
          <p:cNvPr id="3" name="Picture 2"/>
          <p:cNvPicPr>
            <a:picLocks noChangeAspect="1"/>
          </p:cNvPicPr>
          <p:nvPr/>
        </p:nvPicPr>
        <p:blipFill>
          <a:blip r:embed="rId5"/>
          <a:stretch>
            <a:fillRect/>
          </a:stretch>
        </p:blipFill>
        <p:spPr>
          <a:xfrm>
            <a:off x="609600" y="5105400"/>
            <a:ext cx="2857500" cy="571500"/>
          </a:xfrm>
          <a:prstGeom prst="rect">
            <a:avLst/>
          </a:prstGeom>
        </p:spPr>
      </p:pic>
      <p:sp>
        <p:nvSpPr>
          <p:cNvPr id="24" name="Right Arrow 23"/>
          <p:cNvSpPr/>
          <p:nvPr/>
        </p:nvSpPr>
        <p:spPr bwMode="auto">
          <a:xfrm rot="5400000">
            <a:off x="6830402" y="4218599"/>
            <a:ext cx="359997" cy="332232"/>
          </a:xfrm>
          <a:prstGeom prst="rightArrow">
            <a:avLst/>
          </a:prstGeom>
          <a:solidFill>
            <a:srgbClr val="66FF66"/>
          </a:solid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7" name="TextBox 6"/>
          <p:cNvSpPr txBox="1"/>
          <p:nvPr/>
        </p:nvSpPr>
        <p:spPr>
          <a:xfrm>
            <a:off x="4114800" y="4510568"/>
            <a:ext cx="7315200" cy="1130566"/>
          </a:xfrm>
          <a:prstGeom prst="rect">
            <a:avLst/>
          </a:prstGeom>
          <a:noFill/>
        </p:spPr>
        <p:txBody>
          <a:bodyPr wrap="square" rtlCol="0">
            <a:spAutoFit/>
          </a:bodyPr>
          <a:lstStyle/>
          <a:p>
            <a:pPr>
              <a:buNone/>
            </a:pPr>
            <a:r>
              <a:rPr lang="en-US" sz="1600" dirty="0"/>
              <a:t>S</a:t>
            </a:r>
            <a:r>
              <a:rPr lang="en-US" sz="1600" dirty="0" smtClean="0"/>
              <a:t>ince PU </a:t>
            </a:r>
            <a:r>
              <a:rPr lang="en-US" sz="1600" dirty="0" smtClean="0"/>
              <a:t>is very fast and at the same time has a small protection </a:t>
            </a:r>
            <a:endParaRPr lang="en-US" sz="1600" dirty="0" smtClean="0"/>
          </a:p>
          <a:p>
            <a:pPr>
              <a:buNone/>
            </a:pPr>
            <a:r>
              <a:rPr lang="en-US" sz="1600" dirty="0" smtClean="0"/>
              <a:t>range </a:t>
            </a:r>
            <a:r>
              <a:rPr lang="en-US" sz="1600" dirty="0" smtClean="0"/>
              <a:t>compared to the network region A, a CR user </a:t>
            </a:r>
            <a:r>
              <a:rPr lang="en-US" sz="1600" dirty="0" smtClean="0"/>
              <a:t>must</a:t>
            </a:r>
            <a:r>
              <a:rPr lang="en-US" sz="1600" dirty="0" smtClean="0"/>
              <a:t> </a:t>
            </a:r>
            <a:r>
              <a:rPr lang="en-US" sz="1600" dirty="0" smtClean="0"/>
              <a:t>sense the </a:t>
            </a:r>
            <a:endParaRPr lang="en-US" sz="1600" dirty="0" smtClean="0"/>
          </a:p>
          <a:p>
            <a:pPr>
              <a:buNone/>
            </a:pPr>
            <a:r>
              <a:rPr lang="en-US" sz="1600" dirty="0" smtClean="0"/>
              <a:t>channel </a:t>
            </a:r>
            <a:r>
              <a:rPr lang="en-US" sz="1600" dirty="0" smtClean="0"/>
              <a:t>for just 0.016 sec. </a:t>
            </a:r>
            <a:endParaRPr lang="en-US" sz="1600" dirty="0" smtClean="0"/>
          </a:p>
          <a:p>
            <a:pPr>
              <a:buNone/>
            </a:pPr>
            <a:r>
              <a:rPr lang="en-US" sz="1600" dirty="0" smtClean="0"/>
              <a:t>It </a:t>
            </a:r>
            <a:r>
              <a:rPr lang="en-US" sz="1600" dirty="0" smtClean="0"/>
              <a:t>can transmit for 10.26 </a:t>
            </a:r>
            <a:r>
              <a:rPr lang="en-US" sz="1600" dirty="0" smtClean="0"/>
              <a:t>sec. </a:t>
            </a:r>
            <a:endParaRPr lang="en-US" sz="1600" dirty="0"/>
          </a:p>
        </p:txBody>
      </p:sp>
      <p:sp>
        <p:nvSpPr>
          <p:cNvPr id="25" name="Right Arrow 24"/>
          <p:cNvSpPr/>
          <p:nvPr/>
        </p:nvSpPr>
        <p:spPr bwMode="auto">
          <a:xfrm rot="5400000">
            <a:off x="6920318" y="5597485"/>
            <a:ext cx="359997" cy="332232"/>
          </a:xfrm>
          <a:prstGeom prst="rightArrow">
            <a:avLst/>
          </a:prstGeom>
          <a:solidFill>
            <a:srgbClr val="66FF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
        <p:nvSpPr>
          <p:cNvPr id="8" name="TextBox 7"/>
          <p:cNvSpPr txBox="1"/>
          <p:nvPr/>
        </p:nvSpPr>
        <p:spPr>
          <a:xfrm>
            <a:off x="3657600" y="5937365"/>
            <a:ext cx="8077200" cy="539635"/>
          </a:xfrm>
          <a:prstGeom prst="rect">
            <a:avLst/>
          </a:prstGeom>
          <a:noFill/>
        </p:spPr>
        <p:txBody>
          <a:bodyPr wrap="square" rtlCol="0">
            <a:spAutoFit/>
          </a:bodyPr>
          <a:lstStyle/>
          <a:p>
            <a:pPr>
              <a:buNone/>
            </a:pPr>
            <a:r>
              <a:rPr lang="en-US" sz="1600" dirty="0" smtClean="0">
                <a:solidFill>
                  <a:srgbClr val="FFFFFF"/>
                </a:solidFill>
              </a:rPr>
              <a:t>High sensing efficiency by </a:t>
            </a:r>
            <a:r>
              <a:rPr lang="en-US" sz="1600" dirty="0" err="1" smtClean="0">
                <a:solidFill>
                  <a:srgbClr val="FFFFFF"/>
                </a:solidFill>
              </a:rPr>
              <a:t>respectingat</a:t>
            </a:r>
            <a:r>
              <a:rPr lang="en-US" sz="1600" dirty="0" smtClean="0">
                <a:solidFill>
                  <a:srgbClr val="FFFFFF"/>
                </a:solidFill>
              </a:rPr>
              <a:t> the same time the </a:t>
            </a:r>
            <a:r>
              <a:rPr lang="en-US" sz="1600" dirty="0" smtClean="0">
                <a:solidFill>
                  <a:srgbClr val="FFFFFF"/>
                </a:solidFill>
              </a:rPr>
              <a:t>PU interference constraint</a:t>
            </a:r>
            <a:endParaRPr lang="en-US" sz="1600" dirty="0">
              <a:solidFill>
                <a:srgbClr val="FFFFFF"/>
              </a:solidFill>
            </a:endParaRPr>
          </a:p>
        </p:txBody>
      </p:sp>
      <p:pic>
        <p:nvPicPr>
          <p:cNvPr id="9" name="Picture 8"/>
          <p:cNvPicPr>
            <a:picLocks noChangeAspect="1"/>
          </p:cNvPicPr>
          <p:nvPr/>
        </p:nvPicPr>
        <p:blipFill>
          <a:blip r:embed="rId6"/>
          <a:stretch>
            <a:fillRect/>
          </a:stretch>
        </p:blipFill>
        <p:spPr>
          <a:xfrm>
            <a:off x="4572000" y="3352800"/>
            <a:ext cx="4673600" cy="774700"/>
          </a:xfrm>
          <a:prstGeom prst="rect">
            <a:avLst/>
          </a:prstGeom>
        </p:spPr>
      </p:pic>
      <p:sp>
        <p:nvSpPr>
          <p:cNvPr id="22" name="Right Arrow 21"/>
          <p:cNvSpPr/>
          <p:nvPr/>
        </p:nvSpPr>
        <p:spPr bwMode="auto">
          <a:xfrm>
            <a:off x="3505200" y="4343400"/>
            <a:ext cx="457200" cy="332232"/>
          </a:xfrm>
          <a:prstGeom prst="rightArrow">
            <a:avLst/>
          </a:prstGeom>
          <a:solidFill>
            <a:srgbClr val="66FF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pPr>
            <a:endParaRPr kumimoji="1" lang="en-US" sz="4000" b="1" i="0" u="none" strike="noStrike" cap="none" normalizeH="0" baseline="0">
              <a:ln>
                <a:noFill/>
              </a:ln>
              <a:solidFill>
                <a:schemeClr val="tx1"/>
              </a:solidFill>
              <a:effectLst/>
              <a:latin typeface="Comic Sans MS" charset="0"/>
              <a:ea typeface="SimSun" pitchFamily="2" charset="-122"/>
              <a:cs typeface="SimSun" pitchFamily="2" charset="-122"/>
            </a:endParaRPr>
          </a:p>
        </p:txBody>
      </p:sp>
    </p:spTree>
    <p:extLst>
      <p:ext uri="{BB962C8B-B14F-4D97-AF65-F5344CB8AC3E}">
        <p14:creationId xmlns:p14="http://schemas.microsoft.com/office/powerpoint/2010/main" val="1039164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65</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65</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574800" y="304800"/>
            <a:ext cx="9017000" cy="838200"/>
          </a:xfrm>
        </p:spPr>
        <p:txBody>
          <a:bodyPr/>
          <a:lstStyle/>
          <a:p>
            <a:pPr eaLnBrk="1" hangingPunct="1">
              <a:defRPr/>
            </a:pPr>
            <a:r>
              <a:rPr lang="en-US" altLang="ko-KR" sz="2800" dirty="0" smtClean="0">
                <a:ea typeface="굴림" charset="-127"/>
              </a:rPr>
              <a:t>Mobility</a:t>
            </a:r>
            <a:r>
              <a:rPr lang="en-US" altLang="ko-KR" sz="2800" dirty="0">
                <a:ea typeface="굴림" charset="-127"/>
              </a:rPr>
              <a:t>-Aware </a:t>
            </a:r>
            <a:r>
              <a:rPr lang="en-US" altLang="ko-KR" sz="2800" dirty="0" smtClean="0">
                <a:ea typeface="굴림" charset="-127"/>
              </a:rPr>
              <a:t>Sensing Time for RWM: </a:t>
            </a:r>
            <a:br>
              <a:rPr lang="en-US" altLang="ko-KR" sz="2800" dirty="0" smtClean="0">
                <a:ea typeface="굴림" charset="-127"/>
              </a:rPr>
            </a:br>
            <a:r>
              <a:rPr lang="en-US" altLang="ko-KR" sz="2800" dirty="0" smtClean="0">
                <a:solidFill>
                  <a:srgbClr val="66FF66"/>
                </a:solidFill>
                <a:ea typeface="굴림" charset="-127"/>
              </a:rPr>
              <a:t>Some Considerations</a:t>
            </a:r>
            <a:endParaRPr lang="en-US" altLang="ko-KR" sz="2800" dirty="0">
              <a:solidFill>
                <a:srgbClr val="66FF66"/>
              </a:solidFill>
              <a:ea typeface="굴림" charset="-127"/>
            </a:endParaRPr>
          </a:p>
        </p:txBody>
      </p:sp>
      <p:sp>
        <p:nvSpPr>
          <p:cNvPr id="5470212" name="Rectangle 4"/>
          <p:cNvSpPr>
            <a:spLocks noGrp="1" noChangeArrowheads="1"/>
          </p:cNvSpPr>
          <p:nvPr>
            <p:ph type="body" sz="half" idx="4294967295"/>
          </p:nvPr>
        </p:nvSpPr>
        <p:spPr>
          <a:xfrm>
            <a:off x="457200" y="1905000"/>
            <a:ext cx="10744200" cy="4114800"/>
          </a:xfrm>
        </p:spPr>
        <p:txBody>
          <a:bodyPr/>
          <a:lstStyle/>
          <a:p>
            <a:pPr lvl="1" eaLnBrk="1" hangingPunct="1">
              <a:buFontTx/>
              <a:buNone/>
              <a:defRPr/>
            </a:pPr>
            <a:endParaRPr lang="en-US" altLang="ko-KR" sz="2400" dirty="0" smtClean="0"/>
          </a:p>
          <a:p>
            <a:pPr marL="0" indent="0" eaLnBrk="1" hangingPunct="1">
              <a:buNone/>
              <a:defRPr/>
            </a:pPr>
            <a:r>
              <a:rPr lang="en-US" altLang="ko-KR" sz="2400" dirty="0" err="1" smtClean="0">
                <a:ea typeface="굴림" charset="-127"/>
              </a:rPr>
              <a:t>T</a:t>
            </a:r>
            <a:r>
              <a:rPr lang="en-US" altLang="ko-KR" sz="2400" baseline="-25000" dirty="0" err="1" smtClean="0">
                <a:ea typeface="굴림" charset="-127"/>
              </a:rPr>
              <a:t>s</a:t>
            </a:r>
            <a:r>
              <a:rPr lang="en-US" altLang="ko-KR" sz="2400" dirty="0" smtClean="0">
                <a:ea typeface="굴림" charset="-127"/>
              </a:rPr>
              <a:t> depends on:</a:t>
            </a:r>
          </a:p>
          <a:p>
            <a:pPr eaLnBrk="1" hangingPunct="1">
              <a:defRPr/>
            </a:pPr>
            <a:endParaRPr lang="en-US" altLang="ko-KR" sz="2400" dirty="0" smtClean="0">
              <a:ea typeface="굴림" charset="-127"/>
            </a:endParaRPr>
          </a:p>
          <a:p>
            <a:pPr lvl="1" eaLnBrk="1" hangingPunct="1">
              <a:defRPr/>
            </a:pPr>
            <a:r>
              <a:rPr lang="en-US" altLang="ko-KR" sz="2200" dirty="0">
                <a:ea typeface="굴림" charset="-127"/>
              </a:rPr>
              <a:t> </a:t>
            </a:r>
            <a:r>
              <a:rPr lang="en-US" altLang="ko-KR" sz="2400" dirty="0" smtClean="0">
                <a:ea typeface="굴림" charset="-127"/>
              </a:rPr>
              <a:t>normalized PU protection range R/a</a:t>
            </a:r>
          </a:p>
          <a:p>
            <a:pPr lvl="1" eaLnBrk="1" hangingPunct="1">
              <a:defRPr/>
            </a:pPr>
            <a:r>
              <a:rPr lang="en-US" altLang="ko-KR" sz="2400" dirty="0">
                <a:ea typeface="굴림" charset="-127"/>
              </a:rPr>
              <a:t> </a:t>
            </a:r>
            <a:r>
              <a:rPr lang="en-US" altLang="ko-KR" sz="2400" dirty="0" smtClean="0">
                <a:ea typeface="굴림" charset="-127"/>
              </a:rPr>
              <a:t>extension of the network area A</a:t>
            </a:r>
          </a:p>
          <a:p>
            <a:pPr lvl="1" eaLnBrk="1" hangingPunct="1">
              <a:defRPr/>
            </a:pPr>
            <a:r>
              <a:rPr lang="en-US" altLang="ko-KR" sz="2400" dirty="0">
                <a:ea typeface="굴림" charset="-127"/>
              </a:rPr>
              <a:t> </a:t>
            </a:r>
            <a:r>
              <a:rPr lang="en-US" altLang="ko-KR" sz="2400" dirty="0" smtClean="0">
                <a:ea typeface="굴림" charset="-127"/>
              </a:rPr>
              <a:t>average PU velocity</a:t>
            </a:r>
          </a:p>
          <a:p>
            <a:pPr lvl="1" eaLnBrk="1" hangingPunct="1">
              <a:defRPr/>
            </a:pPr>
            <a:r>
              <a:rPr lang="en-US" altLang="ko-KR" sz="2400" dirty="0">
                <a:ea typeface="굴림" charset="-127"/>
              </a:rPr>
              <a:t> </a:t>
            </a:r>
            <a:r>
              <a:rPr lang="en-US" altLang="ko-KR" sz="2400" dirty="0" smtClean="0">
                <a:ea typeface="굴림" charset="-127"/>
              </a:rPr>
              <a:t>sensing accuracy ν(P</a:t>
            </a:r>
            <a:r>
              <a:rPr lang="en-US" altLang="ko-KR" sz="2400" baseline="-25000" dirty="0" smtClean="0">
                <a:ea typeface="굴림" charset="-127"/>
              </a:rPr>
              <a:t>d</a:t>
            </a:r>
            <a:r>
              <a:rPr lang="en-US" altLang="ko-KR" sz="2400" dirty="0" smtClean="0">
                <a:ea typeface="굴림" charset="-127"/>
              </a:rPr>
              <a:t>, P</a:t>
            </a:r>
            <a:r>
              <a:rPr lang="en-US" altLang="ko-KR" sz="2400" baseline="-25000" dirty="0" smtClean="0">
                <a:ea typeface="굴림" charset="-127"/>
              </a:rPr>
              <a:t>f</a:t>
            </a:r>
            <a:r>
              <a:rPr lang="en-US" altLang="ko-KR" sz="2400" dirty="0" smtClean="0">
                <a:ea typeface="굴림" charset="-127"/>
              </a:rPr>
              <a:t>) </a:t>
            </a:r>
          </a:p>
          <a:p>
            <a:pPr lvl="1" eaLnBrk="1" hangingPunct="1">
              <a:defRPr/>
            </a:pPr>
            <a:endParaRPr lang="en-US" altLang="ko-KR" sz="2400" dirty="0" smtClean="0">
              <a:ea typeface="굴림" charset="-127"/>
            </a:endParaRPr>
          </a:p>
          <a:p>
            <a:pPr eaLnBrk="1" hangingPunct="1">
              <a:defRPr/>
            </a:pPr>
            <a:endParaRPr lang="en-US" altLang="ko-KR" sz="2400" dirty="0">
              <a:solidFill>
                <a:srgbClr val="FFFFFF"/>
              </a:solidFill>
              <a:ea typeface="굴림" charset="-127"/>
            </a:endParaRPr>
          </a:p>
          <a:p>
            <a:pPr marL="457200" lvl="1" indent="0" eaLnBrk="1" hangingPunct="1">
              <a:buNone/>
              <a:defRPr/>
            </a:pPr>
            <a:endParaRPr lang="en-US" altLang="ko-KR" sz="2200" dirty="0" smtClean="0">
              <a:solidFill>
                <a:srgbClr val="FFFFFF"/>
              </a:solidFill>
              <a:ea typeface="굴림" charset="-127"/>
            </a:endParaRPr>
          </a:p>
          <a:p>
            <a:pPr marL="457200" lvl="1" indent="0" eaLnBrk="1" hangingPunct="1">
              <a:buNone/>
              <a:defRPr/>
            </a:pPr>
            <a:endParaRPr lang="en-US" altLang="ko-KR" sz="2200" dirty="0" smtClean="0">
              <a:solidFill>
                <a:srgbClr val="FFFFFF"/>
              </a:solidFill>
              <a:ea typeface="굴림" charset="-127"/>
            </a:endParaRPr>
          </a:p>
          <a:p>
            <a:pPr marL="457200" lvl="1" indent="0" eaLnBrk="1" hangingPunct="1">
              <a:buNone/>
              <a:defRPr/>
            </a:pPr>
            <a:endParaRPr lang="en-US" altLang="ko-KR" sz="2600" dirty="0">
              <a:ea typeface="굴림" charset="-127"/>
            </a:endParaRPr>
          </a:p>
          <a:p>
            <a:pPr marL="457200" lvl="1" indent="0" eaLnBrk="1" hangingPunct="1">
              <a:buNone/>
              <a:defRPr/>
            </a:pPr>
            <a:endParaRPr lang="en-US" altLang="ko-KR" sz="2600" dirty="0" smtClean="0">
              <a:solidFill>
                <a:srgbClr val="FFFFFF"/>
              </a:solidFill>
              <a:ea typeface="굴림" charset="-127"/>
            </a:endParaRPr>
          </a:p>
          <a:p>
            <a:pPr marL="457200" lvl="1" indent="0" eaLnBrk="1" hangingPunct="1">
              <a:buNone/>
              <a:defRPr/>
            </a:pPr>
            <a:endParaRPr lang="en-US" altLang="ko-KR" sz="2600" dirty="0" smtClean="0">
              <a:solidFill>
                <a:srgbClr val="FFFFFF"/>
              </a:solidFill>
              <a:ea typeface="굴림" charset="-127"/>
            </a:endParaRPr>
          </a:p>
          <a:p>
            <a:pPr marL="457200" lvl="1" indent="0" eaLnBrk="1" hangingPunct="1">
              <a:buNone/>
              <a:defRPr/>
            </a:pPr>
            <a:endParaRPr lang="en-US" altLang="ko-KR" sz="2000" dirty="0" smtClean="0">
              <a:solidFill>
                <a:srgbClr val="66FF66"/>
              </a:solidFill>
              <a:ea typeface="굴림" charset="-127"/>
            </a:endParaRPr>
          </a:p>
          <a:p>
            <a:pPr lvl="2" eaLnBrk="1" hangingPunct="1">
              <a:buFont typeface="Wingdings" charset="2"/>
              <a:buChar char="ü"/>
              <a:defRPr/>
            </a:pPr>
            <a:endParaRPr lang="en-US" altLang="ko-KR" sz="2000" dirty="0">
              <a:solidFill>
                <a:srgbClr val="66FF66"/>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eaLnBrk="1" hangingPunct="1">
              <a:buFont typeface="Wingdings" charset="2"/>
              <a:buNone/>
              <a:defRPr/>
            </a:pPr>
            <a:endParaRPr lang="en-US" altLang="ko-KR" sz="2400" dirty="0"/>
          </a:p>
          <a:p>
            <a:pPr lvl="1" eaLnBrk="1" hangingPunct="1">
              <a:buFontTx/>
              <a:buNone/>
              <a:defRPr/>
            </a:pPr>
            <a:endParaRPr lang="en-US" altLang="ko-KR" sz="2400" dirty="0" smtClean="0">
              <a:solidFill>
                <a:srgbClr val="66FF33"/>
              </a:solidFill>
            </a:endParaRPr>
          </a:p>
        </p:txBody>
      </p:sp>
    </p:spTree>
    <p:extLst>
      <p:ext uri="{BB962C8B-B14F-4D97-AF65-F5344CB8AC3E}">
        <p14:creationId xmlns:p14="http://schemas.microsoft.com/office/powerpoint/2010/main" val="16807582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66</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66</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752600" y="304800"/>
            <a:ext cx="9017000" cy="838200"/>
          </a:xfrm>
        </p:spPr>
        <p:txBody>
          <a:bodyPr/>
          <a:lstStyle/>
          <a:p>
            <a:pPr eaLnBrk="1" hangingPunct="1">
              <a:defRPr/>
            </a:pPr>
            <a:r>
              <a:rPr lang="en-US" altLang="ko-KR" dirty="0" smtClean="0">
                <a:ea typeface="굴림" charset="-127"/>
              </a:rPr>
              <a:t>Mobility</a:t>
            </a:r>
            <a:r>
              <a:rPr lang="en-US" altLang="ko-KR" dirty="0">
                <a:ea typeface="굴림" charset="-127"/>
              </a:rPr>
              <a:t>-Aware </a:t>
            </a:r>
            <a:r>
              <a:rPr lang="en-US" altLang="ko-KR" dirty="0" smtClean="0">
                <a:ea typeface="굴림" charset="-127"/>
              </a:rPr>
              <a:t>Sensing Efficiency</a:t>
            </a:r>
            <a:endParaRPr lang="en-US" altLang="ko-KR" dirty="0">
              <a:ea typeface="굴림" charset="-127"/>
            </a:endParaRPr>
          </a:p>
        </p:txBody>
      </p:sp>
      <p:sp>
        <p:nvSpPr>
          <p:cNvPr id="5470212" name="Rectangle 4"/>
          <p:cNvSpPr>
            <a:spLocks noGrp="1" noChangeArrowheads="1"/>
          </p:cNvSpPr>
          <p:nvPr>
            <p:ph type="body" sz="half" idx="4294967295"/>
          </p:nvPr>
        </p:nvSpPr>
        <p:spPr>
          <a:xfrm>
            <a:off x="304800" y="1219200"/>
            <a:ext cx="10744200" cy="4114800"/>
          </a:xfrm>
        </p:spPr>
        <p:txBody>
          <a:bodyPr/>
          <a:lstStyle/>
          <a:p>
            <a:pPr lvl="1" eaLnBrk="1" hangingPunct="1">
              <a:buFontTx/>
              <a:buNone/>
              <a:defRPr/>
            </a:pPr>
            <a:endParaRPr lang="en-US" altLang="ko-KR" sz="2400" dirty="0" smtClean="0"/>
          </a:p>
          <a:p>
            <a:pPr eaLnBrk="1" hangingPunct="1">
              <a:defRPr/>
            </a:pPr>
            <a:r>
              <a:rPr lang="en-US" altLang="ko-KR" sz="2400" dirty="0">
                <a:ea typeface="굴림" charset="-127"/>
              </a:rPr>
              <a:t>Definition:</a:t>
            </a:r>
            <a:r>
              <a:rPr lang="en-US" altLang="ko-KR" sz="2400" dirty="0" smtClean="0">
                <a:ea typeface="굴림" charset="-127"/>
              </a:rPr>
              <a:t> </a:t>
            </a:r>
            <a:r>
              <a:rPr lang="en-US" altLang="ko-KR" sz="2400" dirty="0" smtClean="0">
                <a:solidFill>
                  <a:srgbClr val="FFFFFF"/>
                </a:solidFill>
                <a:ea typeface="굴림" charset="-127"/>
              </a:rPr>
              <a:t>The mobility-aware sensing efficiency is </a:t>
            </a:r>
            <a:r>
              <a:rPr lang="en-US" altLang="ko-KR" sz="2400" dirty="0">
                <a:solidFill>
                  <a:srgbClr val="FFFFFF"/>
                </a:solidFill>
                <a:ea typeface="굴림" charset="-127"/>
              </a:rPr>
              <a:t>the ratio of the </a:t>
            </a:r>
            <a:r>
              <a:rPr lang="en-US" altLang="ko-KR" sz="2400" dirty="0" smtClean="0">
                <a:solidFill>
                  <a:srgbClr val="FFFFFF"/>
                </a:solidFill>
                <a:ea typeface="굴림" charset="-127"/>
              </a:rPr>
              <a:t>optimal transmission </a:t>
            </a:r>
            <a:r>
              <a:rPr lang="en-US" altLang="ko-KR" sz="2400" dirty="0">
                <a:solidFill>
                  <a:srgbClr val="FFFFFF"/>
                </a:solidFill>
                <a:ea typeface="굴림" charset="-127"/>
              </a:rPr>
              <a:t>time over the entire </a:t>
            </a:r>
            <a:r>
              <a:rPr lang="en-US" altLang="ko-KR" sz="2400" dirty="0" smtClean="0">
                <a:solidFill>
                  <a:srgbClr val="FFFFFF"/>
                </a:solidFill>
                <a:ea typeface="굴림" charset="-127"/>
              </a:rPr>
              <a:t>sensing period</a:t>
            </a:r>
          </a:p>
          <a:p>
            <a:pPr marL="457200" lvl="1" indent="0" eaLnBrk="1" hangingPunct="1">
              <a:buNone/>
              <a:defRPr/>
            </a:pPr>
            <a:r>
              <a:rPr lang="en-US" altLang="ko-KR" sz="2200" dirty="0">
                <a:ea typeface="굴림" charset="-127"/>
              </a:rPr>
              <a:t> </a:t>
            </a:r>
            <a:endParaRPr lang="en-US" altLang="ko-KR" sz="2200" dirty="0">
              <a:solidFill>
                <a:srgbClr val="FFFFFF"/>
              </a:solidFill>
              <a:ea typeface="굴림" charset="-127"/>
            </a:endParaRPr>
          </a:p>
          <a:p>
            <a:pPr marL="0" indent="0" eaLnBrk="1" hangingPunct="1">
              <a:buNone/>
              <a:defRPr/>
            </a:pPr>
            <a:endParaRPr lang="en-US" altLang="ko-KR" sz="2200" dirty="0" smtClean="0">
              <a:ea typeface="굴림" charset="-127"/>
            </a:endParaRPr>
          </a:p>
          <a:p>
            <a:pPr lvl="1" eaLnBrk="1" hangingPunct="1">
              <a:defRPr/>
            </a:pPr>
            <a:endParaRPr lang="en-US" altLang="ko-KR" sz="2200" dirty="0" smtClean="0">
              <a:ea typeface="굴림" charset="-127"/>
            </a:endParaRPr>
          </a:p>
          <a:p>
            <a:pPr marL="457200" lvl="1" indent="0" eaLnBrk="1" hangingPunct="1">
              <a:buNone/>
              <a:defRPr/>
            </a:pPr>
            <a:endParaRPr lang="en-US" altLang="ko-KR" sz="2400" dirty="0">
              <a:ea typeface="굴림" charset="-127"/>
            </a:endParaRPr>
          </a:p>
          <a:p>
            <a:pPr marL="57150" indent="0" eaLnBrk="1" hangingPunct="1">
              <a:buNone/>
              <a:defRPr/>
            </a:pPr>
            <a:endParaRPr lang="en-US" altLang="ko-KR" sz="2600" dirty="0" smtClean="0">
              <a:solidFill>
                <a:srgbClr val="66FF66"/>
              </a:solidFill>
              <a:ea typeface="굴림" charset="-127"/>
            </a:endParaRPr>
          </a:p>
          <a:p>
            <a:pPr marL="57150" indent="0" eaLnBrk="1" hangingPunct="1">
              <a:buNone/>
              <a:defRPr/>
            </a:pPr>
            <a:r>
              <a:rPr lang="en-US" altLang="ko-KR" sz="2800" dirty="0" smtClean="0">
                <a:solidFill>
                  <a:srgbClr val="66FF66"/>
                </a:solidFill>
                <a:ea typeface="굴림" charset="-127"/>
              </a:rPr>
              <a:t>By using the derived results, a lower bound of the sensing efficiency is evaluated.</a:t>
            </a:r>
          </a:p>
          <a:p>
            <a:pPr marL="457200" lvl="1" indent="0" eaLnBrk="1" hangingPunct="1">
              <a:buNone/>
              <a:defRPr/>
            </a:pPr>
            <a:endParaRPr lang="en-US" altLang="ko-KR" sz="2400" dirty="0" smtClean="0">
              <a:solidFill>
                <a:srgbClr val="FFFFFF"/>
              </a:solidFill>
              <a:ea typeface="굴림" charset="-127"/>
            </a:endParaRPr>
          </a:p>
          <a:p>
            <a:pPr marL="457200" lvl="1" indent="0" eaLnBrk="1" hangingPunct="1">
              <a:buNone/>
              <a:defRPr/>
            </a:pPr>
            <a:endParaRPr lang="en-US" altLang="ko-KR" sz="2600" dirty="0">
              <a:ea typeface="굴림" charset="-127"/>
            </a:endParaRPr>
          </a:p>
          <a:p>
            <a:pPr marL="457200" lvl="1" indent="0" eaLnBrk="1" hangingPunct="1">
              <a:buNone/>
              <a:defRPr/>
            </a:pPr>
            <a:endParaRPr lang="en-US" altLang="ko-KR" sz="2600" dirty="0" smtClean="0">
              <a:solidFill>
                <a:srgbClr val="FFFFFF"/>
              </a:solidFill>
              <a:ea typeface="굴림" charset="-127"/>
            </a:endParaRPr>
          </a:p>
          <a:p>
            <a:pPr marL="457200" lvl="1" indent="0" eaLnBrk="1" hangingPunct="1">
              <a:buNone/>
              <a:defRPr/>
            </a:pPr>
            <a:endParaRPr lang="en-US" altLang="ko-KR" sz="2600" dirty="0" smtClean="0">
              <a:solidFill>
                <a:srgbClr val="FFFFFF"/>
              </a:solidFill>
              <a:ea typeface="굴림" charset="-127"/>
            </a:endParaRPr>
          </a:p>
          <a:p>
            <a:pPr marL="457200" lvl="1" indent="0" eaLnBrk="1" hangingPunct="1">
              <a:buNone/>
              <a:defRPr/>
            </a:pPr>
            <a:endParaRPr lang="en-US" altLang="ko-KR" sz="2000" dirty="0" smtClean="0">
              <a:solidFill>
                <a:srgbClr val="66FF66"/>
              </a:solidFill>
              <a:ea typeface="굴림" charset="-127"/>
            </a:endParaRPr>
          </a:p>
          <a:p>
            <a:pPr lvl="2" eaLnBrk="1" hangingPunct="1">
              <a:buFont typeface="Wingdings" charset="2"/>
              <a:buChar char="ü"/>
              <a:defRPr/>
            </a:pPr>
            <a:endParaRPr lang="en-US" altLang="ko-KR" sz="2000" dirty="0">
              <a:solidFill>
                <a:srgbClr val="66FF66"/>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eaLnBrk="1" hangingPunct="1">
              <a:buFont typeface="Wingdings" charset="2"/>
              <a:buNone/>
              <a:defRPr/>
            </a:pPr>
            <a:endParaRPr lang="en-US" altLang="ko-KR" sz="2400" dirty="0"/>
          </a:p>
          <a:p>
            <a:pPr lvl="1" eaLnBrk="1" hangingPunct="1">
              <a:buFontTx/>
              <a:buNone/>
              <a:defRPr/>
            </a:pPr>
            <a:endParaRPr lang="en-US" altLang="ko-KR" sz="2400" dirty="0" smtClean="0">
              <a:solidFill>
                <a:srgbClr val="66FF33"/>
              </a:solidFill>
            </a:endParaRPr>
          </a:p>
        </p:txBody>
      </p:sp>
      <p:pic>
        <p:nvPicPr>
          <p:cNvPr id="2" name="Picture 1"/>
          <p:cNvPicPr>
            <a:picLocks noChangeAspect="1"/>
          </p:cNvPicPr>
          <p:nvPr/>
        </p:nvPicPr>
        <p:blipFill>
          <a:blip r:embed="rId3"/>
          <a:stretch>
            <a:fillRect/>
          </a:stretch>
        </p:blipFill>
        <p:spPr>
          <a:xfrm>
            <a:off x="3581400" y="2819400"/>
            <a:ext cx="3200400" cy="1340069"/>
          </a:xfrm>
          <a:prstGeom prst="rect">
            <a:avLst/>
          </a:prstGeom>
        </p:spPr>
      </p:pic>
    </p:spTree>
    <p:extLst>
      <p:ext uri="{BB962C8B-B14F-4D97-AF65-F5344CB8AC3E}">
        <p14:creationId xmlns:p14="http://schemas.microsoft.com/office/powerpoint/2010/main" val="19867760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0"/>
          </p:nvPr>
        </p:nvSpPr>
        <p:spPr>
          <a:noFill/>
        </p:spPr>
        <p:txBody>
          <a:bodyPr/>
          <a:lstStyle/>
          <a:p>
            <a:fld id="{86D904E9-B320-4E16-B508-20B52379933A}" type="slidenum">
              <a:rPr lang="en-GB" altLang="ko-KR" smtClean="0"/>
              <a:pPr/>
              <a:t>67</a:t>
            </a:fld>
            <a:endParaRPr lang="en-GB" altLang="ko-KR" smtClean="0"/>
          </a:p>
        </p:txBody>
      </p:sp>
      <p:sp>
        <p:nvSpPr>
          <p:cNvPr id="59395" name="Slide Number Placeholder 5"/>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956F4786-D82B-43C7-B8F7-759E3B09C464}" type="slidenum">
              <a:rPr kumimoji="0" lang="en-GB" altLang="ko-KR" sz="1600">
                <a:latin typeface="Arial" charset="0"/>
              </a:rPr>
              <a:pPr algn="r" eaLnBrk="1" hangingPunct="1">
                <a:lnSpc>
                  <a:spcPct val="100000"/>
                </a:lnSpc>
                <a:spcBef>
                  <a:spcPct val="0"/>
                </a:spcBef>
                <a:buClrTx/>
                <a:buSzTx/>
                <a:buFontTx/>
                <a:buNone/>
              </a:pPr>
              <a:t>67</a:t>
            </a:fld>
            <a:endParaRPr kumimoji="0" lang="en-GB" altLang="ko-KR" sz="1600">
              <a:latin typeface="Arial" charset="0"/>
            </a:endParaRPr>
          </a:p>
        </p:txBody>
      </p:sp>
      <p:sp>
        <p:nvSpPr>
          <p:cNvPr id="5470211" name="Rectangle 3"/>
          <p:cNvSpPr>
            <a:spLocks noGrp="1" noChangeArrowheads="1"/>
          </p:cNvSpPr>
          <p:nvPr>
            <p:ph type="title" idx="4294967295"/>
          </p:nvPr>
        </p:nvSpPr>
        <p:spPr>
          <a:xfrm>
            <a:off x="1828800" y="76200"/>
            <a:ext cx="9017000" cy="838200"/>
          </a:xfrm>
        </p:spPr>
        <p:txBody>
          <a:bodyPr/>
          <a:lstStyle/>
          <a:p>
            <a:pPr eaLnBrk="1" hangingPunct="1">
              <a:defRPr/>
            </a:pPr>
            <a:r>
              <a:rPr lang="en-US" altLang="ko-KR" dirty="0" smtClean="0">
                <a:ea typeface="굴림" charset="-127"/>
              </a:rPr>
              <a:t>Mobility</a:t>
            </a:r>
            <a:r>
              <a:rPr lang="en-US" altLang="ko-KR" dirty="0">
                <a:ea typeface="굴림" charset="-127"/>
              </a:rPr>
              <a:t>-Aware </a:t>
            </a:r>
            <a:r>
              <a:rPr lang="en-US" altLang="ko-KR" dirty="0" smtClean="0">
                <a:ea typeface="굴림" charset="-127"/>
              </a:rPr>
              <a:t>Sensing Efficiency</a:t>
            </a:r>
            <a:endParaRPr lang="en-US" altLang="ko-KR" dirty="0">
              <a:ea typeface="굴림" charset="-127"/>
            </a:endParaRPr>
          </a:p>
        </p:txBody>
      </p:sp>
      <p:sp>
        <p:nvSpPr>
          <p:cNvPr id="5470212" name="Rectangle 4"/>
          <p:cNvSpPr>
            <a:spLocks noGrp="1" noChangeArrowheads="1"/>
          </p:cNvSpPr>
          <p:nvPr>
            <p:ph type="body" sz="half" idx="4294967295"/>
          </p:nvPr>
        </p:nvSpPr>
        <p:spPr>
          <a:xfrm>
            <a:off x="-76200" y="2895600"/>
            <a:ext cx="5867400" cy="3505200"/>
          </a:xfrm>
        </p:spPr>
        <p:txBody>
          <a:bodyPr/>
          <a:lstStyle/>
          <a:p>
            <a:pPr marL="400050" eaLnBrk="1" hangingPunct="1">
              <a:defRPr/>
            </a:pPr>
            <a:r>
              <a:rPr lang="en-US" altLang="ko-KR" sz="2000" dirty="0" err="1" smtClean="0">
                <a:ea typeface="굴림" charset="-127"/>
              </a:rPr>
              <a:t>η</a:t>
            </a:r>
            <a:r>
              <a:rPr lang="en-US" altLang="ko-KR" sz="2000" baseline="-25000" dirty="0" err="1" smtClean="0">
                <a:ea typeface="굴림" charset="-127"/>
              </a:rPr>
              <a:t>mob</a:t>
            </a:r>
            <a:r>
              <a:rPr lang="en-US" altLang="ko-KR" sz="2000" dirty="0" smtClean="0">
                <a:ea typeface="굴림" charset="-127"/>
              </a:rPr>
              <a:t> </a:t>
            </a:r>
            <a:r>
              <a:rPr lang="en-US" altLang="ko-KR" sz="2000" dirty="0" smtClean="0">
                <a:ea typeface="굴림" charset="-127"/>
              </a:rPr>
              <a:t>depends on </a:t>
            </a:r>
            <a:r>
              <a:rPr lang="en-US" altLang="ko-KR" sz="2000" dirty="0" smtClean="0">
                <a:ea typeface="굴림" charset="-127"/>
              </a:rPr>
              <a:t>3 </a:t>
            </a:r>
            <a:r>
              <a:rPr lang="en-US" altLang="ko-KR" sz="2000" dirty="0" smtClean="0">
                <a:ea typeface="굴림" charset="-127"/>
              </a:rPr>
              <a:t>factors</a:t>
            </a:r>
            <a:r>
              <a:rPr lang="en-US" altLang="ko-KR" sz="2000" dirty="0" smtClean="0">
                <a:ea typeface="굴림" charset="-127"/>
              </a:rPr>
              <a:t>:</a:t>
            </a:r>
          </a:p>
          <a:p>
            <a:pPr marL="800100" lvl="1" eaLnBrk="1" hangingPunct="1">
              <a:defRPr/>
            </a:pPr>
            <a:r>
              <a:rPr lang="en-US" altLang="ko-KR" sz="2000" dirty="0" smtClean="0">
                <a:ea typeface="굴림" charset="-127"/>
              </a:rPr>
              <a:t>PU </a:t>
            </a:r>
            <a:r>
              <a:rPr lang="en-US" altLang="ko-KR" sz="2000" dirty="0">
                <a:ea typeface="굴림" charset="-127"/>
              </a:rPr>
              <a:t>I</a:t>
            </a:r>
            <a:r>
              <a:rPr lang="en-US" altLang="ko-KR" sz="2000" dirty="0" smtClean="0">
                <a:ea typeface="굴림" charset="-127"/>
              </a:rPr>
              <a:t>nterference </a:t>
            </a:r>
            <a:r>
              <a:rPr lang="en-US" altLang="ko-KR" sz="2000" dirty="0">
                <a:ea typeface="굴림" charset="-127"/>
              </a:rPr>
              <a:t>C</a:t>
            </a:r>
            <a:r>
              <a:rPr lang="en-US" altLang="ko-KR" sz="2000" dirty="0" smtClean="0">
                <a:ea typeface="굴림" charset="-127"/>
              </a:rPr>
              <a:t>onstraint </a:t>
            </a:r>
            <a:r>
              <a:rPr lang="en-US" altLang="ko-KR" sz="2000" dirty="0" smtClean="0">
                <a:ea typeface="굴림" charset="-127"/>
              </a:rPr>
              <a:t>P</a:t>
            </a:r>
            <a:r>
              <a:rPr lang="en-US" altLang="ko-KR" sz="2000" baseline="-25000" dirty="0" smtClean="0">
                <a:ea typeface="굴림" charset="-127"/>
              </a:rPr>
              <a:t>int</a:t>
            </a:r>
            <a:endParaRPr lang="en-US" altLang="ko-KR" sz="2000" dirty="0" smtClean="0">
              <a:ea typeface="굴림" charset="-127"/>
            </a:endParaRPr>
          </a:p>
          <a:p>
            <a:pPr marL="800100" lvl="1" eaLnBrk="1" hangingPunct="1">
              <a:defRPr/>
            </a:pPr>
            <a:r>
              <a:rPr lang="en-US" altLang="ko-KR" sz="2000" dirty="0" smtClean="0">
                <a:solidFill>
                  <a:srgbClr val="FFFFFF"/>
                </a:solidFill>
                <a:ea typeface="굴림" charset="-127"/>
              </a:rPr>
              <a:t>PU </a:t>
            </a:r>
            <a:r>
              <a:rPr lang="en-US" altLang="ko-KR" sz="2000" dirty="0">
                <a:ea typeface="굴림" charset="-127"/>
              </a:rPr>
              <a:t>M</a:t>
            </a:r>
            <a:r>
              <a:rPr lang="en-US" altLang="ko-KR" sz="2000" dirty="0" smtClean="0">
                <a:solidFill>
                  <a:srgbClr val="FFFFFF"/>
                </a:solidFill>
                <a:ea typeface="굴림" charset="-127"/>
              </a:rPr>
              <a:t>obility </a:t>
            </a:r>
            <a:r>
              <a:rPr lang="en-US" altLang="ko-KR" sz="2000" dirty="0">
                <a:ea typeface="굴림" charset="-127"/>
              </a:rPr>
              <a:t>M</a:t>
            </a:r>
            <a:r>
              <a:rPr lang="en-US" altLang="ko-KR" sz="2000" dirty="0" smtClean="0">
                <a:solidFill>
                  <a:srgbClr val="FFFFFF"/>
                </a:solidFill>
                <a:ea typeface="굴림" charset="-127"/>
              </a:rPr>
              <a:t>odel</a:t>
            </a:r>
            <a:endParaRPr lang="en-US" altLang="ko-KR" sz="2000" dirty="0" smtClean="0">
              <a:solidFill>
                <a:srgbClr val="FFFFFF"/>
              </a:solidFill>
              <a:ea typeface="굴림" charset="-127"/>
            </a:endParaRPr>
          </a:p>
          <a:p>
            <a:pPr marL="800100" lvl="1" eaLnBrk="1" hangingPunct="1">
              <a:defRPr/>
            </a:pPr>
            <a:r>
              <a:rPr lang="en-US" altLang="ko-KR" sz="2000" dirty="0" smtClean="0">
                <a:solidFill>
                  <a:srgbClr val="FFFFFF"/>
                </a:solidFill>
                <a:ea typeface="굴림" charset="-127"/>
              </a:rPr>
              <a:t>PU </a:t>
            </a:r>
            <a:r>
              <a:rPr lang="en-US" altLang="ko-KR" sz="2000" dirty="0" smtClean="0">
                <a:solidFill>
                  <a:srgbClr val="FFFFFF"/>
                </a:solidFill>
                <a:ea typeface="굴림" charset="-127"/>
              </a:rPr>
              <a:t>Traffic</a:t>
            </a:r>
            <a:endParaRPr lang="en-US" altLang="ko-KR" sz="2000" dirty="0" smtClean="0">
              <a:ea typeface="굴림" charset="-127"/>
            </a:endParaRPr>
          </a:p>
          <a:p>
            <a:pPr marL="400050" eaLnBrk="1" hangingPunct="1">
              <a:defRPr/>
            </a:pPr>
            <a:endParaRPr lang="en-US" altLang="ko-KR" sz="2000" dirty="0">
              <a:solidFill>
                <a:srgbClr val="66FF66"/>
              </a:solidFill>
              <a:ea typeface="굴림" charset="-127"/>
            </a:endParaRPr>
          </a:p>
          <a:p>
            <a:pPr marL="400050" eaLnBrk="1" hangingPunct="1">
              <a:defRPr/>
            </a:pPr>
            <a:r>
              <a:rPr lang="en-US" altLang="ko-KR" sz="2000" dirty="0" err="1" smtClean="0">
                <a:ea typeface="굴림" charset="-127"/>
              </a:rPr>
              <a:t>η</a:t>
            </a:r>
            <a:r>
              <a:rPr lang="en-US" altLang="ko-KR" sz="2000" baseline="-25000" dirty="0" err="1" smtClean="0">
                <a:ea typeface="굴림" charset="-127"/>
              </a:rPr>
              <a:t>mob</a:t>
            </a:r>
            <a:r>
              <a:rPr lang="en-US" altLang="ko-KR" sz="2000" baseline="-25000" dirty="0" smtClean="0">
                <a:ea typeface="굴림" charset="-127"/>
              </a:rPr>
              <a:t> </a:t>
            </a:r>
            <a:r>
              <a:rPr lang="en-US" altLang="ko-KR" sz="2000" dirty="0" smtClean="0">
                <a:ea typeface="굴림" charset="-127"/>
              </a:rPr>
              <a:t>reflects the dynamic </a:t>
            </a:r>
            <a:r>
              <a:rPr lang="en-US" altLang="ko-KR" sz="2000" dirty="0">
                <a:ea typeface="굴림" charset="-127"/>
              </a:rPr>
              <a:t>nature </a:t>
            </a:r>
            <a:r>
              <a:rPr lang="en-US" altLang="ko-KR" sz="2000" dirty="0" smtClean="0">
                <a:ea typeface="굴림" charset="-127"/>
              </a:rPr>
              <a:t>of</a:t>
            </a:r>
          </a:p>
          <a:p>
            <a:pPr marL="800100" lvl="1" eaLnBrk="1" hangingPunct="1">
              <a:defRPr/>
            </a:pPr>
            <a:r>
              <a:rPr lang="en-US" altLang="ko-KR" sz="2000" dirty="0" smtClean="0">
                <a:ea typeface="굴림" charset="-127"/>
              </a:rPr>
              <a:t>PU topology </a:t>
            </a:r>
            <a:r>
              <a:rPr lang="en-US" altLang="ko-KR" sz="2000" dirty="0">
                <a:ea typeface="굴림" charset="-127"/>
              </a:rPr>
              <a:t>through P(I</a:t>
            </a:r>
            <a:r>
              <a:rPr lang="en-US" altLang="ko-KR" sz="2000" dirty="0" smtClean="0">
                <a:ea typeface="굴림" charset="-127"/>
              </a:rPr>
              <a:t>)</a:t>
            </a:r>
            <a:endParaRPr lang="en-US" altLang="ko-KR" sz="2000" dirty="0">
              <a:ea typeface="굴림" charset="-127"/>
            </a:endParaRPr>
          </a:p>
          <a:p>
            <a:pPr marL="800100" lvl="1" eaLnBrk="1" hangingPunct="1">
              <a:defRPr/>
            </a:pPr>
            <a:r>
              <a:rPr lang="en-US" altLang="ko-KR" sz="2000" dirty="0" smtClean="0">
                <a:ea typeface="굴림" charset="-127"/>
              </a:rPr>
              <a:t>PU </a:t>
            </a:r>
            <a:r>
              <a:rPr lang="en-US" altLang="ko-KR" sz="2000" dirty="0">
                <a:ea typeface="굴림" charset="-127"/>
              </a:rPr>
              <a:t>traffic through P</a:t>
            </a:r>
            <a:r>
              <a:rPr lang="en-US" altLang="ko-KR" sz="2000" baseline="-25000" dirty="0">
                <a:ea typeface="굴림" charset="-127"/>
              </a:rPr>
              <a:t>on</a:t>
            </a:r>
            <a:r>
              <a:rPr lang="en-US" altLang="ko-KR" sz="2000" dirty="0">
                <a:ea typeface="굴림" charset="-127"/>
              </a:rPr>
              <a:t>.</a:t>
            </a:r>
            <a:endParaRPr lang="en-US" altLang="ko-KR" sz="2000" dirty="0" smtClean="0">
              <a:ea typeface="굴림" charset="-127"/>
            </a:endParaRPr>
          </a:p>
          <a:p>
            <a:pPr marL="57150" indent="0" eaLnBrk="1" hangingPunct="1">
              <a:buNone/>
              <a:defRPr/>
            </a:pPr>
            <a:endParaRPr lang="en-US" altLang="ko-KR" sz="2400" dirty="0" smtClean="0">
              <a:solidFill>
                <a:srgbClr val="66FF66"/>
              </a:solidFill>
              <a:ea typeface="굴림" charset="-127"/>
            </a:endParaRPr>
          </a:p>
          <a:p>
            <a:pPr marL="457200" lvl="1" indent="0" eaLnBrk="1" hangingPunct="1">
              <a:buNone/>
              <a:defRPr/>
            </a:pPr>
            <a:endParaRPr lang="en-US" altLang="ko-KR" sz="2200" dirty="0" smtClean="0">
              <a:solidFill>
                <a:srgbClr val="FFFFFF"/>
              </a:solidFill>
              <a:ea typeface="굴림" charset="-127"/>
            </a:endParaRPr>
          </a:p>
          <a:p>
            <a:pPr marL="457200" lvl="1" indent="0" eaLnBrk="1" hangingPunct="1">
              <a:buNone/>
              <a:defRPr/>
            </a:pPr>
            <a:endParaRPr lang="en-US" altLang="ko-KR" sz="2600" dirty="0">
              <a:ea typeface="굴림" charset="-127"/>
            </a:endParaRPr>
          </a:p>
          <a:p>
            <a:pPr marL="457200" lvl="1" indent="0" eaLnBrk="1" hangingPunct="1">
              <a:buNone/>
              <a:defRPr/>
            </a:pPr>
            <a:endParaRPr lang="en-US" altLang="ko-KR" sz="2600" dirty="0" smtClean="0">
              <a:solidFill>
                <a:srgbClr val="FFFFFF"/>
              </a:solidFill>
              <a:ea typeface="굴림" charset="-127"/>
            </a:endParaRPr>
          </a:p>
          <a:p>
            <a:pPr marL="457200" lvl="1" indent="0" eaLnBrk="1" hangingPunct="1">
              <a:buNone/>
              <a:defRPr/>
            </a:pPr>
            <a:endParaRPr lang="en-US" altLang="ko-KR" sz="2600" dirty="0" smtClean="0">
              <a:solidFill>
                <a:srgbClr val="FFFFFF"/>
              </a:solidFill>
              <a:ea typeface="굴림" charset="-127"/>
            </a:endParaRPr>
          </a:p>
          <a:p>
            <a:pPr marL="457200" lvl="1" indent="0" eaLnBrk="1" hangingPunct="1">
              <a:buNone/>
              <a:defRPr/>
            </a:pPr>
            <a:endParaRPr lang="en-US" altLang="ko-KR" sz="2000" dirty="0" smtClean="0">
              <a:solidFill>
                <a:srgbClr val="66FF66"/>
              </a:solidFill>
              <a:ea typeface="굴림" charset="-127"/>
            </a:endParaRPr>
          </a:p>
          <a:p>
            <a:pPr lvl="2" eaLnBrk="1" hangingPunct="1">
              <a:buFont typeface="Wingdings" charset="2"/>
              <a:buChar char="ü"/>
              <a:defRPr/>
            </a:pPr>
            <a:endParaRPr lang="en-US" altLang="ko-KR" sz="2000" dirty="0">
              <a:solidFill>
                <a:srgbClr val="66FF66"/>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eaLnBrk="1" hangingPunct="1">
              <a:buFont typeface="Wingdings" charset="2"/>
              <a:buNone/>
              <a:defRPr/>
            </a:pPr>
            <a:endParaRPr lang="en-US" altLang="ko-KR" sz="2400" dirty="0"/>
          </a:p>
          <a:p>
            <a:pPr lvl="1" eaLnBrk="1" hangingPunct="1">
              <a:buFontTx/>
              <a:buNone/>
              <a:defRPr/>
            </a:pPr>
            <a:endParaRPr lang="en-US" altLang="ko-KR" sz="2400" dirty="0" smtClean="0">
              <a:solidFill>
                <a:srgbClr val="66FF33"/>
              </a:solidFill>
            </a:endParaRPr>
          </a:p>
        </p:txBody>
      </p:sp>
      <p:sp>
        <p:nvSpPr>
          <p:cNvPr id="9" name="Rectangle 4"/>
          <p:cNvSpPr txBox="1">
            <a:spLocks noChangeArrowheads="1"/>
          </p:cNvSpPr>
          <p:nvPr/>
        </p:nvSpPr>
        <p:spPr bwMode="auto">
          <a:xfrm>
            <a:off x="5486400" y="2895600"/>
            <a:ext cx="5943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charset="2"/>
              <a:buChar char="n"/>
              <a:defRPr kumimoji="1" sz="3200" b="1">
                <a:solidFill>
                  <a:srgbClr val="FFFF00"/>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Char char="–"/>
              <a:defRPr kumimoji="1" sz="3000" b="1">
                <a:solidFill>
                  <a:srgbClr val="FFFFFF"/>
                </a:solidFill>
                <a:effectLst>
                  <a:outerShdw blurRad="38100" dist="38100" dir="2700000" algn="tl">
                    <a:srgbClr val="000000"/>
                  </a:outerShdw>
                </a:effectLst>
                <a:latin typeface="+mn-lt"/>
                <a:ea typeface="ＭＳ Ｐゴシック" charset="-128"/>
              </a:defRPr>
            </a:lvl2pPr>
            <a:lvl3pPr marL="1085850" indent="-228600" algn="l" rtl="0" eaLnBrk="0" fontAlgn="base" hangingPunct="0">
              <a:spcBef>
                <a:spcPct val="20000"/>
              </a:spcBef>
              <a:spcAft>
                <a:spcPct val="0"/>
              </a:spcAft>
              <a:buClr>
                <a:schemeClr val="folHlink"/>
              </a:buClr>
              <a:buFont typeface="Wingdings" charset="2"/>
              <a:buChar char="l"/>
              <a:defRPr kumimoji="1" sz="2400" b="1">
                <a:solidFill>
                  <a:srgbClr val="FFFF00"/>
                </a:solidFill>
                <a:effectLst>
                  <a:outerShdw blurRad="38100" dist="38100" dir="2700000" algn="tl">
                    <a:srgbClr val="000000"/>
                  </a:outerShdw>
                </a:effectLst>
                <a:latin typeface="+mn-lt"/>
                <a:ea typeface="ＭＳ Ｐゴシック" charset="-128"/>
              </a:defRPr>
            </a:lvl3pPr>
            <a:lvl4pPr marL="1428750" indent="-228600" algn="l" rtl="0" eaLnBrk="0" fontAlgn="base" hangingPunct="0">
              <a:spcBef>
                <a:spcPct val="20000"/>
              </a:spcBef>
              <a:spcAft>
                <a:spcPct val="0"/>
              </a:spcAft>
              <a:buChar char="–"/>
              <a:defRPr kumimoji="1" sz="2000">
                <a:solidFill>
                  <a:srgbClr val="CCFFFF"/>
                </a:solidFill>
                <a:effectLst>
                  <a:outerShdw blurRad="38100" dist="38100" dir="2700000" algn="tl">
                    <a:srgbClr val="000000"/>
                  </a:outerShdw>
                </a:effectLst>
                <a:latin typeface="Tahoma" charset="0"/>
                <a:ea typeface="ＭＳ Ｐゴシック" charset="-128"/>
              </a:defRPr>
            </a:lvl4pPr>
            <a:lvl5pPr marL="1771650" indent="-228600" algn="l" rtl="0" eaLnBrk="0" fontAlgn="base" hangingPunct="0">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Tahoma" charset="0"/>
                <a:ea typeface="ＭＳ Ｐゴシック" charset="-128"/>
              </a:defRPr>
            </a:lvl5pPr>
            <a:lvl6pPr marL="2228850" indent="-228600" algn="l" rtl="0" fontAlgn="base">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Tahoma" charset="0"/>
                <a:ea typeface="ＭＳ Ｐゴシック" charset="-128"/>
              </a:defRPr>
            </a:lvl6pPr>
            <a:lvl7pPr marL="2686050" indent="-228600" algn="l" rtl="0" fontAlgn="base">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Tahoma" charset="0"/>
                <a:ea typeface="ＭＳ Ｐゴシック" charset="-128"/>
              </a:defRPr>
            </a:lvl7pPr>
            <a:lvl8pPr marL="3143250" indent="-228600" algn="l" rtl="0" fontAlgn="base">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Tahoma" charset="0"/>
                <a:ea typeface="ＭＳ Ｐゴシック" charset="-128"/>
              </a:defRPr>
            </a:lvl8pPr>
            <a:lvl9pPr marL="3600450" indent="-228600" algn="l" rtl="0" fontAlgn="base">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Tahoma" charset="0"/>
                <a:ea typeface="ＭＳ Ｐゴシック" charset="-128"/>
              </a:defRPr>
            </a:lvl9pPr>
          </a:lstStyle>
          <a:p>
            <a:pPr marL="400050" eaLnBrk="1" hangingPunct="1">
              <a:defRPr/>
            </a:pPr>
            <a:r>
              <a:rPr lang="en-US" altLang="ko-KR" sz="2000" dirty="0" smtClean="0">
                <a:solidFill>
                  <a:srgbClr val="66FF66"/>
                </a:solidFill>
                <a:ea typeface="굴림" charset="-127"/>
              </a:rPr>
              <a:t>Given T</a:t>
            </a:r>
            <a:r>
              <a:rPr lang="en-US" altLang="ko-KR" sz="2000" baseline="-25000" dirty="0" smtClean="0">
                <a:solidFill>
                  <a:srgbClr val="66FF66"/>
                </a:solidFill>
                <a:ea typeface="굴림" charset="-127"/>
              </a:rPr>
              <a:t>s</a:t>
            </a:r>
            <a:r>
              <a:rPr lang="en-US" altLang="ko-KR" sz="2000" dirty="0" smtClean="0">
                <a:solidFill>
                  <a:srgbClr val="66FF66"/>
                </a:solidFill>
                <a:ea typeface="굴림" charset="-127"/>
              </a:rPr>
              <a:t>, P</a:t>
            </a:r>
            <a:r>
              <a:rPr lang="en-US" altLang="ko-KR" sz="2000" baseline="-25000" dirty="0" smtClean="0">
                <a:solidFill>
                  <a:srgbClr val="66FF66"/>
                </a:solidFill>
                <a:ea typeface="굴림" charset="-127"/>
              </a:rPr>
              <a:t>int</a:t>
            </a:r>
            <a:r>
              <a:rPr lang="en-US" altLang="ko-KR" sz="2000" dirty="0" smtClean="0">
                <a:solidFill>
                  <a:srgbClr val="66FF66"/>
                </a:solidFill>
                <a:ea typeface="굴림" charset="-127"/>
              </a:rPr>
              <a:t> and P</a:t>
            </a:r>
            <a:r>
              <a:rPr lang="en-US" altLang="ko-KR" sz="2000" baseline="-25000" dirty="0" smtClean="0">
                <a:solidFill>
                  <a:srgbClr val="66FF66"/>
                </a:solidFill>
                <a:ea typeface="굴림" charset="-127"/>
              </a:rPr>
              <a:t>on</a:t>
            </a:r>
            <a:r>
              <a:rPr lang="en-US" altLang="ko-KR" sz="2000" dirty="0" smtClean="0">
                <a:solidFill>
                  <a:srgbClr val="66FF66"/>
                </a:solidFill>
                <a:ea typeface="굴림" charset="-127"/>
              </a:rPr>
              <a:t>, </a:t>
            </a:r>
            <a:r>
              <a:rPr lang="en-US" altLang="ko-KR" sz="2000" dirty="0" err="1" smtClean="0">
                <a:solidFill>
                  <a:srgbClr val="FFCC66"/>
                </a:solidFill>
                <a:ea typeface="굴림" charset="-127"/>
              </a:rPr>
              <a:t>η</a:t>
            </a:r>
            <a:r>
              <a:rPr lang="en-US" altLang="ko-KR" sz="2000" baseline="-25000" dirty="0" err="1" smtClean="0">
                <a:solidFill>
                  <a:srgbClr val="FFCC66"/>
                </a:solidFill>
                <a:ea typeface="굴림" charset="-127"/>
              </a:rPr>
              <a:t>mob</a:t>
            </a:r>
            <a:r>
              <a:rPr lang="en-US" altLang="ko-KR" sz="2000" baseline="-25000" dirty="0" smtClean="0">
                <a:solidFill>
                  <a:srgbClr val="FFCC66"/>
                </a:solidFill>
                <a:ea typeface="굴림" charset="-127"/>
              </a:rPr>
              <a:t> </a:t>
            </a:r>
            <a:r>
              <a:rPr lang="en-US" altLang="ko-KR" sz="2000" dirty="0" smtClean="0">
                <a:solidFill>
                  <a:srgbClr val="FFCC66"/>
                </a:solidFill>
                <a:ea typeface="굴림" charset="-127"/>
              </a:rPr>
              <a:t>increases</a:t>
            </a:r>
            <a:r>
              <a:rPr lang="en-US" altLang="ko-KR" sz="2000" dirty="0" smtClean="0">
                <a:solidFill>
                  <a:srgbClr val="66FF66"/>
                </a:solidFill>
                <a:ea typeface="굴림" charset="-127"/>
              </a:rPr>
              <a:t> when         </a:t>
            </a:r>
          </a:p>
          <a:p>
            <a:pPr marL="57150" indent="0" eaLnBrk="1" hangingPunct="1">
              <a:buNone/>
              <a:defRPr/>
            </a:pPr>
            <a:r>
              <a:rPr lang="en-US" altLang="ko-KR" sz="2000" dirty="0">
                <a:solidFill>
                  <a:srgbClr val="66FF66"/>
                </a:solidFill>
                <a:ea typeface="굴림" charset="-127"/>
              </a:rPr>
              <a:t> </a:t>
            </a:r>
            <a:r>
              <a:rPr lang="en-US" altLang="ko-KR" sz="2000" dirty="0" smtClean="0">
                <a:solidFill>
                  <a:srgbClr val="66FF66"/>
                </a:solidFill>
                <a:ea typeface="굴림" charset="-127"/>
              </a:rPr>
              <a:t>      increases</a:t>
            </a:r>
          </a:p>
          <a:p>
            <a:pPr marL="514350" lvl="1" indent="0" eaLnBrk="1" hangingPunct="1">
              <a:buNone/>
              <a:defRPr/>
            </a:pPr>
            <a:r>
              <a:rPr lang="en-US" altLang="ko-KR" sz="1800" dirty="0" smtClean="0">
                <a:ea typeface="굴림" charset="-127"/>
              </a:rPr>
              <a:t>CR user spends more time out of the PU range and </a:t>
            </a:r>
            <a:r>
              <a:rPr lang="en-US" altLang="ko-KR" sz="1800" dirty="0" smtClean="0">
                <a:ea typeface="굴림" charset="-127"/>
              </a:rPr>
              <a:t>thus </a:t>
            </a:r>
            <a:r>
              <a:rPr lang="en-US" altLang="ko-KR" sz="1800" dirty="0" smtClean="0">
                <a:ea typeface="굴림" charset="-127"/>
              </a:rPr>
              <a:t>it can use the </a:t>
            </a:r>
            <a:r>
              <a:rPr lang="en-US" altLang="ko-KR" sz="1800" dirty="0" smtClean="0">
                <a:ea typeface="굴림" charset="-127"/>
              </a:rPr>
              <a:t>spectrum</a:t>
            </a:r>
            <a:r>
              <a:rPr lang="en-US" altLang="ko-KR" sz="1800" dirty="0" smtClean="0">
                <a:ea typeface="굴림" charset="-127"/>
              </a:rPr>
              <a:t> </a:t>
            </a:r>
            <a:r>
              <a:rPr lang="en-US" altLang="ko-KR" sz="1800" dirty="0" smtClean="0">
                <a:ea typeface="굴림" charset="-127"/>
              </a:rPr>
              <a:t>for a longer time with the same </a:t>
            </a:r>
            <a:r>
              <a:rPr lang="en-US" altLang="ko-KR" sz="1800" dirty="0">
                <a:ea typeface="굴림" charset="-127"/>
              </a:rPr>
              <a:t>P</a:t>
            </a:r>
            <a:r>
              <a:rPr lang="en-US" altLang="ko-KR" sz="1800" baseline="-25000" dirty="0">
                <a:ea typeface="굴림" charset="-127"/>
              </a:rPr>
              <a:t>int</a:t>
            </a:r>
            <a:endParaRPr lang="en-US" altLang="ko-KR" sz="1800" dirty="0" smtClean="0">
              <a:ea typeface="굴림" charset="-127"/>
            </a:endParaRPr>
          </a:p>
          <a:p>
            <a:pPr marL="400050" eaLnBrk="1" hangingPunct="1">
              <a:defRPr/>
            </a:pPr>
            <a:endParaRPr lang="en-US" altLang="ko-KR" sz="2000" dirty="0" smtClean="0">
              <a:solidFill>
                <a:srgbClr val="66FF66"/>
              </a:solidFill>
              <a:ea typeface="굴림" charset="-127"/>
            </a:endParaRPr>
          </a:p>
          <a:p>
            <a:pPr marL="400050" eaLnBrk="1" hangingPunct="1">
              <a:defRPr/>
            </a:pPr>
            <a:r>
              <a:rPr lang="en-US" altLang="ko-KR" sz="2000" dirty="0" smtClean="0">
                <a:solidFill>
                  <a:srgbClr val="66FF66"/>
                </a:solidFill>
                <a:ea typeface="굴림" charset="-127"/>
              </a:rPr>
              <a:t>Given </a:t>
            </a:r>
            <a:r>
              <a:rPr lang="en-US" altLang="ko-KR" sz="2000" dirty="0">
                <a:solidFill>
                  <a:srgbClr val="66FF66"/>
                </a:solidFill>
                <a:ea typeface="굴림" charset="-127"/>
              </a:rPr>
              <a:t>T</a:t>
            </a:r>
            <a:r>
              <a:rPr lang="en-US" altLang="ko-KR" sz="2000" baseline="-25000" dirty="0">
                <a:solidFill>
                  <a:srgbClr val="66FF66"/>
                </a:solidFill>
                <a:ea typeface="굴림" charset="-127"/>
              </a:rPr>
              <a:t>s</a:t>
            </a:r>
            <a:r>
              <a:rPr lang="en-US" altLang="ko-KR" sz="2000" dirty="0">
                <a:solidFill>
                  <a:srgbClr val="66FF66"/>
                </a:solidFill>
                <a:ea typeface="굴림" charset="-127"/>
              </a:rPr>
              <a:t>, P</a:t>
            </a:r>
            <a:r>
              <a:rPr lang="en-US" altLang="ko-KR" sz="2000" baseline="-25000" dirty="0">
                <a:solidFill>
                  <a:srgbClr val="66FF66"/>
                </a:solidFill>
                <a:ea typeface="굴림" charset="-127"/>
              </a:rPr>
              <a:t>int</a:t>
            </a:r>
            <a:r>
              <a:rPr lang="en-US" altLang="ko-KR" sz="2000" dirty="0">
                <a:solidFill>
                  <a:srgbClr val="66FF66"/>
                </a:solidFill>
                <a:ea typeface="굴림" charset="-127"/>
              </a:rPr>
              <a:t> </a:t>
            </a:r>
            <a:r>
              <a:rPr lang="en-US" altLang="ko-KR" sz="2000" dirty="0" smtClean="0">
                <a:solidFill>
                  <a:srgbClr val="66FF66"/>
                </a:solidFill>
                <a:ea typeface="굴림" charset="-127"/>
              </a:rPr>
              <a:t>and    if </a:t>
            </a:r>
          </a:p>
          <a:p>
            <a:pPr marL="514350" lvl="1" indent="0" eaLnBrk="1" hangingPunct="1">
              <a:buNone/>
              <a:defRPr/>
            </a:pPr>
            <a:r>
              <a:rPr lang="en-US" altLang="ko-KR" sz="2000" dirty="0" smtClean="0">
                <a:ea typeface="굴림" charset="-127"/>
              </a:rPr>
              <a:t>CR user can transmit </a:t>
            </a:r>
            <a:r>
              <a:rPr lang="en-US" altLang="ko-KR" sz="2000" dirty="0" smtClean="0">
                <a:ea typeface="굴림" charset="-127"/>
              </a:rPr>
              <a:t>in an arbitrarily long  </a:t>
            </a:r>
            <a:r>
              <a:rPr lang="en-US" altLang="ko-KR" sz="2000" dirty="0" smtClean="0">
                <a:ea typeface="굴림" charset="-127"/>
              </a:rPr>
              <a:t>time </a:t>
            </a:r>
            <a:r>
              <a:rPr lang="en-US" altLang="ko-KR" sz="2000" dirty="0" smtClean="0">
                <a:ea typeface="굴림" charset="-127"/>
              </a:rPr>
              <a:t>interval</a:t>
            </a:r>
            <a:endParaRPr lang="en-US" altLang="ko-KR" sz="2400" dirty="0" smtClean="0">
              <a:solidFill>
                <a:srgbClr val="66FF66"/>
              </a:solidFill>
              <a:ea typeface="굴림" charset="-127"/>
            </a:endParaRPr>
          </a:p>
          <a:p>
            <a:pPr marL="457200" lvl="1" indent="0" eaLnBrk="1" hangingPunct="1">
              <a:buFontTx/>
              <a:buNone/>
              <a:defRPr/>
            </a:pPr>
            <a:endParaRPr lang="en-US" altLang="ko-KR" sz="2200" dirty="0" smtClean="0">
              <a:ea typeface="굴림" charset="-127"/>
            </a:endParaRPr>
          </a:p>
          <a:p>
            <a:pPr marL="457200" lvl="1" indent="0" eaLnBrk="1" hangingPunct="1">
              <a:buFontTx/>
              <a:buNone/>
              <a:defRPr/>
            </a:pPr>
            <a:endParaRPr lang="en-US" altLang="ko-KR" sz="2600" dirty="0" smtClean="0">
              <a:ea typeface="굴림" charset="-127"/>
            </a:endParaRPr>
          </a:p>
          <a:p>
            <a:pPr marL="457200" lvl="1" indent="0" eaLnBrk="1" hangingPunct="1">
              <a:buFontTx/>
              <a:buNone/>
              <a:defRPr/>
            </a:pPr>
            <a:endParaRPr lang="en-US" altLang="ko-KR" sz="2600" dirty="0" smtClean="0">
              <a:ea typeface="굴림" charset="-127"/>
            </a:endParaRPr>
          </a:p>
          <a:p>
            <a:pPr marL="457200" lvl="1" indent="0" eaLnBrk="1" hangingPunct="1">
              <a:buFontTx/>
              <a:buNone/>
              <a:defRPr/>
            </a:pPr>
            <a:endParaRPr lang="en-US" altLang="ko-KR" sz="2600" dirty="0" smtClean="0">
              <a:ea typeface="굴림" charset="-127"/>
            </a:endParaRPr>
          </a:p>
          <a:p>
            <a:pPr marL="457200" lvl="1" indent="0" eaLnBrk="1" hangingPunct="1">
              <a:buFontTx/>
              <a:buNone/>
              <a:defRPr/>
            </a:pPr>
            <a:endParaRPr lang="en-US" altLang="ko-KR" sz="2000" dirty="0" smtClean="0">
              <a:solidFill>
                <a:srgbClr val="66FF66"/>
              </a:solidFill>
              <a:ea typeface="굴림" charset="-127"/>
            </a:endParaRPr>
          </a:p>
          <a:p>
            <a:pPr lvl="2" eaLnBrk="1" hangingPunct="1">
              <a:buFont typeface="Wingdings" charset="2"/>
              <a:buChar char="ü"/>
              <a:defRPr/>
            </a:pPr>
            <a:endParaRPr lang="en-US" altLang="ko-KR" sz="2000" dirty="0" smtClean="0">
              <a:solidFill>
                <a:srgbClr val="66FF66"/>
              </a:solidFill>
              <a:ea typeface="굴림" charset="-127"/>
            </a:endParaRPr>
          </a:p>
          <a:p>
            <a:pPr eaLnBrk="1" hangingPunct="1">
              <a:buFont typeface="Wingdings" charset="2"/>
              <a:buNone/>
              <a:defRPr/>
            </a:pPr>
            <a:endParaRPr lang="en-US" altLang="ko-KR" sz="2800" dirty="0" smtClean="0">
              <a:solidFill>
                <a:srgbClr val="66FF33"/>
              </a:solidFill>
              <a:ea typeface="굴림" charset="-127"/>
            </a:endParaRPr>
          </a:p>
          <a:p>
            <a:pPr eaLnBrk="1" hangingPunct="1">
              <a:buFont typeface="Wingdings" charset="2"/>
              <a:buNone/>
              <a:defRPr/>
            </a:pPr>
            <a:endParaRPr lang="en-US" altLang="ko-KR" sz="2400" dirty="0" smtClean="0"/>
          </a:p>
          <a:p>
            <a:pPr lvl="1" eaLnBrk="1" hangingPunct="1">
              <a:buFontTx/>
              <a:buNone/>
              <a:defRPr/>
            </a:pPr>
            <a:endParaRPr lang="en-US" altLang="ko-KR" sz="2400" dirty="0" smtClean="0">
              <a:solidFill>
                <a:srgbClr val="66FF33"/>
              </a:solidFill>
            </a:endParaRPr>
          </a:p>
        </p:txBody>
      </p:sp>
      <p:pic>
        <p:nvPicPr>
          <p:cNvPr id="5" name="Picture 4"/>
          <p:cNvPicPr>
            <a:picLocks noChangeAspect="1"/>
          </p:cNvPicPr>
          <p:nvPr/>
        </p:nvPicPr>
        <p:blipFill>
          <a:blip r:embed="rId3"/>
          <a:stretch>
            <a:fillRect/>
          </a:stretch>
        </p:blipFill>
        <p:spPr>
          <a:xfrm>
            <a:off x="6070600" y="3276600"/>
            <a:ext cx="254000" cy="266700"/>
          </a:xfrm>
          <a:prstGeom prst="rect">
            <a:avLst/>
          </a:prstGeom>
        </p:spPr>
      </p:pic>
      <p:pic>
        <p:nvPicPr>
          <p:cNvPr id="11" name="Picture 10"/>
          <p:cNvPicPr>
            <a:picLocks noChangeAspect="1"/>
          </p:cNvPicPr>
          <p:nvPr/>
        </p:nvPicPr>
        <p:blipFill>
          <a:blip r:embed="rId3"/>
          <a:stretch>
            <a:fillRect/>
          </a:stretch>
        </p:blipFill>
        <p:spPr>
          <a:xfrm>
            <a:off x="8153400" y="4762500"/>
            <a:ext cx="254000" cy="266700"/>
          </a:xfrm>
          <a:prstGeom prst="rect">
            <a:avLst/>
          </a:prstGeom>
        </p:spPr>
      </p:pic>
      <p:pic>
        <p:nvPicPr>
          <p:cNvPr id="6" name="Picture 5"/>
          <p:cNvPicPr>
            <a:picLocks noChangeAspect="1"/>
          </p:cNvPicPr>
          <p:nvPr/>
        </p:nvPicPr>
        <p:blipFill>
          <a:blip r:embed="rId4"/>
          <a:stretch>
            <a:fillRect/>
          </a:stretch>
        </p:blipFill>
        <p:spPr>
          <a:xfrm>
            <a:off x="8851900" y="4775200"/>
            <a:ext cx="1968500" cy="254000"/>
          </a:xfrm>
          <a:prstGeom prst="rect">
            <a:avLst/>
          </a:prstGeom>
          <a:solidFill>
            <a:srgbClr val="66FF66"/>
          </a:solidFill>
        </p:spPr>
      </p:pic>
      <p:pic>
        <p:nvPicPr>
          <p:cNvPr id="2" name="Picture 1"/>
          <p:cNvPicPr>
            <a:picLocks noChangeAspect="1"/>
          </p:cNvPicPr>
          <p:nvPr/>
        </p:nvPicPr>
        <p:blipFill>
          <a:blip r:embed="rId5"/>
          <a:stretch>
            <a:fillRect/>
          </a:stretch>
        </p:blipFill>
        <p:spPr>
          <a:xfrm>
            <a:off x="1752600" y="1371600"/>
            <a:ext cx="4191000" cy="1028700"/>
          </a:xfrm>
          <a:prstGeom prst="rect">
            <a:avLst/>
          </a:prstGeom>
        </p:spPr>
      </p:pic>
      <p:pic>
        <p:nvPicPr>
          <p:cNvPr id="3" name="Picture 2"/>
          <p:cNvPicPr>
            <a:picLocks noChangeAspect="1"/>
          </p:cNvPicPr>
          <p:nvPr/>
        </p:nvPicPr>
        <p:blipFill>
          <a:blip r:embed="rId6"/>
          <a:stretch>
            <a:fillRect/>
          </a:stretch>
        </p:blipFill>
        <p:spPr>
          <a:xfrm>
            <a:off x="6095999" y="1371600"/>
            <a:ext cx="4333875" cy="1066800"/>
          </a:xfrm>
          <a:prstGeom prst="rect">
            <a:avLst/>
          </a:prstGeom>
        </p:spPr>
      </p:pic>
    </p:spTree>
    <p:extLst>
      <p:ext uri="{BB962C8B-B14F-4D97-AF65-F5344CB8AC3E}">
        <p14:creationId xmlns:p14="http://schemas.microsoft.com/office/powerpoint/2010/main" val="3138991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8498" name="Rectangle 2"/>
          <p:cNvSpPr>
            <a:spLocks noGrp="1" noChangeArrowheads="1"/>
          </p:cNvSpPr>
          <p:nvPr>
            <p:ph type="title"/>
          </p:nvPr>
        </p:nvSpPr>
        <p:spPr>
          <a:xfrm>
            <a:off x="1346200" y="228600"/>
            <a:ext cx="9017000" cy="838200"/>
          </a:xfrm>
        </p:spPr>
        <p:txBody>
          <a:bodyPr/>
          <a:lstStyle/>
          <a:p>
            <a:pPr>
              <a:defRPr/>
            </a:pPr>
            <a:r>
              <a:rPr lang="en-US" altLang="ko-KR" sz="2800" dirty="0" smtClean="0">
                <a:solidFill>
                  <a:srgbClr val="FFFFFF"/>
                </a:solidFill>
                <a:ea typeface="굴림" charset="-127"/>
              </a:rPr>
              <a:t>  Results:</a:t>
            </a:r>
            <a:r>
              <a:rPr lang="en-US" altLang="ko-KR" sz="2800" dirty="0" smtClean="0">
                <a:ea typeface="굴림" charset="-127"/>
              </a:rPr>
              <a:t> Optimal Mobility-Aware Transmission Time</a:t>
            </a:r>
            <a:endParaRPr lang="en-US" altLang="ko-KR" sz="2800" dirty="0" smtClean="0"/>
          </a:p>
        </p:txBody>
      </p:sp>
      <p:sp>
        <p:nvSpPr>
          <p:cNvPr id="66562" name="Rectangle 7"/>
          <p:cNvSpPr>
            <a:spLocks noGrp="1" noChangeArrowheads="1"/>
          </p:cNvSpPr>
          <p:nvPr>
            <p:ph type="sldNum" sz="quarter" idx="10"/>
          </p:nvPr>
        </p:nvSpPr>
        <p:spPr>
          <a:noFill/>
        </p:spPr>
        <p:txBody>
          <a:bodyPr/>
          <a:lstStyle/>
          <a:p>
            <a:fld id="{CDD26533-E07C-4862-951C-DEE7DFD45573}" type="slidenum">
              <a:rPr lang="en-GB" altLang="ko-KR" smtClean="0"/>
              <a:pPr/>
              <a:t>68</a:t>
            </a:fld>
            <a:endParaRPr lang="en-GB" altLang="ko-KR" smtClean="0"/>
          </a:p>
        </p:txBody>
      </p:sp>
      <p:pic>
        <p:nvPicPr>
          <p:cNvPr id="12" name="Content Placeholder 11" descr="fig_txTime_RW.eps"/>
          <p:cNvPicPr>
            <a:picLocks noGrp="1" noChangeAspect="1"/>
          </p:cNvPicPr>
          <p:nvPr>
            <p:ph sz="half" idx="1"/>
          </p:nvPr>
        </p:nvPicPr>
        <p:blipFill>
          <a:blip r:embed="rId3">
            <a:extLst>
              <a:ext uri="{28A0092B-C50C-407E-A947-70E740481C1C}">
                <a14:useLocalDpi xmlns:a14="http://schemas.microsoft.com/office/drawing/2010/main" val="0"/>
              </a:ext>
            </a:extLst>
          </a:blip>
          <a:srcRect t="-3635" b="-3635"/>
          <a:stretch>
            <a:fillRect/>
          </a:stretch>
        </p:blipFill>
        <p:spPr>
          <a:xfrm>
            <a:off x="2819400" y="1905000"/>
            <a:ext cx="5181600" cy="3124200"/>
          </a:xfrm>
          <a:prstGeom prst="rect">
            <a:avLst/>
          </a:prstGeom>
        </p:spPr>
      </p:pic>
      <p:sp>
        <p:nvSpPr>
          <p:cNvPr id="8" name="TextBox 7"/>
          <p:cNvSpPr txBox="1"/>
          <p:nvPr/>
        </p:nvSpPr>
        <p:spPr>
          <a:xfrm>
            <a:off x="762000" y="5569139"/>
            <a:ext cx="4637632" cy="374461"/>
          </a:xfrm>
          <a:prstGeom prst="rect">
            <a:avLst/>
          </a:prstGeom>
          <a:noFill/>
        </p:spPr>
        <p:txBody>
          <a:bodyPr wrap="none" rtlCol="0">
            <a:spAutoFit/>
          </a:bodyPr>
          <a:lstStyle/>
          <a:p>
            <a:pPr>
              <a:buNone/>
            </a:pPr>
            <a:r>
              <a:rPr lang="en-US" sz="2000" dirty="0"/>
              <a:t>W</a:t>
            </a:r>
            <a:r>
              <a:rPr lang="en-US" sz="2000" dirty="0" smtClean="0"/>
              <a:t>hen </a:t>
            </a:r>
            <a:r>
              <a:rPr lang="en-US" sz="2000" dirty="0"/>
              <a:t>R</a:t>
            </a:r>
            <a:r>
              <a:rPr lang="en-US" sz="2000" dirty="0" smtClean="0"/>
              <a:t>/a increases, T</a:t>
            </a:r>
            <a:r>
              <a:rPr lang="en-US" sz="2000" baseline="-25000" dirty="0" smtClean="0"/>
              <a:t>Tx</a:t>
            </a:r>
            <a:r>
              <a:rPr lang="en-US" sz="2000" dirty="0" smtClean="0"/>
              <a:t> decreases </a:t>
            </a:r>
            <a:endParaRPr lang="en-US" sz="2000" dirty="0"/>
          </a:p>
        </p:txBody>
      </p:sp>
      <p:cxnSp>
        <p:nvCxnSpPr>
          <p:cNvPr id="15" name="Straight Arrow Connector 14"/>
          <p:cNvCxnSpPr/>
          <p:nvPr/>
        </p:nvCxnSpPr>
        <p:spPr bwMode="auto">
          <a:xfrm>
            <a:off x="5562600" y="5791200"/>
            <a:ext cx="457200" cy="0"/>
          </a:xfrm>
          <a:prstGeom prst="straightConnector1">
            <a:avLst/>
          </a:prstGeom>
          <a:noFill/>
          <a:ln w="50800" cap="flat" cmpd="sng" algn="ctr">
            <a:solidFill>
              <a:srgbClr val="FFFFFF"/>
            </a:solidFill>
            <a:prstDash val="solid"/>
            <a:round/>
            <a:headEnd type="none" w="med" len="med"/>
            <a:tailEnd type="arrow"/>
          </a:ln>
          <a:effectLst/>
        </p:spPr>
      </p:cxnSp>
      <p:sp>
        <p:nvSpPr>
          <p:cNvPr id="16" name="TextBox 15"/>
          <p:cNvSpPr txBox="1"/>
          <p:nvPr/>
        </p:nvSpPr>
        <p:spPr>
          <a:xfrm>
            <a:off x="5943600" y="5562600"/>
            <a:ext cx="5011186" cy="650947"/>
          </a:xfrm>
          <a:prstGeom prst="rect">
            <a:avLst/>
          </a:prstGeom>
          <a:noFill/>
        </p:spPr>
        <p:txBody>
          <a:bodyPr wrap="square" rtlCol="0">
            <a:spAutoFit/>
          </a:bodyPr>
          <a:lstStyle/>
          <a:p>
            <a:pPr marL="0" lvl="2">
              <a:buNone/>
            </a:pPr>
            <a:r>
              <a:rPr lang="en-US" altLang="ko-KR" sz="1800" dirty="0">
                <a:solidFill>
                  <a:srgbClr val="FFFFFF"/>
                </a:solidFill>
                <a:ea typeface="굴림" charset="-127"/>
              </a:rPr>
              <a:t> </a:t>
            </a:r>
            <a:r>
              <a:rPr lang="en-US" altLang="ko-KR" sz="1800" dirty="0" smtClean="0">
                <a:solidFill>
                  <a:srgbClr val="FFFFFF"/>
                </a:solidFill>
                <a:ea typeface="굴림" charset="-127"/>
              </a:rPr>
              <a:t>CR spends more </a:t>
            </a:r>
            <a:r>
              <a:rPr lang="en-US" altLang="ko-KR" sz="1800" dirty="0">
                <a:solidFill>
                  <a:srgbClr val="FFFFFF"/>
                </a:solidFill>
                <a:ea typeface="굴림" charset="-127"/>
              </a:rPr>
              <a:t>time </a:t>
            </a:r>
            <a:r>
              <a:rPr lang="en-US" altLang="ko-KR" sz="1800" dirty="0" smtClean="0">
                <a:solidFill>
                  <a:srgbClr val="FFFFFF"/>
                </a:solidFill>
                <a:ea typeface="굴림" charset="-127"/>
              </a:rPr>
              <a:t>in the PU range</a:t>
            </a:r>
            <a:endParaRPr lang="en-US" altLang="ko-KR" sz="1800" dirty="0">
              <a:solidFill>
                <a:srgbClr val="FFFFFF"/>
              </a:solidFill>
              <a:ea typeface="굴림" charset="-127"/>
            </a:endParaRPr>
          </a:p>
          <a:p>
            <a:pPr>
              <a:buNone/>
            </a:pPr>
            <a:endParaRPr lang="en-US" sz="1800" dirty="0"/>
          </a:p>
        </p:txBody>
      </p:sp>
      <p:sp>
        <p:nvSpPr>
          <p:cNvPr id="9" name="Rectangle 8"/>
          <p:cNvSpPr/>
          <p:nvPr/>
        </p:nvSpPr>
        <p:spPr>
          <a:xfrm>
            <a:off x="762000" y="6019800"/>
            <a:ext cx="4800600" cy="374461"/>
          </a:xfrm>
          <a:prstGeom prst="rect">
            <a:avLst/>
          </a:prstGeom>
        </p:spPr>
        <p:txBody>
          <a:bodyPr wrap="square">
            <a:spAutoFit/>
          </a:bodyPr>
          <a:lstStyle/>
          <a:p>
            <a:pPr lvl="0">
              <a:buClr>
                <a:srgbClr val="CC0000"/>
              </a:buClr>
              <a:buNone/>
            </a:pPr>
            <a:r>
              <a:rPr lang="en-US" sz="2000" dirty="0">
                <a:solidFill>
                  <a:srgbClr val="FFFF66"/>
                </a:solidFill>
              </a:rPr>
              <a:t>W</a:t>
            </a:r>
            <a:r>
              <a:rPr lang="en-US" sz="2000" dirty="0" smtClean="0">
                <a:solidFill>
                  <a:srgbClr val="FFFF66"/>
                </a:solidFill>
              </a:rPr>
              <a:t>hen </a:t>
            </a:r>
            <a:r>
              <a:rPr lang="en-US" sz="2000" dirty="0" smtClean="0">
                <a:solidFill>
                  <a:srgbClr val="FFFF66"/>
                </a:solidFill>
              </a:rPr>
              <a:t>P</a:t>
            </a:r>
            <a:r>
              <a:rPr lang="en-US" sz="2000" baseline="-25000" dirty="0" smtClean="0">
                <a:solidFill>
                  <a:srgbClr val="FFFF66"/>
                </a:solidFill>
              </a:rPr>
              <a:t>on</a:t>
            </a:r>
            <a:r>
              <a:rPr lang="en-US" sz="2000" dirty="0" smtClean="0">
                <a:solidFill>
                  <a:srgbClr val="FFFF66"/>
                </a:solidFill>
              </a:rPr>
              <a:t> </a:t>
            </a:r>
            <a:r>
              <a:rPr lang="en-US" sz="2000" dirty="0">
                <a:solidFill>
                  <a:srgbClr val="FFFF66"/>
                </a:solidFill>
              </a:rPr>
              <a:t>increases, T</a:t>
            </a:r>
            <a:r>
              <a:rPr lang="en-US" sz="2000" baseline="-25000" dirty="0">
                <a:solidFill>
                  <a:srgbClr val="FFFF66"/>
                </a:solidFill>
              </a:rPr>
              <a:t>Tx</a:t>
            </a:r>
            <a:r>
              <a:rPr lang="en-US" sz="2000" dirty="0">
                <a:solidFill>
                  <a:srgbClr val="FFFF66"/>
                </a:solidFill>
              </a:rPr>
              <a:t> decreases </a:t>
            </a:r>
          </a:p>
        </p:txBody>
      </p:sp>
      <p:cxnSp>
        <p:nvCxnSpPr>
          <p:cNvPr id="18" name="Straight Arrow Connector 17"/>
          <p:cNvCxnSpPr/>
          <p:nvPr/>
        </p:nvCxnSpPr>
        <p:spPr bwMode="auto">
          <a:xfrm>
            <a:off x="5562600" y="6248400"/>
            <a:ext cx="457200" cy="0"/>
          </a:xfrm>
          <a:prstGeom prst="straightConnector1">
            <a:avLst/>
          </a:prstGeom>
          <a:noFill/>
          <a:ln w="50800" cap="flat" cmpd="sng" algn="ctr">
            <a:solidFill>
              <a:srgbClr val="FFFFFF"/>
            </a:solidFill>
            <a:prstDash val="solid"/>
            <a:round/>
            <a:headEnd type="none" w="med" len="med"/>
            <a:tailEnd type="arrow"/>
          </a:ln>
          <a:effectLst/>
        </p:spPr>
      </p:cxnSp>
      <p:sp>
        <p:nvSpPr>
          <p:cNvPr id="13" name="Rectangle 12"/>
          <p:cNvSpPr/>
          <p:nvPr/>
        </p:nvSpPr>
        <p:spPr>
          <a:xfrm>
            <a:off x="6019800" y="6019800"/>
            <a:ext cx="3444836" cy="346249"/>
          </a:xfrm>
          <a:prstGeom prst="rect">
            <a:avLst/>
          </a:prstGeom>
        </p:spPr>
        <p:txBody>
          <a:bodyPr wrap="none">
            <a:spAutoFit/>
          </a:bodyPr>
          <a:lstStyle/>
          <a:p>
            <a:pPr marL="0" lvl="2">
              <a:buNone/>
            </a:pPr>
            <a:r>
              <a:rPr lang="en-US" altLang="ko-KR" sz="1800" dirty="0" smtClean="0">
                <a:solidFill>
                  <a:srgbClr val="FFFFFF"/>
                </a:solidFill>
                <a:ea typeface="굴림" charset="-127"/>
              </a:rPr>
              <a:t>PU traffic dynamics increase</a:t>
            </a:r>
            <a:endParaRPr lang="en-US" altLang="ko-KR" sz="1800" dirty="0">
              <a:solidFill>
                <a:srgbClr val="FFFFFF"/>
              </a:solidFill>
              <a:ea typeface="굴림" charset="-127"/>
            </a:endParaRPr>
          </a:p>
        </p:txBody>
      </p:sp>
      <p:sp>
        <p:nvSpPr>
          <p:cNvPr id="21" name="TextBox 20"/>
          <p:cNvSpPr txBox="1"/>
          <p:nvPr/>
        </p:nvSpPr>
        <p:spPr>
          <a:xfrm>
            <a:off x="228600" y="1447800"/>
            <a:ext cx="11506200" cy="837152"/>
          </a:xfrm>
          <a:prstGeom prst="rect">
            <a:avLst/>
          </a:prstGeom>
          <a:noFill/>
        </p:spPr>
        <p:txBody>
          <a:bodyPr wrap="square" rtlCol="0">
            <a:spAutoFit/>
          </a:bodyPr>
          <a:lstStyle/>
          <a:p>
            <a:pPr marL="285750" lvl="2" indent="-285750">
              <a:buFont typeface="Arial"/>
              <a:buChar char="•"/>
            </a:pPr>
            <a:r>
              <a:rPr lang="en-US" altLang="ko-KR" sz="2400" dirty="0" smtClean="0">
                <a:solidFill>
                  <a:srgbClr val="66FF66"/>
                </a:solidFill>
                <a:ea typeface="굴림" charset="-127"/>
              </a:rPr>
              <a:t>T</a:t>
            </a:r>
            <a:r>
              <a:rPr lang="en-US" altLang="ko-KR" sz="2400" baseline="-25000" dirty="0" smtClean="0">
                <a:solidFill>
                  <a:srgbClr val="66FF66"/>
                </a:solidFill>
                <a:ea typeface="굴림" charset="-127"/>
              </a:rPr>
              <a:t>Tx</a:t>
            </a:r>
            <a:r>
              <a:rPr lang="en-US" altLang="ko-KR" sz="2400" dirty="0" smtClean="0">
                <a:solidFill>
                  <a:srgbClr val="66FF66"/>
                </a:solidFill>
                <a:ea typeface="굴림" charset="-127"/>
              </a:rPr>
              <a:t> </a:t>
            </a:r>
            <a:r>
              <a:rPr lang="en-US" altLang="ko-KR" sz="2000" dirty="0" smtClean="0">
                <a:solidFill>
                  <a:srgbClr val="66FF66"/>
                </a:solidFill>
                <a:ea typeface="굴림" charset="-127"/>
              </a:rPr>
              <a:t>is set according to the lower bounds</a:t>
            </a:r>
            <a:r>
              <a:rPr lang="en-US" altLang="ko-KR" sz="2400" dirty="0" smtClean="0">
                <a:solidFill>
                  <a:srgbClr val="66FF66"/>
                </a:solidFill>
                <a:ea typeface="굴림" charset="-127"/>
              </a:rPr>
              <a:t>, P</a:t>
            </a:r>
            <a:r>
              <a:rPr lang="en-US" altLang="ko-KR" sz="2400" baseline="-25000" dirty="0" smtClean="0">
                <a:solidFill>
                  <a:srgbClr val="66FF66"/>
                </a:solidFill>
                <a:ea typeface="굴림" charset="-127"/>
              </a:rPr>
              <a:t>int</a:t>
            </a:r>
            <a:r>
              <a:rPr lang="en-US" altLang="ko-KR" sz="2400" dirty="0" smtClean="0">
                <a:solidFill>
                  <a:srgbClr val="66FF66"/>
                </a:solidFill>
                <a:ea typeface="굴림" charset="-127"/>
              </a:rPr>
              <a:t>= 10</a:t>
            </a:r>
            <a:r>
              <a:rPr lang="en-US" altLang="ko-KR" sz="2400" baseline="30000" dirty="0" smtClean="0">
                <a:solidFill>
                  <a:srgbClr val="66FF66"/>
                </a:solidFill>
                <a:ea typeface="굴림" charset="-127"/>
              </a:rPr>
              <a:t>-2</a:t>
            </a:r>
            <a:r>
              <a:rPr lang="en-US" altLang="ko-KR" sz="2400" dirty="0" smtClean="0">
                <a:solidFill>
                  <a:srgbClr val="66FF66"/>
                </a:solidFill>
                <a:ea typeface="굴림" charset="-127"/>
              </a:rPr>
              <a:t>, </a:t>
            </a:r>
            <a:r>
              <a:rPr lang="en-US" altLang="ko-KR" sz="2400" dirty="0" err="1" smtClean="0">
                <a:solidFill>
                  <a:srgbClr val="66FF66"/>
                </a:solidFill>
                <a:ea typeface="굴림" charset="-127"/>
              </a:rPr>
              <a:t>v</a:t>
            </a:r>
            <a:r>
              <a:rPr lang="en-US" altLang="ko-KR" sz="2400" baseline="-25000" dirty="0" err="1" smtClean="0">
                <a:solidFill>
                  <a:srgbClr val="66FF66"/>
                </a:solidFill>
                <a:ea typeface="굴림" charset="-127"/>
              </a:rPr>
              <a:t>min</a:t>
            </a:r>
            <a:r>
              <a:rPr lang="en-US" altLang="ko-KR" sz="2400" dirty="0" smtClean="0">
                <a:solidFill>
                  <a:srgbClr val="66FF66"/>
                </a:solidFill>
                <a:ea typeface="굴림" charset="-127"/>
              </a:rPr>
              <a:t>/a=0.1, </a:t>
            </a:r>
            <a:r>
              <a:rPr lang="en-US" altLang="ko-KR" sz="2400" dirty="0" err="1" smtClean="0">
                <a:solidFill>
                  <a:srgbClr val="66FF66"/>
                </a:solidFill>
                <a:ea typeface="굴림" charset="-127"/>
              </a:rPr>
              <a:t>v</a:t>
            </a:r>
            <a:r>
              <a:rPr lang="en-US" altLang="ko-KR" sz="2400" baseline="-25000" dirty="0" err="1" smtClean="0">
                <a:solidFill>
                  <a:srgbClr val="66FF66"/>
                </a:solidFill>
                <a:ea typeface="굴림" charset="-127"/>
              </a:rPr>
              <a:t>max</a:t>
            </a:r>
            <a:r>
              <a:rPr lang="en-US" altLang="ko-KR" sz="2400" dirty="0" smtClean="0">
                <a:solidFill>
                  <a:srgbClr val="66FF66"/>
                </a:solidFill>
                <a:ea typeface="굴림" charset="-127"/>
              </a:rPr>
              <a:t>/a= 0.9</a:t>
            </a:r>
            <a:endParaRPr lang="en-US" altLang="ko-KR" sz="2400" dirty="0">
              <a:solidFill>
                <a:srgbClr val="66FF66"/>
              </a:solidFill>
              <a:ea typeface="굴림" charset="-127"/>
            </a:endParaRPr>
          </a:p>
          <a:p>
            <a:pPr>
              <a:buNone/>
            </a:pPr>
            <a:endParaRPr lang="en-US" sz="2400" dirty="0"/>
          </a:p>
        </p:txBody>
      </p:sp>
      <p:sp>
        <p:nvSpPr>
          <p:cNvPr id="22" name="TextBox 21"/>
          <p:cNvSpPr txBox="1"/>
          <p:nvPr/>
        </p:nvSpPr>
        <p:spPr>
          <a:xfrm>
            <a:off x="762000" y="5105400"/>
            <a:ext cx="6760610" cy="374461"/>
          </a:xfrm>
          <a:prstGeom prst="rect">
            <a:avLst/>
          </a:prstGeom>
          <a:noFill/>
        </p:spPr>
        <p:txBody>
          <a:bodyPr wrap="none" rtlCol="0">
            <a:spAutoFit/>
          </a:bodyPr>
          <a:lstStyle/>
          <a:p>
            <a:pPr>
              <a:buNone/>
            </a:pPr>
            <a:r>
              <a:rPr lang="en-US" sz="2000" dirty="0"/>
              <a:t>T</a:t>
            </a:r>
            <a:r>
              <a:rPr lang="en-US" sz="2000" dirty="0" smtClean="0"/>
              <a:t>heoretical </a:t>
            </a:r>
            <a:r>
              <a:rPr lang="en-US" sz="2000" dirty="0"/>
              <a:t>results match well the simulation </a:t>
            </a:r>
            <a:r>
              <a:rPr lang="en-US" sz="2000" dirty="0" smtClean="0"/>
              <a:t>results</a:t>
            </a:r>
            <a:endParaRPr lang="en-US" sz="2000" dirty="0"/>
          </a:p>
        </p:txBody>
      </p:sp>
    </p:spTree>
    <p:extLst>
      <p:ext uri="{BB962C8B-B14F-4D97-AF65-F5344CB8AC3E}">
        <p14:creationId xmlns:p14="http://schemas.microsoft.com/office/powerpoint/2010/main" val="1619519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8498" name="Rectangle 2"/>
          <p:cNvSpPr>
            <a:spLocks noGrp="1" noChangeArrowheads="1"/>
          </p:cNvSpPr>
          <p:nvPr>
            <p:ph type="title"/>
          </p:nvPr>
        </p:nvSpPr>
        <p:spPr>
          <a:xfrm>
            <a:off x="1524000" y="228600"/>
            <a:ext cx="9017000" cy="838200"/>
          </a:xfrm>
        </p:spPr>
        <p:txBody>
          <a:bodyPr/>
          <a:lstStyle/>
          <a:p>
            <a:pPr>
              <a:defRPr/>
            </a:pPr>
            <a:r>
              <a:rPr lang="en-US" altLang="ko-KR" sz="2800" dirty="0" smtClean="0">
                <a:solidFill>
                  <a:srgbClr val="FFFFFF"/>
                </a:solidFill>
                <a:ea typeface="굴림" charset="-127"/>
              </a:rPr>
              <a:t>Results:</a:t>
            </a:r>
            <a:r>
              <a:rPr lang="en-US" altLang="ko-KR" sz="2800" dirty="0" smtClean="0">
                <a:ea typeface="굴림" charset="-127"/>
              </a:rPr>
              <a:t> Optimal Mobility-Aware Transmission Time</a:t>
            </a:r>
            <a:endParaRPr lang="en-US" altLang="ko-KR" sz="2800" dirty="0" smtClean="0"/>
          </a:p>
        </p:txBody>
      </p:sp>
      <p:sp>
        <p:nvSpPr>
          <p:cNvPr id="66562" name="Rectangle 7"/>
          <p:cNvSpPr>
            <a:spLocks noGrp="1" noChangeArrowheads="1"/>
          </p:cNvSpPr>
          <p:nvPr>
            <p:ph type="sldNum" sz="quarter" idx="10"/>
          </p:nvPr>
        </p:nvSpPr>
        <p:spPr>
          <a:noFill/>
        </p:spPr>
        <p:txBody>
          <a:bodyPr/>
          <a:lstStyle/>
          <a:p>
            <a:fld id="{CDD26533-E07C-4862-951C-DEE7DFD45573}" type="slidenum">
              <a:rPr lang="en-GB" altLang="ko-KR" smtClean="0"/>
              <a:pPr/>
              <a:t>69</a:t>
            </a:fld>
            <a:endParaRPr lang="en-GB" altLang="ko-KR" smtClean="0"/>
          </a:p>
        </p:txBody>
      </p:sp>
      <p:sp>
        <p:nvSpPr>
          <p:cNvPr id="9" name="Rectangle 8"/>
          <p:cNvSpPr/>
          <p:nvPr/>
        </p:nvSpPr>
        <p:spPr>
          <a:xfrm>
            <a:off x="0" y="5410200"/>
            <a:ext cx="5410200" cy="651460"/>
          </a:xfrm>
          <a:prstGeom prst="rect">
            <a:avLst/>
          </a:prstGeom>
        </p:spPr>
        <p:txBody>
          <a:bodyPr wrap="square">
            <a:spAutoFit/>
          </a:bodyPr>
          <a:lstStyle/>
          <a:p>
            <a:pPr marL="342900" lvl="0" indent="-342900">
              <a:buClr>
                <a:srgbClr val="CC0000"/>
              </a:buClr>
              <a:buFont typeface="Wingdings" charset="2"/>
              <a:buChar char="ü"/>
            </a:pPr>
            <a:r>
              <a:rPr lang="en-US" sz="2000" dirty="0" smtClean="0">
                <a:solidFill>
                  <a:srgbClr val="FFFF66"/>
                </a:solidFill>
              </a:rPr>
              <a:t>The results confirm the benefits of setting T</a:t>
            </a:r>
            <a:r>
              <a:rPr lang="en-US" sz="2000" baseline="-25000" dirty="0" smtClean="0">
                <a:solidFill>
                  <a:srgbClr val="FFFF66"/>
                </a:solidFill>
              </a:rPr>
              <a:t>Tx</a:t>
            </a:r>
            <a:r>
              <a:rPr lang="en-US" sz="2000" dirty="0" smtClean="0">
                <a:solidFill>
                  <a:srgbClr val="FFFF66"/>
                </a:solidFill>
              </a:rPr>
              <a:t> according to our results:</a:t>
            </a:r>
            <a:endParaRPr lang="en-US" sz="2000" dirty="0">
              <a:solidFill>
                <a:srgbClr val="FFFF66"/>
              </a:solidFill>
            </a:endParaRPr>
          </a:p>
        </p:txBody>
      </p:sp>
      <p:cxnSp>
        <p:nvCxnSpPr>
          <p:cNvPr id="18" name="Straight Arrow Connector 17"/>
          <p:cNvCxnSpPr/>
          <p:nvPr/>
        </p:nvCxnSpPr>
        <p:spPr bwMode="auto">
          <a:xfrm>
            <a:off x="5105400" y="5715000"/>
            <a:ext cx="457200" cy="0"/>
          </a:xfrm>
          <a:prstGeom prst="straightConnector1">
            <a:avLst/>
          </a:prstGeom>
          <a:noFill/>
          <a:ln w="50800" cap="flat" cmpd="sng" algn="ctr">
            <a:solidFill>
              <a:srgbClr val="FFFFFF"/>
            </a:solidFill>
            <a:prstDash val="solid"/>
            <a:round/>
            <a:headEnd type="none" w="med" len="med"/>
            <a:tailEnd type="arrow"/>
          </a:ln>
          <a:effectLst/>
        </p:spPr>
      </p:cxnSp>
      <p:sp>
        <p:nvSpPr>
          <p:cNvPr id="13" name="Rectangle 12"/>
          <p:cNvSpPr/>
          <p:nvPr/>
        </p:nvSpPr>
        <p:spPr>
          <a:xfrm>
            <a:off x="5534200" y="5334000"/>
            <a:ext cx="5371069" cy="955646"/>
          </a:xfrm>
          <a:prstGeom prst="rect">
            <a:avLst/>
          </a:prstGeom>
        </p:spPr>
        <p:txBody>
          <a:bodyPr wrap="none">
            <a:spAutoFit/>
          </a:bodyPr>
          <a:lstStyle/>
          <a:p>
            <a:pPr marL="0" lvl="2">
              <a:buNone/>
            </a:pPr>
            <a:r>
              <a:rPr lang="en-US" altLang="ko-KR" sz="1800" dirty="0">
                <a:solidFill>
                  <a:srgbClr val="FFFFFF"/>
                </a:solidFill>
                <a:ea typeface="굴림" charset="-127"/>
              </a:rPr>
              <a:t>the </a:t>
            </a:r>
            <a:r>
              <a:rPr lang="en-US" altLang="ko-KR" sz="1800" dirty="0" smtClean="0">
                <a:solidFill>
                  <a:srgbClr val="66FF66"/>
                </a:solidFill>
                <a:ea typeface="굴림" charset="-127"/>
              </a:rPr>
              <a:t>average </a:t>
            </a:r>
            <a:r>
              <a:rPr lang="en-US" altLang="ko-KR" sz="1800" dirty="0" smtClean="0">
                <a:solidFill>
                  <a:srgbClr val="FFFFFF"/>
                </a:solidFill>
                <a:ea typeface="굴림" charset="-127"/>
              </a:rPr>
              <a:t>interference levels on the PU for </a:t>
            </a:r>
          </a:p>
          <a:p>
            <a:pPr marL="0" lvl="2">
              <a:buNone/>
            </a:pPr>
            <a:r>
              <a:rPr lang="en-US" altLang="ko-KR" sz="1800" dirty="0" smtClean="0">
                <a:solidFill>
                  <a:srgbClr val="FFFFFF"/>
                </a:solidFill>
                <a:ea typeface="굴림" charset="-127"/>
              </a:rPr>
              <a:t>RWM are 9</a:t>
            </a:r>
            <a:r>
              <a:rPr lang="en-US" altLang="ko-KR" sz="1800" dirty="0" smtClean="0">
                <a:solidFill>
                  <a:srgbClr val="FFFFFF"/>
                </a:solidFill>
                <a:latin typeface="Wingdings"/>
                <a:ea typeface="Wingdings"/>
                <a:cs typeface="Wingdings"/>
                <a:sym typeface="Wingdings"/>
              </a:rPr>
              <a:t></a:t>
            </a:r>
            <a:r>
              <a:rPr lang="en-US" altLang="ko-KR" sz="1800" dirty="0" smtClean="0">
                <a:solidFill>
                  <a:srgbClr val="FFFFFF"/>
                </a:solidFill>
                <a:ea typeface="굴림" charset="-127"/>
              </a:rPr>
              <a:t>10</a:t>
            </a:r>
            <a:r>
              <a:rPr lang="en-US" altLang="ko-KR" sz="1800" baseline="30000" dirty="0" smtClean="0">
                <a:solidFill>
                  <a:srgbClr val="FFFFFF"/>
                </a:solidFill>
                <a:ea typeface="굴림" charset="-127"/>
              </a:rPr>
              <a:t>-3</a:t>
            </a:r>
            <a:r>
              <a:rPr lang="en-US" altLang="ko-KR" sz="1800" dirty="0" smtClean="0">
                <a:solidFill>
                  <a:srgbClr val="FFFFFF"/>
                </a:solidFill>
                <a:ea typeface="굴림" charset="-127"/>
              </a:rPr>
              <a:t> &lt; P</a:t>
            </a:r>
            <a:r>
              <a:rPr lang="en-US" altLang="ko-KR" sz="1800" baseline="-25000" dirty="0" smtClean="0">
                <a:solidFill>
                  <a:srgbClr val="FFFFFF"/>
                </a:solidFill>
                <a:ea typeface="굴림" charset="-127"/>
              </a:rPr>
              <a:t>int </a:t>
            </a:r>
            <a:r>
              <a:rPr lang="en-US" altLang="ko-KR" sz="1800" dirty="0" smtClean="0">
                <a:solidFill>
                  <a:srgbClr val="FFFFFF"/>
                </a:solidFill>
                <a:ea typeface="굴림" charset="-127"/>
              </a:rPr>
              <a:t>and 6</a:t>
            </a:r>
            <a:r>
              <a:rPr lang="en-US" altLang="ko-KR" sz="1800" dirty="0" smtClean="0">
                <a:solidFill>
                  <a:srgbClr val="FFFFFF"/>
                </a:solidFill>
                <a:latin typeface="Wingdings"/>
                <a:ea typeface="Wingdings"/>
                <a:cs typeface="Wingdings"/>
                <a:sym typeface="Wingdings"/>
              </a:rPr>
              <a:t></a:t>
            </a:r>
            <a:r>
              <a:rPr lang="en-US" altLang="ko-KR" sz="1800" dirty="0" smtClean="0">
                <a:solidFill>
                  <a:srgbClr val="FFFFFF"/>
                </a:solidFill>
                <a:ea typeface="굴림" charset="-127"/>
              </a:rPr>
              <a:t>10</a:t>
            </a:r>
            <a:r>
              <a:rPr lang="en-US" altLang="ko-KR" sz="1800" baseline="30000" dirty="0">
                <a:solidFill>
                  <a:srgbClr val="FFFFFF"/>
                </a:solidFill>
                <a:ea typeface="굴림" charset="-127"/>
              </a:rPr>
              <a:t>-3</a:t>
            </a:r>
            <a:r>
              <a:rPr lang="en-US" altLang="ko-KR" sz="1800" dirty="0">
                <a:solidFill>
                  <a:srgbClr val="FFFFFF"/>
                </a:solidFill>
                <a:ea typeface="굴림" charset="-127"/>
              </a:rPr>
              <a:t> &lt; </a:t>
            </a:r>
            <a:r>
              <a:rPr lang="en-US" altLang="ko-KR" sz="1800" dirty="0" smtClean="0">
                <a:solidFill>
                  <a:srgbClr val="FFFFFF"/>
                </a:solidFill>
                <a:ea typeface="굴림" charset="-127"/>
              </a:rPr>
              <a:t>P</a:t>
            </a:r>
            <a:r>
              <a:rPr lang="en-US" altLang="ko-KR" sz="1800" baseline="-25000" dirty="0" smtClean="0">
                <a:solidFill>
                  <a:srgbClr val="FFFFFF"/>
                </a:solidFill>
                <a:ea typeface="굴림" charset="-127"/>
              </a:rPr>
              <a:t>int</a:t>
            </a:r>
            <a:endParaRPr lang="en-US" altLang="ko-KR" sz="1800" dirty="0">
              <a:solidFill>
                <a:srgbClr val="FFFFFF"/>
              </a:solidFill>
              <a:ea typeface="굴림" charset="-127"/>
            </a:endParaRPr>
          </a:p>
          <a:p>
            <a:pPr marL="0" lvl="2">
              <a:buNone/>
            </a:pPr>
            <a:endParaRPr lang="en-US" altLang="ko-KR" sz="1800" dirty="0">
              <a:solidFill>
                <a:srgbClr val="FFFFFF"/>
              </a:solidFill>
              <a:ea typeface="굴림" charset="-127"/>
            </a:endParaRPr>
          </a:p>
        </p:txBody>
      </p:sp>
      <p:sp>
        <p:nvSpPr>
          <p:cNvPr id="21" name="TextBox 20"/>
          <p:cNvSpPr txBox="1"/>
          <p:nvPr/>
        </p:nvSpPr>
        <p:spPr>
          <a:xfrm>
            <a:off x="304800" y="1295400"/>
            <a:ext cx="10896600" cy="955646"/>
          </a:xfrm>
          <a:prstGeom prst="rect">
            <a:avLst/>
          </a:prstGeom>
          <a:noFill/>
        </p:spPr>
        <p:txBody>
          <a:bodyPr wrap="square" rtlCol="0">
            <a:spAutoFit/>
          </a:bodyPr>
          <a:lstStyle/>
          <a:p>
            <a:pPr marL="285750" lvl="2" indent="-285750">
              <a:buFont typeface="Arial"/>
              <a:buChar char="•"/>
            </a:pPr>
            <a:r>
              <a:rPr lang="en-US" altLang="ko-KR" sz="1800" dirty="0" smtClean="0">
                <a:solidFill>
                  <a:srgbClr val="FFFFFF"/>
                </a:solidFill>
                <a:ea typeface="굴림" charset="-127"/>
              </a:rPr>
              <a:t>Instantaneous </a:t>
            </a:r>
            <a:r>
              <a:rPr lang="en-US" altLang="ko-KR" sz="1800" dirty="0" smtClean="0">
                <a:solidFill>
                  <a:srgbClr val="66FF66"/>
                </a:solidFill>
                <a:ea typeface="굴림" charset="-127"/>
              </a:rPr>
              <a:t>Interference Level on the PU transmissions, </a:t>
            </a:r>
            <a:endParaRPr lang="en-US" altLang="ko-KR" sz="1800" dirty="0" smtClean="0">
              <a:solidFill>
                <a:srgbClr val="66FF66"/>
              </a:solidFill>
              <a:ea typeface="굴림" charset="-127"/>
            </a:endParaRPr>
          </a:p>
          <a:p>
            <a:pPr marL="0" lvl="2">
              <a:buNone/>
            </a:pPr>
            <a:r>
              <a:rPr lang="en-US" altLang="ko-KR" sz="1800" dirty="0">
                <a:solidFill>
                  <a:srgbClr val="66FF66"/>
                </a:solidFill>
                <a:ea typeface="굴림" charset="-127"/>
              </a:rPr>
              <a:t> </a:t>
            </a:r>
            <a:r>
              <a:rPr lang="en-US" altLang="ko-KR" sz="1800" dirty="0" smtClean="0">
                <a:solidFill>
                  <a:srgbClr val="66FF66"/>
                </a:solidFill>
                <a:ea typeface="굴림" charset="-127"/>
              </a:rPr>
              <a:t>  </a:t>
            </a:r>
            <a:r>
              <a:rPr lang="en-US" altLang="ko-KR" sz="1800" dirty="0" smtClean="0">
                <a:solidFill>
                  <a:srgbClr val="66FF66"/>
                </a:solidFill>
                <a:ea typeface="굴림" charset="-127"/>
              </a:rPr>
              <a:t>P</a:t>
            </a:r>
            <a:r>
              <a:rPr lang="en-US" altLang="ko-KR" sz="1800" baseline="-25000" dirty="0" smtClean="0">
                <a:solidFill>
                  <a:srgbClr val="66FF66"/>
                </a:solidFill>
                <a:ea typeface="굴림" charset="-127"/>
              </a:rPr>
              <a:t>int</a:t>
            </a:r>
            <a:r>
              <a:rPr lang="en-US" altLang="ko-KR" sz="1800" dirty="0" smtClean="0">
                <a:solidFill>
                  <a:srgbClr val="66FF66"/>
                </a:solidFill>
                <a:ea typeface="굴림" charset="-127"/>
              </a:rPr>
              <a:t>= 10</a:t>
            </a:r>
            <a:r>
              <a:rPr lang="en-US" altLang="ko-KR" sz="1800" baseline="30000" dirty="0" smtClean="0">
                <a:solidFill>
                  <a:srgbClr val="66FF66"/>
                </a:solidFill>
                <a:ea typeface="굴림" charset="-127"/>
              </a:rPr>
              <a:t>-2 </a:t>
            </a:r>
            <a:r>
              <a:rPr lang="en-US" altLang="ko-KR" sz="1800" dirty="0" smtClean="0">
                <a:solidFill>
                  <a:srgbClr val="66FF66"/>
                </a:solidFill>
                <a:ea typeface="굴림" charset="-127"/>
              </a:rPr>
              <a:t>(represented in the figures with the red lines), P</a:t>
            </a:r>
            <a:r>
              <a:rPr lang="en-US" altLang="ko-KR" sz="1800" baseline="-25000" dirty="0" smtClean="0">
                <a:solidFill>
                  <a:srgbClr val="66FF66"/>
                </a:solidFill>
                <a:ea typeface="굴림" charset="-127"/>
              </a:rPr>
              <a:t>on</a:t>
            </a:r>
            <a:r>
              <a:rPr lang="en-US" altLang="ko-KR" sz="1800" dirty="0" smtClean="0">
                <a:solidFill>
                  <a:srgbClr val="66FF66"/>
                </a:solidFill>
                <a:ea typeface="굴림" charset="-127"/>
              </a:rPr>
              <a:t>= 1/3</a:t>
            </a:r>
            <a:endParaRPr lang="en-US" altLang="ko-KR" sz="1800" dirty="0">
              <a:solidFill>
                <a:srgbClr val="66FF66"/>
              </a:solidFill>
              <a:ea typeface="굴림" charset="-127"/>
            </a:endParaRPr>
          </a:p>
          <a:p>
            <a:pPr>
              <a:buNone/>
            </a:pPr>
            <a:endParaRPr lang="en-US" sz="1800" dirty="0"/>
          </a:p>
        </p:txBody>
      </p:sp>
      <p:pic>
        <p:nvPicPr>
          <p:cNvPr id="17" name="Content Placeholder 16" descr="fig_RWM_interference.eps"/>
          <p:cNvPicPr>
            <a:picLocks noGrp="1" noChangeAspect="1"/>
          </p:cNvPicPr>
          <p:nvPr>
            <p:ph sz="half" idx="1"/>
          </p:nvPr>
        </p:nvPicPr>
        <p:blipFill>
          <a:blip r:embed="rId3">
            <a:extLst>
              <a:ext uri="{28A0092B-C50C-407E-A947-70E740481C1C}">
                <a14:useLocalDpi xmlns:a14="http://schemas.microsoft.com/office/drawing/2010/main" val="0"/>
              </a:ext>
            </a:extLst>
          </a:blip>
          <a:srcRect t="-7335" b="-7335"/>
          <a:stretch>
            <a:fillRect/>
          </a:stretch>
        </p:blipFill>
        <p:spPr>
          <a:xfrm>
            <a:off x="304800" y="1828800"/>
            <a:ext cx="5013325" cy="3352800"/>
          </a:xfrm>
          <a:prstGeom prst="rect">
            <a:avLst/>
          </a:prstGeom>
        </p:spPr>
      </p:pic>
      <p:pic>
        <p:nvPicPr>
          <p:cNvPr id="19" name="Content Placeholder 18" descr="fig_RWPM_interference.eps"/>
          <p:cNvPicPr>
            <a:picLocks noGrp="1" noChangeAspect="1"/>
          </p:cNvPicPr>
          <p:nvPr>
            <p:ph sz="half" idx="2"/>
          </p:nvPr>
        </p:nvPicPr>
        <p:blipFill>
          <a:blip r:embed="rId4">
            <a:extLst>
              <a:ext uri="{28A0092B-C50C-407E-A947-70E740481C1C}">
                <a14:useLocalDpi xmlns:a14="http://schemas.microsoft.com/office/drawing/2010/main" val="0"/>
              </a:ext>
            </a:extLst>
          </a:blip>
          <a:srcRect t="-7121" b="-7121"/>
          <a:stretch>
            <a:fillRect/>
          </a:stretch>
        </p:blipFill>
        <p:spPr>
          <a:xfrm>
            <a:off x="5851524" y="1828800"/>
            <a:ext cx="5349875" cy="3352800"/>
          </a:xfrm>
          <a:prstGeom prst="rect">
            <a:avLst/>
          </a:prstGeom>
        </p:spPr>
      </p:pic>
    </p:spTree>
    <p:extLst>
      <p:ext uri="{BB962C8B-B14F-4D97-AF65-F5344CB8AC3E}">
        <p14:creationId xmlns:p14="http://schemas.microsoft.com/office/powerpoint/2010/main" val="17466878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1981200" y="152400"/>
            <a:ext cx="9017000" cy="838200"/>
          </a:xfrm>
        </p:spPr>
        <p:txBody>
          <a:bodyPr/>
          <a:lstStyle/>
          <a:p>
            <a:pPr eaLnBrk="1" hangingPunct="1"/>
            <a:r>
              <a:rPr lang="en-US" dirty="0" smtClean="0">
                <a:solidFill>
                  <a:srgbClr val="FFFFFF"/>
                </a:solidFill>
              </a:rPr>
              <a:t>Example:</a:t>
            </a:r>
            <a:r>
              <a:rPr lang="en-US" dirty="0" smtClean="0"/>
              <a:t> </a:t>
            </a:r>
            <a:br>
              <a:rPr lang="en-US" dirty="0" smtClean="0"/>
            </a:br>
            <a:r>
              <a:rPr lang="en-US" dirty="0" smtClean="0"/>
              <a:t>Impact of PU Mobility on Sensing</a:t>
            </a:r>
            <a:endParaRPr lang="en-US" altLang="ko-KR" dirty="0" smtClean="0">
              <a:effectLst/>
            </a:endParaRPr>
          </a:p>
        </p:txBody>
      </p:sp>
      <p:sp>
        <p:nvSpPr>
          <p:cNvPr id="34818" name="Rectangle 7"/>
          <p:cNvSpPr>
            <a:spLocks noGrp="1" noChangeArrowheads="1"/>
          </p:cNvSpPr>
          <p:nvPr>
            <p:ph type="sldNum" sz="quarter" idx="10"/>
          </p:nvPr>
        </p:nvSpPr>
        <p:spPr>
          <a:noFill/>
        </p:spPr>
        <p:txBody>
          <a:bodyPr/>
          <a:lstStyle/>
          <a:p>
            <a:fld id="{F03A7019-4A3D-4C56-99C4-E7D7A527F08A}" type="slidenum">
              <a:rPr lang="en-GB" altLang="ko-KR" smtClean="0"/>
              <a:pPr/>
              <a:t>7</a:t>
            </a:fld>
            <a:endParaRPr lang="en-GB" altLang="ko-KR" smtClean="0"/>
          </a:p>
        </p:txBody>
      </p:sp>
      <p:sp>
        <p:nvSpPr>
          <p:cNvPr id="34819"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FB019E30-292A-421E-9E5E-827C37BDE379}" type="slidenum">
              <a:rPr kumimoji="0" lang="en-GB" altLang="ko-KR" sz="1600">
                <a:latin typeface="Arial" charset="0"/>
              </a:rPr>
              <a:pPr algn="r" eaLnBrk="1" hangingPunct="1">
                <a:lnSpc>
                  <a:spcPct val="100000"/>
                </a:lnSpc>
                <a:spcBef>
                  <a:spcPct val="0"/>
                </a:spcBef>
                <a:buClrTx/>
                <a:buSzTx/>
                <a:buFontTx/>
                <a:buNone/>
              </a:pPr>
              <a:t>7</a:t>
            </a:fld>
            <a:endParaRPr kumimoji="0" lang="en-GB" altLang="ko-KR" sz="1600">
              <a:latin typeface="Arial" charset="0"/>
            </a:endParaRPr>
          </a:p>
        </p:txBody>
      </p:sp>
      <p:pic>
        <p:nvPicPr>
          <p:cNvPr id="10" name="Picture 9" descr="cell_phone_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581400"/>
            <a:ext cx="646908" cy="692165"/>
          </a:xfrm>
          <a:prstGeom prst="rect">
            <a:avLst/>
          </a:prstGeom>
        </p:spPr>
      </p:pic>
      <p:pic>
        <p:nvPicPr>
          <p:cNvPr id="22" name="Picture 21" descr="Laptop.jpg"/>
          <p:cNvPicPr>
            <a:picLocks noChangeAspect="1"/>
          </p:cNvPicPr>
          <p:nvPr/>
        </p:nvPicPr>
        <p:blipFill>
          <a:blip r:embed="rId4"/>
          <a:stretch>
            <a:fillRect/>
          </a:stretch>
        </p:blipFill>
        <p:spPr>
          <a:xfrm>
            <a:off x="4114800" y="2459400"/>
            <a:ext cx="360000" cy="360000"/>
          </a:xfrm>
          <a:prstGeom prst="rect">
            <a:avLst/>
          </a:prstGeom>
          <a:solidFill>
            <a:schemeClr val="bg1">
              <a:lumMod val="60000"/>
              <a:lumOff val="40000"/>
            </a:schemeClr>
          </a:solidFill>
          <a:effectLst>
            <a:glow rad="101600">
              <a:schemeClr val="bg1">
                <a:alpha val="0"/>
              </a:schemeClr>
            </a:glow>
          </a:effectLst>
          <a:scene3d>
            <a:camera prst="orthographicFront"/>
            <a:lightRig rig="balanced" dir="t">
              <a:rot lat="0" lon="0" rev="21480000"/>
            </a:lightRig>
          </a:scene3d>
          <a:sp3d/>
        </p:spPr>
      </p:pic>
      <p:sp>
        <p:nvSpPr>
          <p:cNvPr id="29" name="Oval 28"/>
          <p:cNvSpPr/>
          <p:nvPr/>
        </p:nvSpPr>
        <p:spPr>
          <a:xfrm>
            <a:off x="685800" y="3429000"/>
            <a:ext cx="2895600" cy="990600"/>
          </a:xfrm>
          <a:prstGeom prst="ellipse">
            <a:avLst/>
          </a:prstGeom>
          <a:noFill/>
          <a:ln w="38100">
            <a:solidFill>
              <a:srgbClr val="FFFFFF"/>
            </a:solidFill>
            <a:prstDash val="solid"/>
          </a:ln>
          <a:scene3d>
            <a:camera prst="orthographicFront"/>
            <a:lightRig rig="threePt" dir="t">
              <a:rot lat="0" lon="0" rev="2094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 name="Straight Arrow Connector 7"/>
          <p:cNvCxnSpPr/>
          <p:nvPr/>
        </p:nvCxnSpPr>
        <p:spPr bwMode="auto">
          <a:xfrm>
            <a:off x="609600" y="5029200"/>
            <a:ext cx="4572000" cy="0"/>
          </a:xfrm>
          <a:prstGeom prst="straightConnector1">
            <a:avLst/>
          </a:prstGeom>
          <a:noFill/>
          <a:ln w="9525" cap="flat" cmpd="sng" algn="ctr">
            <a:solidFill>
              <a:srgbClr val="FFFFFF"/>
            </a:solidFill>
            <a:prstDash val="solid"/>
            <a:round/>
            <a:headEnd type="none" w="med" len="med"/>
            <a:tailEnd type="arrow"/>
          </a:ln>
          <a:effectLst/>
        </p:spPr>
      </p:cxnSp>
      <p:cxnSp>
        <p:nvCxnSpPr>
          <p:cNvPr id="34816" name="Straight Connector 34815"/>
          <p:cNvCxnSpPr/>
          <p:nvPr/>
        </p:nvCxnSpPr>
        <p:spPr bwMode="auto">
          <a:xfrm>
            <a:off x="2133600" y="4953000"/>
            <a:ext cx="0" cy="152400"/>
          </a:xfrm>
          <a:prstGeom prst="line">
            <a:avLst/>
          </a:prstGeom>
          <a:noFill/>
          <a:ln w="9525" cap="flat" cmpd="sng" algn="ctr">
            <a:solidFill>
              <a:srgbClr val="FFFFFF"/>
            </a:solidFill>
            <a:prstDash val="solid"/>
            <a:round/>
            <a:headEnd type="none" w="med" len="med"/>
            <a:tailEnd type="none" w="med" len="med"/>
          </a:ln>
          <a:effectLst/>
        </p:spPr>
      </p:cxnSp>
      <p:sp>
        <p:nvSpPr>
          <p:cNvPr id="43" name="TextBox 42"/>
          <p:cNvSpPr txBox="1"/>
          <p:nvPr/>
        </p:nvSpPr>
        <p:spPr>
          <a:xfrm>
            <a:off x="1981200" y="5055513"/>
            <a:ext cx="329688" cy="430887"/>
          </a:xfrm>
          <a:prstGeom prst="rect">
            <a:avLst/>
          </a:prstGeom>
          <a:noFill/>
        </p:spPr>
        <p:txBody>
          <a:bodyPr wrap="none" rtlCol="0">
            <a:spAutoFit/>
          </a:bodyPr>
          <a:lstStyle/>
          <a:p>
            <a:pPr>
              <a:buNone/>
            </a:pPr>
            <a:r>
              <a:rPr lang="en-US" sz="2400" dirty="0" smtClean="0">
                <a:solidFill>
                  <a:srgbClr val="FFFFFF"/>
                </a:solidFill>
              </a:rPr>
              <a:t>t</a:t>
            </a:r>
            <a:endParaRPr lang="en-US" sz="2400" dirty="0">
              <a:solidFill>
                <a:srgbClr val="FFFFFF"/>
              </a:solidFill>
            </a:endParaRPr>
          </a:p>
        </p:txBody>
      </p:sp>
      <p:sp>
        <p:nvSpPr>
          <p:cNvPr id="34824" name="TextBox 34823"/>
          <p:cNvSpPr txBox="1"/>
          <p:nvPr/>
        </p:nvSpPr>
        <p:spPr>
          <a:xfrm>
            <a:off x="4648200" y="5334000"/>
            <a:ext cx="720044" cy="374461"/>
          </a:xfrm>
          <a:prstGeom prst="rect">
            <a:avLst/>
          </a:prstGeom>
          <a:noFill/>
        </p:spPr>
        <p:txBody>
          <a:bodyPr wrap="none" rtlCol="0">
            <a:spAutoFit/>
          </a:bodyPr>
          <a:lstStyle/>
          <a:p>
            <a:pPr>
              <a:buNone/>
            </a:pPr>
            <a:r>
              <a:rPr lang="en-US" sz="2000" dirty="0" smtClean="0">
                <a:solidFill>
                  <a:srgbClr val="FFFFFF"/>
                </a:solidFill>
              </a:rPr>
              <a:t>time</a:t>
            </a:r>
            <a:endParaRPr lang="en-US" sz="2000" dirty="0">
              <a:solidFill>
                <a:srgbClr val="FFFFFF"/>
              </a:solidFill>
            </a:endParaRPr>
          </a:p>
        </p:txBody>
      </p:sp>
      <p:sp>
        <p:nvSpPr>
          <p:cNvPr id="34826" name="TextBox 34825"/>
          <p:cNvSpPr txBox="1"/>
          <p:nvPr/>
        </p:nvSpPr>
        <p:spPr>
          <a:xfrm>
            <a:off x="6248953" y="1524000"/>
            <a:ext cx="5181047" cy="3545073"/>
          </a:xfrm>
          <a:prstGeom prst="rect">
            <a:avLst/>
          </a:prstGeom>
          <a:noFill/>
        </p:spPr>
        <p:txBody>
          <a:bodyPr wrap="square" rtlCol="0">
            <a:spAutoFit/>
          </a:bodyPr>
          <a:lstStyle/>
          <a:p>
            <a:r>
              <a:rPr lang="en-US" sz="2400" dirty="0" smtClean="0"/>
              <a:t> </a:t>
            </a:r>
            <a:r>
              <a:rPr lang="en-US" sz="2000" dirty="0" smtClean="0"/>
              <a:t>At time </a:t>
            </a:r>
            <a:r>
              <a:rPr lang="en-US" sz="2000" dirty="0" smtClean="0">
                <a:solidFill>
                  <a:srgbClr val="FFFFFF"/>
                </a:solidFill>
              </a:rPr>
              <a:t>t</a:t>
            </a:r>
            <a:r>
              <a:rPr lang="en-US" sz="2000" dirty="0" smtClean="0"/>
              <a:t> the CR user is out </a:t>
            </a:r>
          </a:p>
          <a:p>
            <a:pPr>
              <a:buNone/>
            </a:pPr>
            <a:r>
              <a:rPr lang="en-US" sz="2000" dirty="0" smtClean="0"/>
              <a:t>   of the PU range</a:t>
            </a:r>
          </a:p>
          <a:p>
            <a:pPr marL="800100" lvl="1" indent="-342900">
              <a:buFont typeface="Wingdings" charset="2"/>
              <a:buChar char="ü"/>
            </a:pPr>
            <a:r>
              <a:rPr lang="en-US" sz="2200" dirty="0">
                <a:solidFill>
                  <a:srgbClr val="FFFFFF"/>
                </a:solidFill>
              </a:rPr>
              <a:t>i</a:t>
            </a:r>
            <a:r>
              <a:rPr lang="en-US" sz="2200" dirty="0" smtClean="0">
                <a:solidFill>
                  <a:srgbClr val="FFFFFF"/>
                </a:solidFill>
              </a:rPr>
              <a:t>t cannot sense the PU transmissions</a:t>
            </a:r>
          </a:p>
          <a:p>
            <a:endParaRPr lang="en-US" sz="2800" dirty="0"/>
          </a:p>
          <a:p>
            <a:r>
              <a:rPr lang="en-US" sz="2800" dirty="0" smtClean="0"/>
              <a:t> </a:t>
            </a:r>
            <a:r>
              <a:rPr lang="en-US" sz="2000" dirty="0" smtClean="0"/>
              <a:t>After the PU movement, the </a:t>
            </a:r>
          </a:p>
          <a:p>
            <a:pPr>
              <a:buNone/>
            </a:pPr>
            <a:r>
              <a:rPr lang="en-US" sz="2000" dirty="0" smtClean="0"/>
              <a:t>   CR user is inside the PU range </a:t>
            </a:r>
          </a:p>
          <a:p>
            <a:pPr marL="914400" lvl="1" indent="-457200">
              <a:buFont typeface="Wingdings" charset="2"/>
              <a:buChar char="ü"/>
            </a:pPr>
            <a:r>
              <a:rPr lang="en-US" sz="2200" dirty="0" smtClean="0">
                <a:solidFill>
                  <a:srgbClr val="FFFFFF"/>
                </a:solidFill>
              </a:rPr>
              <a:t>it can sense the PU transmissions</a:t>
            </a:r>
            <a:endParaRPr lang="en-US" sz="2200" dirty="0">
              <a:solidFill>
                <a:srgbClr val="FFFFFF"/>
              </a:solidFill>
            </a:endParaRPr>
          </a:p>
        </p:txBody>
      </p:sp>
    </p:spTree>
    <p:extLst>
      <p:ext uri="{BB962C8B-B14F-4D97-AF65-F5344CB8AC3E}">
        <p14:creationId xmlns:p14="http://schemas.microsoft.com/office/powerpoint/2010/main" val="30115548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81481E-6 L 0.25833 -0.16158 " pathEditMode="relative" rAng="0" ptsTypes="AA">
                                      <p:cBhvr>
                                        <p:cTn id="6" dur="2000" fill="hold"/>
                                        <p:tgtEl>
                                          <p:spTgt spid="10"/>
                                        </p:tgtEl>
                                        <p:attrNameLst>
                                          <p:attrName>ppt_x</p:attrName>
                                          <p:attrName>ppt_y</p:attrName>
                                        </p:attrNameLst>
                                      </p:cBhvr>
                                      <p:rCtr x="12917" y="-8079"/>
                                    </p:animMotion>
                                  </p:childTnLst>
                                </p:cTn>
                              </p:par>
                              <p:par>
                                <p:cTn id="7" presetID="0" presetClass="path" presetSubtype="0" accel="50000" decel="50000" fill="hold" grpId="0" nodeType="withEffect">
                                  <p:stCondLst>
                                    <p:cond delay="0"/>
                                  </p:stCondLst>
                                  <p:childTnLst>
                                    <p:animMotion origin="layout" path="M 3.33333E-6 -2.22222E-6 L 0.25333 -0.16111 " pathEditMode="relative" rAng="0" ptsTypes="AA">
                                      <p:cBhvr>
                                        <p:cTn id="8" dur="2000" fill="hold"/>
                                        <p:tgtEl>
                                          <p:spTgt spid="29"/>
                                        </p:tgtEl>
                                        <p:attrNameLst>
                                          <p:attrName>ppt_x</p:attrName>
                                          <p:attrName>ppt_y</p:attrName>
                                        </p:attrNameLst>
                                      </p:cBhvr>
                                      <p:rCtr x="12667" y="-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8498" name="Rectangle 2"/>
          <p:cNvSpPr>
            <a:spLocks noGrp="1" noChangeArrowheads="1"/>
          </p:cNvSpPr>
          <p:nvPr>
            <p:ph type="title"/>
          </p:nvPr>
        </p:nvSpPr>
        <p:spPr>
          <a:xfrm>
            <a:off x="2057400" y="228600"/>
            <a:ext cx="9017000" cy="838200"/>
          </a:xfrm>
        </p:spPr>
        <p:txBody>
          <a:bodyPr/>
          <a:lstStyle/>
          <a:p>
            <a:pPr>
              <a:defRPr/>
            </a:pPr>
            <a:r>
              <a:rPr lang="en-US" altLang="ko-KR" sz="2400" dirty="0" smtClean="0">
                <a:solidFill>
                  <a:srgbClr val="FFFFFF"/>
                </a:solidFill>
                <a:ea typeface="굴림" charset="-127"/>
              </a:rPr>
              <a:t>Results:</a:t>
            </a:r>
            <a:r>
              <a:rPr lang="en-US" altLang="ko-KR" sz="2400" dirty="0" smtClean="0">
                <a:ea typeface="굴림" charset="-127"/>
              </a:rPr>
              <a:t> Optimal Mobility-aware Sensing Time Threshold</a:t>
            </a:r>
            <a:endParaRPr lang="en-US" altLang="ko-KR" sz="2400" dirty="0" smtClean="0"/>
          </a:p>
        </p:txBody>
      </p:sp>
      <p:sp>
        <p:nvSpPr>
          <p:cNvPr id="66562" name="Rectangle 7"/>
          <p:cNvSpPr>
            <a:spLocks noGrp="1" noChangeArrowheads="1"/>
          </p:cNvSpPr>
          <p:nvPr>
            <p:ph type="sldNum" sz="quarter" idx="10"/>
          </p:nvPr>
        </p:nvSpPr>
        <p:spPr>
          <a:noFill/>
        </p:spPr>
        <p:txBody>
          <a:bodyPr/>
          <a:lstStyle/>
          <a:p>
            <a:fld id="{CDD26533-E07C-4862-951C-DEE7DFD45573}" type="slidenum">
              <a:rPr lang="en-GB" altLang="ko-KR" smtClean="0"/>
              <a:pPr/>
              <a:t>70</a:t>
            </a:fld>
            <a:endParaRPr lang="en-GB" altLang="ko-KR" smtClean="0"/>
          </a:p>
        </p:txBody>
      </p:sp>
      <p:sp>
        <p:nvSpPr>
          <p:cNvPr id="21" name="TextBox 20"/>
          <p:cNvSpPr txBox="1"/>
          <p:nvPr/>
        </p:nvSpPr>
        <p:spPr>
          <a:xfrm>
            <a:off x="228600" y="5105400"/>
            <a:ext cx="4953000" cy="955646"/>
          </a:xfrm>
          <a:prstGeom prst="rect">
            <a:avLst/>
          </a:prstGeom>
          <a:noFill/>
        </p:spPr>
        <p:txBody>
          <a:bodyPr wrap="square" rtlCol="0">
            <a:spAutoFit/>
          </a:bodyPr>
          <a:lstStyle/>
          <a:p>
            <a:pPr marL="0" lvl="2">
              <a:buNone/>
            </a:pPr>
            <a:r>
              <a:rPr lang="en-US" altLang="ko-KR" sz="1800" dirty="0" smtClean="0">
                <a:solidFill>
                  <a:srgbClr val="66FF66"/>
                </a:solidFill>
                <a:ea typeface="굴림" charset="-127"/>
              </a:rPr>
              <a:t>False-alarm probabilities versus T</a:t>
            </a:r>
            <a:r>
              <a:rPr lang="en-US" altLang="ko-KR" sz="1800" baseline="-25000" dirty="0" smtClean="0">
                <a:solidFill>
                  <a:srgbClr val="66FF66"/>
                </a:solidFill>
                <a:ea typeface="굴림" charset="-127"/>
              </a:rPr>
              <a:t>s</a:t>
            </a:r>
            <a:r>
              <a:rPr lang="en-US" altLang="ko-KR" sz="1800" dirty="0" smtClean="0">
                <a:solidFill>
                  <a:srgbClr val="66FF66"/>
                </a:solidFill>
                <a:ea typeface="굴림" charset="-127"/>
              </a:rPr>
              <a:t>, </a:t>
            </a:r>
          </a:p>
          <a:p>
            <a:pPr marL="0" lvl="2">
              <a:buNone/>
            </a:pPr>
            <a:r>
              <a:rPr lang="en-US" altLang="ko-KR" sz="1800" dirty="0" smtClean="0">
                <a:solidFill>
                  <a:srgbClr val="66FF66"/>
                </a:solidFill>
                <a:ea typeface="굴림" charset="-127"/>
              </a:rPr>
              <a:t>SNR= -5 dB, Energy Detector, P</a:t>
            </a:r>
            <a:r>
              <a:rPr lang="en-US" altLang="ko-KR" sz="1800" baseline="-25000" dirty="0" smtClean="0">
                <a:solidFill>
                  <a:srgbClr val="66FF66"/>
                </a:solidFill>
                <a:ea typeface="굴림" charset="-127"/>
              </a:rPr>
              <a:t>d</a:t>
            </a:r>
            <a:r>
              <a:rPr lang="en-US" altLang="ko-KR" sz="1800" dirty="0" smtClean="0">
                <a:solidFill>
                  <a:srgbClr val="66FF66"/>
                </a:solidFill>
                <a:ea typeface="굴림" charset="-127"/>
              </a:rPr>
              <a:t>=0.999</a:t>
            </a:r>
            <a:endParaRPr lang="en-US" altLang="ko-KR" sz="1800" dirty="0">
              <a:solidFill>
                <a:srgbClr val="66FF66"/>
              </a:solidFill>
              <a:ea typeface="굴림" charset="-127"/>
            </a:endParaRPr>
          </a:p>
          <a:p>
            <a:pPr>
              <a:buNone/>
            </a:pPr>
            <a:endParaRPr lang="en-US" sz="1800" dirty="0"/>
          </a:p>
        </p:txBody>
      </p:sp>
      <p:sp>
        <p:nvSpPr>
          <p:cNvPr id="3" name="Content Placeholder 2"/>
          <p:cNvSpPr>
            <a:spLocks noGrp="1"/>
          </p:cNvSpPr>
          <p:nvPr>
            <p:ph sz="half" idx="2"/>
          </p:nvPr>
        </p:nvSpPr>
        <p:spPr>
          <a:xfrm>
            <a:off x="5334000" y="1752600"/>
            <a:ext cx="6019800" cy="4114800"/>
          </a:xfrm>
        </p:spPr>
        <p:txBody>
          <a:bodyPr/>
          <a:lstStyle/>
          <a:p>
            <a:pPr>
              <a:lnSpc>
                <a:spcPct val="90000"/>
              </a:lnSpc>
              <a:buClr>
                <a:srgbClr val="CC0000"/>
              </a:buClr>
              <a:buSzPct val="75000"/>
            </a:pPr>
            <a:r>
              <a:rPr lang="en-US" sz="2200" kern="1200" dirty="0" smtClean="0">
                <a:solidFill>
                  <a:srgbClr val="FFFF66"/>
                </a:solidFill>
                <a:effectLst/>
                <a:latin typeface="Comic Sans MS" charset="0"/>
                <a:ea typeface="宋体" charset="-122"/>
                <a:cs typeface="+mn-cs"/>
              </a:rPr>
              <a:t>The results validate the analysis:</a:t>
            </a:r>
          </a:p>
          <a:p>
            <a:pPr lvl="1">
              <a:lnSpc>
                <a:spcPct val="120000"/>
              </a:lnSpc>
              <a:buClr>
                <a:srgbClr val="CC0000"/>
              </a:buClr>
              <a:buSzPct val="75000"/>
              <a:buFont typeface="Wingdings" charset="2"/>
              <a:buChar char="ü"/>
            </a:pPr>
            <a:r>
              <a:rPr lang="en-US" sz="2000" kern="1200" dirty="0" smtClean="0">
                <a:effectLst/>
                <a:latin typeface="Comic Sans MS" charset="0"/>
                <a:ea typeface="宋体" charset="-122"/>
                <a:cs typeface="+mn-cs"/>
              </a:rPr>
              <a:t>for T</a:t>
            </a:r>
            <a:r>
              <a:rPr lang="en-US" sz="2000" kern="1200" baseline="-25000" dirty="0" smtClean="0">
                <a:effectLst/>
                <a:latin typeface="Comic Sans MS" charset="0"/>
                <a:ea typeface="宋体" charset="-122"/>
                <a:cs typeface="+mn-cs"/>
              </a:rPr>
              <a:t>s</a:t>
            </a:r>
            <a:r>
              <a:rPr lang="en-US" sz="2000" kern="1200" dirty="0" smtClean="0">
                <a:effectLst/>
                <a:latin typeface="Comic Sans MS" charset="0"/>
                <a:ea typeface="宋体" charset="-122"/>
                <a:cs typeface="+mn-cs"/>
              </a:rPr>
              <a:t> longer than the average sojourn time S, P</a:t>
            </a:r>
            <a:r>
              <a:rPr lang="en-US" sz="2000" kern="1200" baseline="-25000" dirty="0" smtClean="0">
                <a:effectLst/>
                <a:latin typeface="Comic Sans MS" charset="0"/>
                <a:ea typeface="宋体" charset="-122"/>
                <a:cs typeface="+mn-cs"/>
              </a:rPr>
              <a:t>f</a:t>
            </a:r>
            <a:r>
              <a:rPr lang="en-US" sz="2000" kern="1200" dirty="0" smtClean="0">
                <a:effectLst/>
                <a:latin typeface="Comic Sans MS" charset="0"/>
                <a:ea typeface="宋体" charset="-122"/>
                <a:cs typeface="+mn-cs"/>
              </a:rPr>
              <a:t> increases</a:t>
            </a:r>
          </a:p>
          <a:p>
            <a:pPr lvl="1">
              <a:lnSpc>
                <a:spcPct val="90000"/>
              </a:lnSpc>
              <a:buClr>
                <a:srgbClr val="CC0000"/>
              </a:buClr>
              <a:buSzPct val="75000"/>
              <a:buFont typeface="Wingdings" charset="2"/>
              <a:buChar char="ü"/>
            </a:pPr>
            <a:endParaRPr lang="en-US" sz="2000" kern="1200" dirty="0">
              <a:effectLst/>
              <a:latin typeface="Comic Sans MS" charset="0"/>
              <a:ea typeface="宋体" charset="-122"/>
              <a:cs typeface="+mn-cs"/>
            </a:endParaRPr>
          </a:p>
          <a:p>
            <a:pPr lvl="1">
              <a:lnSpc>
                <a:spcPct val="90000"/>
              </a:lnSpc>
              <a:buClr>
                <a:srgbClr val="CC0000"/>
              </a:buClr>
              <a:buSzPct val="75000"/>
              <a:buFont typeface="Wingdings" charset="2"/>
              <a:buChar char="ü"/>
            </a:pPr>
            <a:endParaRPr lang="en-US" sz="2000" kern="1200" dirty="0" smtClean="0">
              <a:effectLst/>
              <a:latin typeface="Comic Sans MS" charset="0"/>
              <a:ea typeface="宋体" charset="-122"/>
              <a:cs typeface="+mn-cs"/>
            </a:endParaRPr>
          </a:p>
          <a:p>
            <a:pPr marL="457200" lvl="1" indent="0">
              <a:lnSpc>
                <a:spcPct val="90000"/>
              </a:lnSpc>
              <a:buClr>
                <a:srgbClr val="CC0000"/>
              </a:buClr>
              <a:buSzPct val="75000"/>
              <a:buNone/>
            </a:pPr>
            <a:r>
              <a:rPr lang="en-US" sz="2000" kern="1200" dirty="0" smtClean="0">
                <a:solidFill>
                  <a:srgbClr val="66FF66"/>
                </a:solidFill>
                <a:effectLst/>
                <a:latin typeface="Comic Sans MS" charset="0"/>
                <a:ea typeface="宋体" charset="-122"/>
                <a:cs typeface="+mn-cs"/>
              </a:rPr>
              <a:t>Threshold behavior in the sensing accuracy</a:t>
            </a:r>
            <a:endParaRPr lang="en-US" sz="2000" dirty="0">
              <a:solidFill>
                <a:srgbClr val="66FF66"/>
              </a:solidFill>
            </a:endParaRPr>
          </a:p>
        </p:txBody>
      </p:sp>
      <p:pic>
        <p:nvPicPr>
          <p:cNvPr id="17" name="Content Placeholder 16" descr="fig_falsealarm.eps"/>
          <p:cNvPicPr>
            <a:picLocks noGrp="1" noChangeAspect="1"/>
          </p:cNvPicPr>
          <p:nvPr>
            <p:ph sz="half" idx="1"/>
          </p:nvPr>
        </p:nvPicPr>
        <p:blipFill>
          <a:blip r:embed="rId3">
            <a:extLst>
              <a:ext uri="{28A0092B-C50C-407E-A947-70E740481C1C}">
                <a14:useLocalDpi xmlns:a14="http://schemas.microsoft.com/office/drawing/2010/main" val="0"/>
              </a:ext>
            </a:extLst>
          </a:blip>
          <a:srcRect t="-3733" b="-3733"/>
          <a:stretch>
            <a:fillRect/>
          </a:stretch>
        </p:blipFill>
        <p:spPr>
          <a:xfrm>
            <a:off x="304800" y="1447800"/>
            <a:ext cx="4876800" cy="3733800"/>
          </a:xfrm>
          <a:prstGeom prst="rect">
            <a:avLst/>
          </a:prstGeom>
        </p:spPr>
      </p:pic>
      <p:cxnSp>
        <p:nvCxnSpPr>
          <p:cNvPr id="19" name="Straight Arrow Connector 18"/>
          <p:cNvCxnSpPr/>
          <p:nvPr/>
        </p:nvCxnSpPr>
        <p:spPr bwMode="auto">
          <a:xfrm>
            <a:off x="7924800" y="3048000"/>
            <a:ext cx="0" cy="381000"/>
          </a:xfrm>
          <a:prstGeom prst="straightConnector1">
            <a:avLst/>
          </a:prstGeom>
          <a:noFill/>
          <a:ln w="50800" cap="flat" cmpd="sng" algn="ctr">
            <a:solidFill>
              <a:srgbClr val="FFFFFF"/>
            </a:solidFill>
            <a:prstDash val="solid"/>
            <a:round/>
            <a:headEnd type="none" w="med" len="med"/>
            <a:tailEnd type="arrow"/>
          </a:ln>
          <a:effectLst/>
        </p:spPr>
      </p:cxnSp>
    </p:spTree>
    <p:extLst>
      <p:ext uri="{BB962C8B-B14F-4D97-AF65-F5344CB8AC3E}">
        <p14:creationId xmlns:p14="http://schemas.microsoft.com/office/powerpoint/2010/main" val="2640990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8498" name="Rectangle 2"/>
          <p:cNvSpPr>
            <a:spLocks noGrp="1" noChangeArrowheads="1"/>
          </p:cNvSpPr>
          <p:nvPr>
            <p:ph type="title"/>
          </p:nvPr>
        </p:nvSpPr>
        <p:spPr>
          <a:xfrm>
            <a:off x="1676400" y="228600"/>
            <a:ext cx="9017000" cy="838200"/>
          </a:xfrm>
        </p:spPr>
        <p:txBody>
          <a:bodyPr/>
          <a:lstStyle/>
          <a:p>
            <a:pPr>
              <a:defRPr/>
            </a:pPr>
            <a:r>
              <a:rPr lang="en-US" altLang="ko-KR" sz="3600" dirty="0" smtClean="0">
                <a:solidFill>
                  <a:srgbClr val="FFFFFF"/>
                </a:solidFill>
                <a:ea typeface="굴림" charset="-127"/>
              </a:rPr>
              <a:t>Results:</a:t>
            </a:r>
            <a:r>
              <a:rPr lang="en-US" altLang="ko-KR" sz="3600" dirty="0" smtClean="0">
                <a:ea typeface="굴림" charset="-127"/>
              </a:rPr>
              <a:t> Mobility-Aware Sensing Time</a:t>
            </a:r>
            <a:endParaRPr lang="en-US" altLang="ko-KR" sz="3600" dirty="0" smtClean="0"/>
          </a:p>
        </p:txBody>
      </p:sp>
      <p:sp>
        <p:nvSpPr>
          <p:cNvPr id="66562" name="Rectangle 7"/>
          <p:cNvSpPr>
            <a:spLocks noGrp="1" noChangeArrowheads="1"/>
          </p:cNvSpPr>
          <p:nvPr>
            <p:ph type="sldNum" sz="quarter" idx="10"/>
          </p:nvPr>
        </p:nvSpPr>
        <p:spPr>
          <a:noFill/>
        </p:spPr>
        <p:txBody>
          <a:bodyPr/>
          <a:lstStyle/>
          <a:p>
            <a:fld id="{CDD26533-E07C-4862-951C-DEE7DFD45573}" type="slidenum">
              <a:rPr lang="en-GB" altLang="ko-KR" smtClean="0"/>
              <a:pPr/>
              <a:t>71</a:t>
            </a:fld>
            <a:endParaRPr lang="en-GB" altLang="ko-KR" smtClean="0"/>
          </a:p>
        </p:txBody>
      </p:sp>
      <p:cxnSp>
        <p:nvCxnSpPr>
          <p:cNvPr id="18" name="Straight Arrow Connector 17"/>
          <p:cNvCxnSpPr/>
          <p:nvPr/>
        </p:nvCxnSpPr>
        <p:spPr bwMode="auto">
          <a:xfrm>
            <a:off x="4495800" y="5715000"/>
            <a:ext cx="323997" cy="0"/>
          </a:xfrm>
          <a:prstGeom prst="straightConnector1">
            <a:avLst/>
          </a:prstGeom>
          <a:noFill/>
          <a:ln w="50800" cap="flat" cmpd="sng" algn="ctr">
            <a:solidFill>
              <a:srgbClr val="FFFFFF"/>
            </a:solidFill>
            <a:prstDash val="solid"/>
            <a:round/>
            <a:headEnd type="none" w="med" len="med"/>
            <a:tailEnd type="arrow"/>
          </a:ln>
          <a:effectLst/>
        </p:spPr>
      </p:cxnSp>
      <p:sp>
        <p:nvSpPr>
          <p:cNvPr id="21" name="TextBox 20"/>
          <p:cNvSpPr txBox="1"/>
          <p:nvPr/>
        </p:nvSpPr>
        <p:spPr>
          <a:xfrm>
            <a:off x="1828800" y="1330253"/>
            <a:ext cx="10896600" cy="650947"/>
          </a:xfrm>
          <a:prstGeom prst="rect">
            <a:avLst/>
          </a:prstGeom>
          <a:noFill/>
        </p:spPr>
        <p:txBody>
          <a:bodyPr wrap="square" rtlCol="0">
            <a:spAutoFit/>
          </a:bodyPr>
          <a:lstStyle/>
          <a:p>
            <a:pPr marL="285750" lvl="2" indent="-285750">
              <a:buFont typeface="Arial"/>
              <a:buChar char="•"/>
            </a:pPr>
            <a:r>
              <a:rPr lang="en-US" altLang="ko-KR" sz="1800" dirty="0" smtClean="0">
                <a:solidFill>
                  <a:srgbClr val="66FF66"/>
                </a:solidFill>
                <a:ea typeface="굴림" charset="-127"/>
              </a:rPr>
              <a:t>T</a:t>
            </a:r>
            <a:r>
              <a:rPr lang="en-US" altLang="ko-KR" sz="1800" baseline="-25000" dirty="0" smtClean="0">
                <a:solidFill>
                  <a:srgbClr val="66FF66"/>
                </a:solidFill>
                <a:ea typeface="굴림" charset="-127"/>
              </a:rPr>
              <a:t>s</a:t>
            </a:r>
            <a:r>
              <a:rPr lang="en-US" altLang="ko-KR" sz="1800" dirty="0" smtClean="0">
                <a:solidFill>
                  <a:srgbClr val="66FF66"/>
                </a:solidFill>
                <a:ea typeface="굴림" charset="-127"/>
              </a:rPr>
              <a:t> is set according to the analytical results for </a:t>
            </a:r>
            <a:r>
              <a:rPr lang="en-US" altLang="ko-KR" sz="1800" dirty="0" smtClean="0">
                <a:solidFill>
                  <a:srgbClr val="66FF66"/>
                </a:solidFill>
                <a:latin typeface="Lucida Grande"/>
                <a:ea typeface="Lucida Grande"/>
                <a:cs typeface="Lucida Grande"/>
              </a:rPr>
              <a:t>ν</a:t>
            </a:r>
            <a:r>
              <a:rPr lang="en-US" altLang="ko-KR" sz="1800" dirty="0" smtClean="0">
                <a:solidFill>
                  <a:srgbClr val="66FF66"/>
                </a:solidFill>
                <a:ea typeface="굴림" charset="-127"/>
              </a:rPr>
              <a:t>(</a:t>
            </a:r>
            <a:r>
              <a:rPr lang="en-US" altLang="ko-KR" sz="1800" dirty="0" err="1" smtClean="0">
                <a:solidFill>
                  <a:srgbClr val="66FF66"/>
                </a:solidFill>
                <a:ea typeface="굴림" charset="-127"/>
              </a:rPr>
              <a:t>P</a:t>
            </a:r>
            <a:r>
              <a:rPr lang="en-US" altLang="ko-KR" sz="1800" baseline="-25000" dirty="0" err="1" smtClean="0">
                <a:solidFill>
                  <a:srgbClr val="66FF66"/>
                </a:solidFill>
                <a:ea typeface="굴림" charset="-127"/>
              </a:rPr>
              <a:t>d</a:t>
            </a:r>
            <a:r>
              <a:rPr lang="en-US" altLang="ko-KR" sz="1800" dirty="0" err="1" smtClean="0">
                <a:solidFill>
                  <a:srgbClr val="66FF66"/>
                </a:solidFill>
                <a:ea typeface="굴림" charset="-127"/>
              </a:rPr>
              <a:t>,P</a:t>
            </a:r>
            <a:r>
              <a:rPr lang="en-US" altLang="ko-KR" sz="1800" baseline="-25000" dirty="0" err="1" smtClean="0">
                <a:solidFill>
                  <a:srgbClr val="66FF66"/>
                </a:solidFill>
                <a:ea typeface="굴림" charset="-127"/>
              </a:rPr>
              <a:t>f</a:t>
            </a:r>
            <a:r>
              <a:rPr lang="en-US" altLang="ko-KR" sz="1800" dirty="0" smtClean="0">
                <a:solidFill>
                  <a:srgbClr val="66FF66"/>
                </a:solidFill>
                <a:ea typeface="굴림" charset="-127"/>
              </a:rPr>
              <a:t>)=1</a:t>
            </a:r>
            <a:endParaRPr lang="en-US" altLang="ko-KR" sz="1800" dirty="0">
              <a:solidFill>
                <a:srgbClr val="66FF66"/>
              </a:solidFill>
              <a:ea typeface="굴림" charset="-127"/>
            </a:endParaRPr>
          </a:p>
          <a:p>
            <a:pPr>
              <a:buNone/>
            </a:pPr>
            <a:endParaRPr lang="en-US" sz="1800" dirty="0"/>
          </a:p>
        </p:txBody>
      </p:sp>
      <p:pic>
        <p:nvPicPr>
          <p:cNvPr id="14" name="Content Placeholder 13" descr="fig_sensing_RWM.eps"/>
          <p:cNvPicPr>
            <a:picLocks noGrp="1" noChangeAspect="1"/>
          </p:cNvPicPr>
          <p:nvPr>
            <p:ph sz="half" idx="1"/>
          </p:nvPr>
        </p:nvPicPr>
        <p:blipFill>
          <a:blip r:embed="rId3">
            <a:extLst>
              <a:ext uri="{28A0092B-C50C-407E-A947-70E740481C1C}">
                <a14:useLocalDpi xmlns:a14="http://schemas.microsoft.com/office/drawing/2010/main" val="0"/>
              </a:ext>
            </a:extLst>
          </a:blip>
          <a:srcRect t="-4012" b="-4012"/>
          <a:stretch>
            <a:fillRect/>
          </a:stretch>
        </p:blipFill>
        <p:spPr>
          <a:xfrm>
            <a:off x="2971800" y="1600200"/>
            <a:ext cx="5181600" cy="3352800"/>
          </a:xfrm>
          <a:prstGeom prst="rect">
            <a:avLst/>
          </a:prstGeom>
        </p:spPr>
      </p:pic>
      <p:sp>
        <p:nvSpPr>
          <p:cNvPr id="16" name="TextBox 15"/>
          <p:cNvSpPr txBox="1"/>
          <p:nvPr/>
        </p:nvSpPr>
        <p:spPr>
          <a:xfrm>
            <a:off x="-76200" y="5029200"/>
            <a:ext cx="7096815" cy="374461"/>
          </a:xfrm>
          <a:prstGeom prst="rect">
            <a:avLst/>
          </a:prstGeom>
          <a:noFill/>
        </p:spPr>
        <p:txBody>
          <a:bodyPr wrap="none" rtlCol="0">
            <a:spAutoFit/>
          </a:bodyPr>
          <a:lstStyle/>
          <a:p>
            <a:pPr marL="342900" indent="-342900">
              <a:buFont typeface="Wingdings" charset="2"/>
              <a:buChar char="ü"/>
            </a:pPr>
            <a:r>
              <a:rPr lang="en-US" sz="2000" dirty="0" smtClean="0"/>
              <a:t>theoretical </a:t>
            </a:r>
            <a:r>
              <a:rPr lang="en-US" sz="2000" dirty="0"/>
              <a:t>results match well the simulation </a:t>
            </a:r>
            <a:r>
              <a:rPr lang="en-US" sz="2000" dirty="0" smtClean="0"/>
              <a:t>results</a:t>
            </a:r>
            <a:endParaRPr lang="en-US" sz="2000" dirty="0"/>
          </a:p>
        </p:txBody>
      </p:sp>
      <p:sp>
        <p:nvSpPr>
          <p:cNvPr id="20" name="TextBox 19"/>
          <p:cNvSpPr txBox="1"/>
          <p:nvPr/>
        </p:nvSpPr>
        <p:spPr>
          <a:xfrm>
            <a:off x="-76200" y="5486400"/>
            <a:ext cx="4660250" cy="374461"/>
          </a:xfrm>
          <a:prstGeom prst="rect">
            <a:avLst/>
          </a:prstGeom>
          <a:noFill/>
        </p:spPr>
        <p:txBody>
          <a:bodyPr wrap="none" rtlCol="0">
            <a:spAutoFit/>
          </a:bodyPr>
          <a:lstStyle/>
          <a:p>
            <a:pPr marL="342900" indent="-342900">
              <a:buFont typeface="Wingdings" charset="2"/>
              <a:buChar char="ü"/>
            </a:pPr>
            <a:r>
              <a:rPr lang="en-US" sz="2000" dirty="0" smtClean="0"/>
              <a:t>when </a:t>
            </a:r>
            <a:r>
              <a:rPr lang="en-US" sz="2000" dirty="0"/>
              <a:t>R</a:t>
            </a:r>
            <a:r>
              <a:rPr lang="en-US" sz="2000" dirty="0" smtClean="0"/>
              <a:t>/a increases, T</a:t>
            </a:r>
            <a:r>
              <a:rPr lang="en-US" sz="2000" baseline="-25000" dirty="0" smtClean="0"/>
              <a:t>s</a:t>
            </a:r>
            <a:r>
              <a:rPr lang="en-US" sz="2000" dirty="0" smtClean="0"/>
              <a:t> increases </a:t>
            </a:r>
            <a:endParaRPr lang="en-US" sz="2000" dirty="0"/>
          </a:p>
        </p:txBody>
      </p:sp>
      <p:sp>
        <p:nvSpPr>
          <p:cNvPr id="22" name="TextBox 21"/>
          <p:cNvSpPr txBox="1"/>
          <p:nvPr/>
        </p:nvSpPr>
        <p:spPr>
          <a:xfrm>
            <a:off x="4800600" y="5521253"/>
            <a:ext cx="6934200" cy="650947"/>
          </a:xfrm>
          <a:prstGeom prst="rect">
            <a:avLst/>
          </a:prstGeom>
          <a:noFill/>
        </p:spPr>
        <p:txBody>
          <a:bodyPr wrap="square" rtlCol="0">
            <a:spAutoFit/>
          </a:bodyPr>
          <a:lstStyle/>
          <a:p>
            <a:pPr marL="0" lvl="2">
              <a:buNone/>
            </a:pPr>
            <a:r>
              <a:rPr lang="en-US" altLang="ko-KR" sz="1800" dirty="0" smtClean="0">
                <a:solidFill>
                  <a:srgbClr val="FFFFFF"/>
                </a:solidFill>
                <a:ea typeface="굴림" charset="-127"/>
              </a:rPr>
              <a:t>CR probability of being inside the PU range increases</a:t>
            </a:r>
            <a:endParaRPr lang="en-US" altLang="ko-KR" sz="1800" dirty="0">
              <a:solidFill>
                <a:srgbClr val="FFFFFF"/>
              </a:solidFill>
              <a:ea typeface="굴림" charset="-127"/>
            </a:endParaRPr>
          </a:p>
          <a:p>
            <a:pPr>
              <a:buNone/>
            </a:pPr>
            <a:endParaRPr lang="en-US" sz="1800" dirty="0"/>
          </a:p>
        </p:txBody>
      </p:sp>
      <p:sp>
        <p:nvSpPr>
          <p:cNvPr id="23" name="TextBox 22"/>
          <p:cNvSpPr txBox="1"/>
          <p:nvPr/>
        </p:nvSpPr>
        <p:spPr>
          <a:xfrm>
            <a:off x="-76200" y="5950139"/>
            <a:ext cx="4711546" cy="374461"/>
          </a:xfrm>
          <a:prstGeom prst="rect">
            <a:avLst/>
          </a:prstGeom>
          <a:noFill/>
        </p:spPr>
        <p:txBody>
          <a:bodyPr wrap="none" rtlCol="0">
            <a:spAutoFit/>
          </a:bodyPr>
          <a:lstStyle/>
          <a:p>
            <a:pPr marL="342900" indent="-342900">
              <a:buFont typeface="Wingdings" charset="2"/>
              <a:buChar char="ü"/>
            </a:pPr>
            <a:r>
              <a:rPr lang="en-US" sz="2000" dirty="0" smtClean="0"/>
              <a:t>when v/a increases, T</a:t>
            </a:r>
            <a:r>
              <a:rPr lang="en-US" sz="2000" baseline="-25000" dirty="0" smtClean="0"/>
              <a:t>s</a:t>
            </a:r>
            <a:r>
              <a:rPr lang="en-US" sz="2000" dirty="0" smtClean="0"/>
              <a:t> decreases </a:t>
            </a:r>
            <a:endParaRPr lang="en-US" sz="2000" dirty="0"/>
          </a:p>
        </p:txBody>
      </p:sp>
      <p:cxnSp>
        <p:nvCxnSpPr>
          <p:cNvPr id="24" name="Straight Arrow Connector 23"/>
          <p:cNvCxnSpPr/>
          <p:nvPr/>
        </p:nvCxnSpPr>
        <p:spPr bwMode="auto">
          <a:xfrm>
            <a:off x="4629003" y="6172200"/>
            <a:ext cx="323997" cy="0"/>
          </a:xfrm>
          <a:prstGeom prst="straightConnector1">
            <a:avLst/>
          </a:prstGeom>
          <a:noFill/>
          <a:ln w="50800" cap="flat" cmpd="sng" algn="ctr">
            <a:solidFill>
              <a:srgbClr val="FFFFFF"/>
            </a:solidFill>
            <a:prstDash val="solid"/>
            <a:round/>
            <a:headEnd type="none" w="med" len="med"/>
            <a:tailEnd type="arrow"/>
          </a:ln>
          <a:effectLst/>
        </p:spPr>
      </p:cxnSp>
      <p:sp>
        <p:nvSpPr>
          <p:cNvPr id="25" name="TextBox 24"/>
          <p:cNvSpPr txBox="1"/>
          <p:nvPr/>
        </p:nvSpPr>
        <p:spPr>
          <a:xfrm>
            <a:off x="4876800" y="5978453"/>
            <a:ext cx="6934200" cy="650947"/>
          </a:xfrm>
          <a:prstGeom prst="rect">
            <a:avLst/>
          </a:prstGeom>
          <a:noFill/>
        </p:spPr>
        <p:txBody>
          <a:bodyPr wrap="square" rtlCol="0">
            <a:spAutoFit/>
          </a:bodyPr>
          <a:lstStyle/>
          <a:p>
            <a:pPr marL="0" lvl="2">
              <a:buNone/>
            </a:pPr>
            <a:r>
              <a:rPr lang="en-US" altLang="ko-KR" sz="1800" dirty="0" smtClean="0">
                <a:solidFill>
                  <a:srgbClr val="FFFFFF"/>
                </a:solidFill>
                <a:ea typeface="굴림" charset="-127"/>
              </a:rPr>
              <a:t>CR spends more time out of the PU range</a:t>
            </a:r>
            <a:endParaRPr lang="en-US" altLang="ko-KR" sz="1800" dirty="0">
              <a:solidFill>
                <a:srgbClr val="FFFFFF"/>
              </a:solidFill>
              <a:ea typeface="굴림" charset="-127"/>
            </a:endParaRPr>
          </a:p>
          <a:p>
            <a:pPr>
              <a:buNone/>
            </a:pPr>
            <a:endParaRPr lang="en-US" sz="1800" dirty="0"/>
          </a:p>
        </p:txBody>
      </p:sp>
    </p:spTree>
    <p:extLst>
      <p:ext uri="{BB962C8B-B14F-4D97-AF65-F5344CB8AC3E}">
        <p14:creationId xmlns:p14="http://schemas.microsoft.com/office/powerpoint/2010/main" val="31990904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10"/>
          </p:nvPr>
        </p:nvSpPr>
        <p:spPr>
          <a:noFill/>
        </p:spPr>
        <p:txBody>
          <a:bodyPr/>
          <a:lstStyle/>
          <a:p>
            <a:fld id="{CD55565B-3672-47B7-8D9D-3D3D64CC21FA}" type="slidenum">
              <a:rPr lang="en-GB" altLang="ko-KR" smtClean="0"/>
              <a:pPr/>
              <a:t>72</a:t>
            </a:fld>
            <a:endParaRPr lang="en-GB" altLang="ko-KR" smtClean="0"/>
          </a:p>
        </p:txBody>
      </p:sp>
      <p:sp>
        <p:nvSpPr>
          <p:cNvPr id="88067" name="Slide Number Placeholder 6"/>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3EDF1DC-30F9-438B-A7BD-70ACA8D5F394}" type="slidenum">
              <a:rPr kumimoji="0" lang="en-GB" altLang="ko-KR" sz="1600">
                <a:latin typeface="Arial" charset="0"/>
              </a:rPr>
              <a:pPr algn="r" eaLnBrk="1" hangingPunct="1">
                <a:lnSpc>
                  <a:spcPct val="100000"/>
                </a:lnSpc>
                <a:spcBef>
                  <a:spcPct val="0"/>
                </a:spcBef>
                <a:buClrTx/>
                <a:buSzTx/>
                <a:buFontTx/>
                <a:buNone/>
              </a:pPr>
              <a:t>72</a:t>
            </a:fld>
            <a:endParaRPr kumimoji="0" lang="en-GB" altLang="ko-KR" sz="1600">
              <a:latin typeface="Arial" charset="0"/>
            </a:endParaRPr>
          </a:p>
        </p:txBody>
      </p:sp>
      <p:sp>
        <p:nvSpPr>
          <p:cNvPr id="3981314" name="Rectangle 2"/>
          <p:cNvSpPr>
            <a:spLocks noGrp="1" noChangeArrowheads="1"/>
          </p:cNvSpPr>
          <p:nvPr>
            <p:ph type="title"/>
          </p:nvPr>
        </p:nvSpPr>
        <p:spPr/>
        <p:txBody>
          <a:bodyPr/>
          <a:lstStyle/>
          <a:p>
            <a:pPr>
              <a:defRPr/>
            </a:pPr>
            <a:r>
              <a:rPr lang="en-US" altLang="ko-KR" sz="4800" dirty="0" smtClean="0">
                <a:ea typeface="굴림" charset="-127"/>
              </a:rPr>
              <a:t>Conclusions</a:t>
            </a:r>
            <a:endParaRPr lang="en-US" sz="4800" dirty="0" smtClean="0">
              <a:ea typeface="굴림" charset="-127"/>
            </a:endParaRPr>
          </a:p>
        </p:txBody>
      </p:sp>
      <p:sp>
        <p:nvSpPr>
          <p:cNvPr id="3981315" name="Rectangle 3"/>
          <p:cNvSpPr>
            <a:spLocks noGrp="1" noChangeArrowheads="1"/>
          </p:cNvSpPr>
          <p:nvPr>
            <p:ph type="body" idx="1"/>
          </p:nvPr>
        </p:nvSpPr>
        <p:spPr>
          <a:xfrm>
            <a:off x="304800" y="1905000"/>
            <a:ext cx="11125200" cy="4343400"/>
          </a:xfrm>
        </p:spPr>
        <p:txBody>
          <a:bodyPr/>
          <a:lstStyle/>
          <a:p>
            <a:pPr>
              <a:lnSpc>
                <a:spcPct val="80000"/>
              </a:lnSpc>
              <a:defRPr/>
            </a:pPr>
            <a:r>
              <a:rPr lang="en-US" altLang="ko-KR" sz="2800" dirty="0">
                <a:ea typeface="굴림" charset="-127"/>
              </a:rPr>
              <a:t>M</a:t>
            </a:r>
            <a:r>
              <a:rPr lang="en-US" altLang="ko-KR" sz="2800" dirty="0" smtClean="0">
                <a:ea typeface="굴림" charset="-127"/>
              </a:rPr>
              <a:t>obile PU dynamics force researchers to revise the current </a:t>
            </a:r>
            <a:endParaRPr lang="en-US" altLang="ko-KR" sz="2800" dirty="0" smtClean="0">
              <a:ea typeface="굴림" charset="-127"/>
            </a:endParaRPr>
          </a:p>
          <a:p>
            <a:pPr marL="0" indent="0">
              <a:lnSpc>
                <a:spcPct val="80000"/>
              </a:lnSpc>
              <a:buNone/>
              <a:defRPr/>
            </a:pPr>
            <a:r>
              <a:rPr lang="en-US" altLang="ko-KR" sz="2800" dirty="0">
                <a:ea typeface="굴림" charset="-127"/>
              </a:rPr>
              <a:t> </a:t>
            </a:r>
            <a:r>
              <a:rPr lang="en-US" altLang="ko-KR" sz="2800" dirty="0" smtClean="0">
                <a:ea typeface="굴림" charset="-127"/>
              </a:rPr>
              <a:t>  </a:t>
            </a:r>
            <a:r>
              <a:rPr lang="en-US" altLang="ko-KR" sz="2800" dirty="0" smtClean="0">
                <a:ea typeface="굴림" charset="-127"/>
              </a:rPr>
              <a:t>design </a:t>
            </a:r>
            <a:r>
              <a:rPr lang="en-US" altLang="ko-KR" sz="2800" dirty="0" smtClean="0">
                <a:ea typeface="굴림" charset="-127"/>
              </a:rPr>
              <a:t>of the sensing functionality for jointly</a:t>
            </a:r>
          </a:p>
          <a:p>
            <a:pPr lvl="1">
              <a:lnSpc>
                <a:spcPct val="80000"/>
              </a:lnSpc>
              <a:defRPr/>
            </a:pPr>
            <a:r>
              <a:rPr lang="en-US" altLang="ko-KR" sz="2400" dirty="0" smtClean="0">
                <a:ea typeface="굴림" charset="-127"/>
              </a:rPr>
              <a:t>maximizing the sensing efficiency </a:t>
            </a:r>
          </a:p>
          <a:p>
            <a:pPr lvl="1">
              <a:lnSpc>
                <a:spcPct val="80000"/>
              </a:lnSpc>
              <a:defRPr/>
            </a:pPr>
            <a:r>
              <a:rPr lang="en-US" altLang="ko-KR" sz="2400" dirty="0" smtClean="0">
                <a:ea typeface="굴림" charset="-127"/>
              </a:rPr>
              <a:t>satisfying the PU interference constraint</a:t>
            </a:r>
          </a:p>
          <a:p>
            <a:pPr lvl="1">
              <a:lnSpc>
                <a:spcPct val="80000"/>
              </a:lnSpc>
              <a:defRPr/>
            </a:pPr>
            <a:endParaRPr lang="en-US" altLang="ko-KR" sz="2500" dirty="0" smtClean="0">
              <a:ea typeface="굴림" charset="-127"/>
            </a:endParaRPr>
          </a:p>
          <a:p>
            <a:pPr>
              <a:lnSpc>
                <a:spcPct val="80000"/>
              </a:lnSpc>
              <a:defRPr/>
            </a:pPr>
            <a:r>
              <a:rPr lang="en-US" altLang="ko-KR" sz="2800" dirty="0" smtClean="0">
                <a:ea typeface="굴림" charset="-127"/>
              </a:rPr>
              <a:t>Sensing Time and Transmission Time Optimization</a:t>
            </a:r>
          </a:p>
          <a:p>
            <a:pPr lvl="1">
              <a:lnSpc>
                <a:spcPct val="80000"/>
              </a:lnSpc>
              <a:defRPr/>
            </a:pPr>
            <a:r>
              <a:rPr lang="en-US" altLang="ko-KR" sz="2400" dirty="0">
                <a:ea typeface="굴림" charset="-127"/>
              </a:rPr>
              <a:t>T</a:t>
            </a:r>
            <a:r>
              <a:rPr lang="en-US" altLang="ko-KR" sz="2400" dirty="0" smtClean="0">
                <a:ea typeface="굴림" charset="-127"/>
              </a:rPr>
              <a:t>wo fundamental questions are answered:</a:t>
            </a:r>
          </a:p>
          <a:p>
            <a:pPr lvl="2">
              <a:lnSpc>
                <a:spcPct val="80000"/>
              </a:lnSpc>
              <a:defRPr/>
            </a:pPr>
            <a:r>
              <a:rPr lang="en-US" altLang="ko-KR" sz="1800" dirty="0">
                <a:solidFill>
                  <a:srgbClr val="66FF66"/>
                </a:solidFill>
                <a:ea typeface="굴림" charset="-127"/>
              </a:rPr>
              <a:t>How often must the sensing be performed </a:t>
            </a:r>
            <a:r>
              <a:rPr lang="en-US" altLang="ko-KR" sz="1800" dirty="0" smtClean="0">
                <a:solidFill>
                  <a:srgbClr val="66FF66"/>
                </a:solidFill>
                <a:ea typeface="굴림" charset="-127"/>
              </a:rPr>
              <a:t>in presence </a:t>
            </a:r>
            <a:r>
              <a:rPr lang="en-US" altLang="ko-KR" sz="1800" dirty="0">
                <a:solidFill>
                  <a:srgbClr val="66FF66"/>
                </a:solidFill>
                <a:ea typeface="굴림" charset="-127"/>
              </a:rPr>
              <a:t>of PU mobility</a:t>
            </a:r>
            <a:r>
              <a:rPr lang="en-US" altLang="ko-KR" sz="1800" dirty="0" smtClean="0">
                <a:solidFill>
                  <a:srgbClr val="66FF66"/>
                </a:solidFill>
                <a:ea typeface="굴림" charset="-127"/>
              </a:rPr>
              <a:t>?</a:t>
            </a:r>
          </a:p>
          <a:p>
            <a:pPr lvl="2">
              <a:lnSpc>
                <a:spcPct val="80000"/>
              </a:lnSpc>
              <a:defRPr/>
            </a:pPr>
            <a:r>
              <a:rPr lang="en-US" altLang="ko-KR" sz="1800" dirty="0">
                <a:solidFill>
                  <a:srgbClr val="66FF66"/>
                </a:solidFill>
                <a:ea typeface="굴림" charset="-127"/>
              </a:rPr>
              <a:t>How long must a spectrum </a:t>
            </a:r>
            <a:r>
              <a:rPr lang="en-US" altLang="ko-KR" sz="1800" dirty="0" smtClean="0">
                <a:solidFill>
                  <a:srgbClr val="66FF66"/>
                </a:solidFill>
                <a:ea typeface="굴림" charset="-127"/>
              </a:rPr>
              <a:t>band be </a:t>
            </a:r>
            <a:r>
              <a:rPr lang="en-US" altLang="ko-KR" sz="1800" dirty="0">
                <a:solidFill>
                  <a:srgbClr val="66FF66"/>
                </a:solidFill>
                <a:ea typeface="굴림" charset="-127"/>
              </a:rPr>
              <a:t>sensed to reliably detect mobile PUs</a:t>
            </a:r>
            <a:r>
              <a:rPr lang="en-US" altLang="ko-KR" sz="1800" dirty="0" smtClean="0">
                <a:solidFill>
                  <a:srgbClr val="66FF66"/>
                </a:solidFill>
                <a:ea typeface="굴림" charset="-127"/>
              </a:rPr>
              <a:t>?</a:t>
            </a:r>
          </a:p>
          <a:p>
            <a:pPr lvl="1">
              <a:lnSpc>
                <a:spcPct val="80000"/>
              </a:lnSpc>
              <a:defRPr/>
            </a:pPr>
            <a:endParaRPr lang="en-US" altLang="ko-KR" sz="2400" dirty="0" smtClean="0">
              <a:ea typeface="굴림" charset="-127"/>
            </a:endParaRPr>
          </a:p>
          <a:p>
            <a:pPr lvl="1">
              <a:lnSpc>
                <a:spcPct val="80000"/>
              </a:lnSpc>
              <a:defRPr/>
            </a:pPr>
            <a:r>
              <a:rPr lang="en-US" altLang="ko-KR" sz="2400" dirty="0" smtClean="0">
                <a:ea typeface="굴림" charset="-127"/>
              </a:rPr>
              <a:t>A </a:t>
            </a:r>
            <a:r>
              <a:rPr lang="en-US" altLang="ko-KR" sz="2400" dirty="0" smtClean="0">
                <a:ea typeface="굴림" charset="-127"/>
              </a:rPr>
              <a:t>threshold behavior in the sensing accuracy as a function of the sensing time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10"/>
          </p:nvPr>
        </p:nvSpPr>
        <p:spPr>
          <a:noFill/>
        </p:spPr>
        <p:txBody>
          <a:bodyPr/>
          <a:lstStyle/>
          <a:p>
            <a:fld id="{CD55565B-3672-47B7-8D9D-3D3D64CC21FA}" type="slidenum">
              <a:rPr lang="en-GB" altLang="ko-KR" smtClean="0"/>
              <a:pPr/>
              <a:t>73</a:t>
            </a:fld>
            <a:endParaRPr lang="en-GB" altLang="ko-KR" smtClean="0"/>
          </a:p>
        </p:txBody>
      </p:sp>
      <p:sp>
        <p:nvSpPr>
          <p:cNvPr id="88067" name="Slide Number Placeholder 6"/>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A3EDF1DC-30F9-438B-A7BD-70ACA8D5F394}" type="slidenum">
              <a:rPr kumimoji="0" lang="en-GB" altLang="ko-KR" sz="1600">
                <a:latin typeface="Arial" charset="0"/>
              </a:rPr>
              <a:pPr algn="r" eaLnBrk="1" hangingPunct="1">
                <a:lnSpc>
                  <a:spcPct val="100000"/>
                </a:lnSpc>
                <a:spcBef>
                  <a:spcPct val="0"/>
                </a:spcBef>
                <a:buClrTx/>
                <a:buSzTx/>
                <a:buFontTx/>
                <a:buNone/>
              </a:pPr>
              <a:t>73</a:t>
            </a:fld>
            <a:endParaRPr kumimoji="0" lang="en-GB" altLang="ko-KR" sz="1600">
              <a:latin typeface="Arial" charset="0"/>
            </a:endParaRPr>
          </a:p>
        </p:txBody>
      </p:sp>
      <p:sp>
        <p:nvSpPr>
          <p:cNvPr id="3981314" name="Rectangle 2"/>
          <p:cNvSpPr>
            <a:spLocks noGrp="1" noChangeArrowheads="1"/>
          </p:cNvSpPr>
          <p:nvPr>
            <p:ph type="title"/>
          </p:nvPr>
        </p:nvSpPr>
        <p:spPr>
          <a:xfrm>
            <a:off x="2057400" y="304800"/>
            <a:ext cx="9017000" cy="838200"/>
          </a:xfrm>
        </p:spPr>
        <p:txBody>
          <a:bodyPr/>
          <a:lstStyle/>
          <a:p>
            <a:pPr>
              <a:defRPr/>
            </a:pPr>
            <a:r>
              <a:rPr lang="en-US" altLang="ko-KR" sz="4800" dirty="0" smtClean="0">
                <a:ea typeface="굴림" charset="-127"/>
              </a:rPr>
              <a:t>Conclusions</a:t>
            </a:r>
            <a:endParaRPr lang="en-US" sz="4800" dirty="0" smtClean="0">
              <a:ea typeface="굴림" charset="-127"/>
            </a:endParaRPr>
          </a:p>
        </p:txBody>
      </p:sp>
      <p:sp>
        <p:nvSpPr>
          <p:cNvPr id="3981315" name="Rectangle 3"/>
          <p:cNvSpPr>
            <a:spLocks noGrp="1" noChangeArrowheads="1"/>
          </p:cNvSpPr>
          <p:nvPr>
            <p:ph type="body" idx="1"/>
          </p:nvPr>
        </p:nvSpPr>
        <p:spPr>
          <a:xfrm>
            <a:off x="304800" y="2209800"/>
            <a:ext cx="11125200" cy="4343400"/>
          </a:xfrm>
        </p:spPr>
        <p:txBody>
          <a:bodyPr/>
          <a:lstStyle/>
          <a:p>
            <a:pPr>
              <a:lnSpc>
                <a:spcPct val="80000"/>
              </a:lnSpc>
              <a:defRPr/>
            </a:pPr>
            <a:r>
              <a:rPr lang="en-US" altLang="ko-KR" sz="2800" dirty="0" smtClean="0">
                <a:ea typeface="굴림" charset="-127"/>
              </a:rPr>
              <a:t>The developed optimal mobility-aware sensing design </a:t>
            </a:r>
            <a:endParaRPr lang="en-US" altLang="ko-KR" sz="2800" dirty="0" smtClean="0">
              <a:ea typeface="굴림" charset="-127"/>
            </a:endParaRPr>
          </a:p>
          <a:p>
            <a:pPr marL="0" indent="0">
              <a:lnSpc>
                <a:spcPct val="80000"/>
              </a:lnSpc>
              <a:buNone/>
              <a:defRPr/>
            </a:pPr>
            <a:r>
              <a:rPr lang="en-US" altLang="ko-KR" sz="2800" dirty="0">
                <a:ea typeface="굴림" charset="-127"/>
              </a:rPr>
              <a:t> </a:t>
            </a:r>
            <a:r>
              <a:rPr lang="en-US" altLang="ko-KR" sz="2800" dirty="0" smtClean="0">
                <a:ea typeface="굴림" charset="-127"/>
              </a:rPr>
              <a:t>  </a:t>
            </a:r>
            <a:r>
              <a:rPr lang="en-US" altLang="ko-KR" sz="2800" dirty="0" smtClean="0">
                <a:ea typeface="굴림" charset="-127"/>
              </a:rPr>
              <a:t>exhibits </a:t>
            </a:r>
            <a:r>
              <a:rPr lang="en-US" altLang="ko-KR" sz="2800" dirty="0" smtClean="0">
                <a:ea typeface="굴림" charset="-127"/>
              </a:rPr>
              <a:t>a very attractive feature: </a:t>
            </a:r>
          </a:p>
          <a:p>
            <a:pPr>
              <a:lnSpc>
                <a:spcPct val="80000"/>
              </a:lnSpc>
              <a:defRPr/>
            </a:pPr>
            <a:endParaRPr lang="en-US" altLang="ko-KR" sz="2800" dirty="0" smtClean="0">
              <a:ea typeface="굴림" charset="-127"/>
            </a:endParaRPr>
          </a:p>
          <a:p>
            <a:pPr lvl="1">
              <a:lnSpc>
                <a:spcPct val="80000"/>
              </a:lnSpc>
              <a:defRPr/>
            </a:pPr>
            <a:r>
              <a:rPr lang="en-US" altLang="ko-KR" sz="2400" dirty="0" smtClean="0">
                <a:ea typeface="굴림" charset="-127"/>
              </a:rPr>
              <a:t>It does not depend on the instantaneous values of the PU mobility </a:t>
            </a:r>
          </a:p>
          <a:p>
            <a:pPr marL="457200" lvl="1" indent="0">
              <a:lnSpc>
                <a:spcPct val="80000"/>
              </a:lnSpc>
              <a:buNone/>
              <a:defRPr/>
            </a:pPr>
            <a:r>
              <a:rPr lang="en-US" altLang="ko-KR" sz="2400" dirty="0">
                <a:ea typeface="굴림" charset="-127"/>
              </a:rPr>
              <a:t> </a:t>
            </a:r>
            <a:r>
              <a:rPr lang="en-US" altLang="ko-KR" sz="2400" dirty="0" smtClean="0">
                <a:ea typeface="굴림" charset="-127"/>
              </a:rPr>
              <a:t> </a:t>
            </a:r>
            <a:r>
              <a:rPr lang="en-US" altLang="ko-KR" sz="2400" dirty="0" smtClean="0">
                <a:ea typeface="굴림" charset="-127"/>
              </a:rPr>
              <a:t>pattern </a:t>
            </a:r>
            <a:r>
              <a:rPr lang="en-US" altLang="ko-KR" sz="2400" dirty="0" smtClean="0">
                <a:ea typeface="굴림" charset="-127"/>
              </a:rPr>
              <a:t>but only on the average statistics such as average PU </a:t>
            </a:r>
          </a:p>
          <a:p>
            <a:pPr marL="457200" lvl="1" indent="0">
              <a:lnSpc>
                <a:spcPct val="80000"/>
              </a:lnSpc>
              <a:buNone/>
              <a:defRPr/>
            </a:pPr>
            <a:r>
              <a:rPr lang="en-US" altLang="ko-KR" sz="2400" dirty="0">
                <a:ea typeface="굴림" charset="-127"/>
              </a:rPr>
              <a:t> </a:t>
            </a:r>
            <a:r>
              <a:rPr lang="en-US" altLang="ko-KR" sz="2400" dirty="0" smtClean="0">
                <a:ea typeface="굴림" charset="-127"/>
              </a:rPr>
              <a:t> sojourn time and the average PU out time</a:t>
            </a:r>
          </a:p>
        </p:txBody>
      </p:sp>
    </p:spTree>
    <p:extLst>
      <p:ext uri="{BB962C8B-B14F-4D97-AF65-F5344CB8AC3E}">
        <p14:creationId xmlns:p14="http://schemas.microsoft.com/office/powerpoint/2010/main" val="4015313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0"/>
          </p:nvPr>
        </p:nvSpPr>
        <p:spPr>
          <a:noFill/>
        </p:spPr>
        <p:txBody>
          <a:bodyPr/>
          <a:lstStyle/>
          <a:p>
            <a:fld id="{F03A7019-4A3D-4C56-99C4-E7D7A527F08A}" type="slidenum">
              <a:rPr lang="en-GB" altLang="ko-KR" smtClean="0"/>
              <a:pPr/>
              <a:t>8</a:t>
            </a:fld>
            <a:endParaRPr lang="en-GB" altLang="ko-KR" smtClean="0"/>
          </a:p>
        </p:txBody>
      </p:sp>
      <p:sp>
        <p:nvSpPr>
          <p:cNvPr id="34819"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FB019E30-292A-421E-9E5E-827C37BDE379}" type="slidenum">
              <a:rPr kumimoji="0" lang="en-GB" altLang="ko-KR" sz="1600">
                <a:latin typeface="Arial" charset="0"/>
              </a:rPr>
              <a:pPr algn="r" eaLnBrk="1" hangingPunct="1">
                <a:lnSpc>
                  <a:spcPct val="100000"/>
                </a:lnSpc>
                <a:spcBef>
                  <a:spcPct val="0"/>
                </a:spcBef>
                <a:buClrTx/>
                <a:buSzTx/>
                <a:buFontTx/>
                <a:buNone/>
              </a:pPr>
              <a:t>8</a:t>
            </a:fld>
            <a:endParaRPr kumimoji="0" lang="en-GB" altLang="ko-KR" sz="1600">
              <a:latin typeface="Arial" charset="0"/>
            </a:endParaRPr>
          </a:p>
        </p:txBody>
      </p:sp>
      <p:sp>
        <p:nvSpPr>
          <p:cNvPr id="34820" name="Rectangle 2"/>
          <p:cNvSpPr>
            <a:spLocks noGrp="1" noChangeArrowheads="1"/>
          </p:cNvSpPr>
          <p:nvPr>
            <p:ph type="title"/>
          </p:nvPr>
        </p:nvSpPr>
        <p:spPr>
          <a:xfrm>
            <a:off x="2057400" y="228600"/>
            <a:ext cx="9017000" cy="838200"/>
          </a:xfrm>
        </p:spPr>
        <p:txBody>
          <a:bodyPr/>
          <a:lstStyle/>
          <a:p>
            <a:pPr eaLnBrk="1" hangingPunct="1"/>
            <a:r>
              <a:rPr lang="en-US" altLang="ko-KR" sz="4000" dirty="0" smtClean="0">
                <a:effectLst/>
                <a:ea typeface="굴림" charset="-127"/>
              </a:rPr>
              <a:t>Objectives</a:t>
            </a:r>
            <a:endParaRPr lang="en-US" altLang="ko-KR" sz="4000" dirty="0" smtClean="0">
              <a:effectLst/>
            </a:endParaRPr>
          </a:p>
        </p:txBody>
      </p:sp>
      <p:sp>
        <p:nvSpPr>
          <p:cNvPr id="5429251" name="Rectangle 3"/>
          <p:cNvSpPr>
            <a:spLocks noGrp="1" noChangeArrowheads="1"/>
          </p:cNvSpPr>
          <p:nvPr>
            <p:ph type="body" idx="1"/>
          </p:nvPr>
        </p:nvSpPr>
        <p:spPr>
          <a:xfrm>
            <a:off x="685800" y="2133600"/>
            <a:ext cx="11277600" cy="4953000"/>
          </a:xfrm>
        </p:spPr>
        <p:txBody>
          <a:bodyPr/>
          <a:lstStyle/>
          <a:p>
            <a:pPr marL="0" indent="0" eaLnBrk="1" hangingPunct="1">
              <a:buNone/>
              <a:defRPr/>
            </a:pPr>
            <a:r>
              <a:rPr lang="en-US" altLang="ko-KR" sz="2800" dirty="0" smtClean="0">
                <a:solidFill>
                  <a:srgbClr val="66FF66"/>
                </a:solidFill>
                <a:ea typeface="굴림" charset="-127"/>
              </a:rPr>
              <a:t>IN MOBILE PU SCENARIOS:</a:t>
            </a:r>
          </a:p>
          <a:p>
            <a:pPr eaLnBrk="1" hangingPunct="1">
              <a:defRPr/>
            </a:pPr>
            <a:endParaRPr lang="en-US" altLang="ko-KR" sz="2800" dirty="0">
              <a:ea typeface="굴림" charset="-127"/>
            </a:endParaRPr>
          </a:p>
          <a:p>
            <a:pPr eaLnBrk="1" hangingPunct="1">
              <a:defRPr/>
            </a:pPr>
            <a:r>
              <a:rPr lang="en-US" altLang="ko-KR" sz="2800" dirty="0" smtClean="0">
                <a:ea typeface="굴림" charset="-127"/>
              </a:rPr>
              <a:t>Maximize </a:t>
            </a:r>
            <a:r>
              <a:rPr lang="en-US" altLang="ko-KR" sz="2800" dirty="0">
                <a:ea typeface="굴림" charset="-127"/>
              </a:rPr>
              <a:t>the </a:t>
            </a:r>
            <a:r>
              <a:rPr lang="en-US" altLang="ko-KR" sz="2800" dirty="0" smtClean="0">
                <a:ea typeface="굴림" charset="-127"/>
              </a:rPr>
              <a:t>Sensing Efficiency </a:t>
            </a:r>
          </a:p>
          <a:p>
            <a:pPr marL="0" indent="0" eaLnBrk="1" hangingPunct="1">
              <a:buNone/>
              <a:defRPr/>
            </a:pPr>
            <a:endParaRPr lang="en-US" altLang="ko-KR" sz="2800" dirty="0" smtClean="0">
              <a:ea typeface="굴림" charset="-127"/>
            </a:endParaRPr>
          </a:p>
          <a:p>
            <a:pPr eaLnBrk="1" hangingPunct="1">
              <a:defRPr/>
            </a:pPr>
            <a:r>
              <a:rPr lang="en-US" altLang="ko-KR" sz="2600" dirty="0" smtClean="0">
                <a:ea typeface="굴림" charset="-127"/>
              </a:rPr>
              <a:t>Satisfy the </a:t>
            </a:r>
            <a:r>
              <a:rPr lang="en-US" altLang="ko-KR" sz="2600" dirty="0">
                <a:ea typeface="굴림" charset="-127"/>
              </a:rPr>
              <a:t>PU </a:t>
            </a:r>
            <a:r>
              <a:rPr lang="en-US" altLang="ko-KR" sz="2600" dirty="0" smtClean="0">
                <a:ea typeface="굴림" charset="-127"/>
              </a:rPr>
              <a:t>Interference Avoidance</a:t>
            </a:r>
            <a:endParaRPr lang="en-US" altLang="ko-KR" sz="2800" dirty="0" smtClean="0">
              <a:ea typeface="굴림" charset="-127"/>
            </a:endParaRPr>
          </a:p>
          <a:p>
            <a:pPr eaLnBrk="1" hangingPunct="1">
              <a:defRPr/>
            </a:pPr>
            <a:endParaRPr lang="en-US" altLang="ko-KR" sz="2800" dirty="0" smtClean="0">
              <a:ea typeface="굴림" charset="-127"/>
            </a:endParaRPr>
          </a:p>
        </p:txBody>
      </p:sp>
    </p:spTree>
    <p:extLst>
      <p:ext uri="{BB962C8B-B14F-4D97-AF65-F5344CB8AC3E}">
        <p14:creationId xmlns:p14="http://schemas.microsoft.com/office/powerpoint/2010/main" val="2967170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0"/>
          </p:nvPr>
        </p:nvSpPr>
        <p:spPr>
          <a:noFill/>
        </p:spPr>
        <p:txBody>
          <a:bodyPr/>
          <a:lstStyle/>
          <a:p>
            <a:fld id="{F03A7019-4A3D-4C56-99C4-E7D7A527F08A}" type="slidenum">
              <a:rPr lang="en-GB" altLang="ko-KR" smtClean="0"/>
              <a:pPr/>
              <a:t>9</a:t>
            </a:fld>
            <a:endParaRPr lang="en-GB" altLang="ko-KR" smtClean="0"/>
          </a:p>
        </p:txBody>
      </p:sp>
      <p:sp>
        <p:nvSpPr>
          <p:cNvPr id="34819" name="Slide Number Placeholder 3"/>
          <p:cNvSpPr txBox="1">
            <a:spLocks noGrp="1"/>
          </p:cNvSpPr>
          <p:nvPr/>
        </p:nvSpPr>
        <p:spPr bwMode="auto">
          <a:xfrm>
            <a:off x="10287000" y="6477000"/>
            <a:ext cx="762000" cy="304800"/>
          </a:xfrm>
          <a:prstGeom prst="rect">
            <a:avLst/>
          </a:prstGeom>
          <a:noFill/>
          <a:ln w="9525">
            <a:noFill/>
            <a:miter lim="800000"/>
            <a:headEnd/>
            <a:tailEnd/>
          </a:ln>
        </p:spPr>
        <p:txBody>
          <a:bodyPr/>
          <a:lstStyle/>
          <a:p>
            <a:pPr algn="r" eaLnBrk="1" hangingPunct="1">
              <a:lnSpc>
                <a:spcPct val="100000"/>
              </a:lnSpc>
              <a:spcBef>
                <a:spcPct val="0"/>
              </a:spcBef>
              <a:buClrTx/>
              <a:buSzTx/>
              <a:buFontTx/>
              <a:buNone/>
            </a:pPr>
            <a:fld id="{FB019E30-292A-421E-9E5E-827C37BDE379}" type="slidenum">
              <a:rPr kumimoji="0" lang="en-GB" altLang="ko-KR" sz="1600">
                <a:latin typeface="Arial" charset="0"/>
              </a:rPr>
              <a:pPr algn="r" eaLnBrk="1" hangingPunct="1">
                <a:lnSpc>
                  <a:spcPct val="100000"/>
                </a:lnSpc>
                <a:spcBef>
                  <a:spcPct val="0"/>
                </a:spcBef>
                <a:buClrTx/>
                <a:buSzTx/>
                <a:buFontTx/>
                <a:buNone/>
              </a:pPr>
              <a:t>9</a:t>
            </a:fld>
            <a:endParaRPr kumimoji="0" lang="en-GB" altLang="ko-KR" sz="1600">
              <a:latin typeface="Arial" charset="0"/>
            </a:endParaRPr>
          </a:p>
        </p:txBody>
      </p:sp>
      <p:sp>
        <p:nvSpPr>
          <p:cNvPr id="34820" name="Rectangle 2"/>
          <p:cNvSpPr>
            <a:spLocks noGrp="1" noChangeArrowheads="1"/>
          </p:cNvSpPr>
          <p:nvPr>
            <p:ph type="title"/>
          </p:nvPr>
        </p:nvSpPr>
        <p:spPr>
          <a:xfrm>
            <a:off x="2057400" y="228600"/>
            <a:ext cx="9017000" cy="838200"/>
          </a:xfrm>
        </p:spPr>
        <p:txBody>
          <a:bodyPr/>
          <a:lstStyle/>
          <a:p>
            <a:pPr eaLnBrk="1" hangingPunct="1"/>
            <a:r>
              <a:rPr lang="en-US" altLang="ko-KR" sz="4000" dirty="0" smtClean="0">
                <a:effectLst/>
                <a:ea typeface="굴림" charset="-127"/>
              </a:rPr>
              <a:t>How?</a:t>
            </a:r>
            <a:endParaRPr lang="en-US" altLang="ko-KR" sz="4000" dirty="0" smtClean="0">
              <a:effectLst/>
            </a:endParaRPr>
          </a:p>
        </p:txBody>
      </p:sp>
      <p:sp>
        <p:nvSpPr>
          <p:cNvPr id="5429251" name="Rectangle 3"/>
          <p:cNvSpPr>
            <a:spLocks noGrp="1" noChangeArrowheads="1"/>
          </p:cNvSpPr>
          <p:nvPr>
            <p:ph type="body" idx="1"/>
          </p:nvPr>
        </p:nvSpPr>
        <p:spPr>
          <a:xfrm>
            <a:off x="228600" y="1752600"/>
            <a:ext cx="11353800" cy="4953000"/>
          </a:xfrm>
        </p:spPr>
        <p:txBody>
          <a:bodyPr/>
          <a:lstStyle/>
          <a:p>
            <a:pPr marL="0" indent="0" eaLnBrk="1" hangingPunct="1">
              <a:buNone/>
              <a:defRPr/>
            </a:pPr>
            <a:r>
              <a:rPr lang="en-US" altLang="ko-KR" sz="2800" dirty="0">
                <a:ea typeface="굴림" charset="-127"/>
              </a:rPr>
              <a:t> </a:t>
            </a:r>
            <a:r>
              <a:rPr lang="en-US" altLang="ko-KR" sz="2800" dirty="0" smtClean="0">
                <a:ea typeface="굴림" charset="-127"/>
              </a:rPr>
              <a:t>   </a:t>
            </a:r>
            <a:r>
              <a:rPr lang="en-US" altLang="ko-KR" dirty="0" smtClean="0">
                <a:ea typeface="굴림" charset="-127"/>
              </a:rPr>
              <a:t>Tuning the </a:t>
            </a:r>
            <a:r>
              <a:rPr lang="en-US" altLang="ko-KR" dirty="0" smtClean="0">
                <a:solidFill>
                  <a:srgbClr val="66FF66"/>
                </a:solidFill>
                <a:ea typeface="굴림" charset="-127"/>
              </a:rPr>
              <a:t>sensing time and the transmission time </a:t>
            </a:r>
          </a:p>
          <a:p>
            <a:pPr marL="0" indent="0" eaLnBrk="1" hangingPunct="1">
              <a:buNone/>
              <a:defRPr/>
            </a:pPr>
            <a:r>
              <a:rPr lang="en-US" altLang="ko-KR" dirty="0">
                <a:ea typeface="굴림" charset="-127"/>
              </a:rPr>
              <a:t> </a:t>
            </a:r>
            <a:r>
              <a:rPr lang="en-US" altLang="ko-KR" dirty="0" smtClean="0">
                <a:ea typeface="굴림" charset="-127"/>
              </a:rPr>
              <a:t>   according to the mobile PU dynamics:</a:t>
            </a:r>
          </a:p>
          <a:p>
            <a:pPr eaLnBrk="1" hangingPunct="1">
              <a:buNone/>
              <a:defRPr/>
            </a:pPr>
            <a:endParaRPr lang="en-US" altLang="ko-KR" sz="2400" dirty="0" smtClean="0">
              <a:ea typeface="굴림" charset="-127"/>
            </a:endParaRPr>
          </a:p>
          <a:p>
            <a:pPr lvl="2" eaLnBrk="1" hangingPunct="1">
              <a:defRPr/>
            </a:pPr>
            <a:r>
              <a:rPr lang="en-US" altLang="ko-KR" sz="2000" dirty="0" smtClean="0">
                <a:solidFill>
                  <a:srgbClr val="FFFFFF"/>
                </a:solidFill>
                <a:ea typeface="굴림" charset="-127"/>
              </a:rPr>
              <a:t>How </a:t>
            </a:r>
            <a:r>
              <a:rPr lang="en-US" altLang="ko-KR" sz="2000" dirty="0">
                <a:solidFill>
                  <a:srgbClr val="FFFFFF"/>
                </a:solidFill>
                <a:ea typeface="굴림" charset="-127"/>
              </a:rPr>
              <a:t>often must the sensing be performed </a:t>
            </a:r>
            <a:r>
              <a:rPr lang="en-US" altLang="ko-KR" sz="2000" dirty="0" smtClean="0">
                <a:solidFill>
                  <a:srgbClr val="FFFFFF"/>
                </a:solidFill>
                <a:ea typeface="굴림" charset="-127"/>
              </a:rPr>
              <a:t>in presence </a:t>
            </a:r>
            <a:r>
              <a:rPr lang="en-US" altLang="ko-KR" sz="2000" dirty="0">
                <a:solidFill>
                  <a:srgbClr val="FFFFFF"/>
                </a:solidFill>
                <a:ea typeface="굴림" charset="-127"/>
              </a:rPr>
              <a:t>of PU mobility</a:t>
            </a:r>
            <a:r>
              <a:rPr lang="en-US" altLang="ko-KR" sz="2000" dirty="0" smtClean="0">
                <a:solidFill>
                  <a:srgbClr val="FFFFFF"/>
                </a:solidFill>
                <a:ea typeface="굴림" charset="-127"/>
              </a:rPr>
              <a:t>?</a:t>
            </a:r>
          </a:p>
          <a:p>
            <a:pPr lvl="2" eaLnBrk="1" hangingPunct="1">
              <a:buNone/>
              <a:defRPr/>
            </a:pPr>
            <a:r>
              <a:rPr lang="en-US" altLang="ko-KR" sz="2000" dirty="0" smtClean="0">
                <a:solidFill>
                  <a:srgbClr val="FFFFFF"/>
                </a:solidFill>
                <a:ea typeface="굴림" charset="-127"/>
              </a:rPr>
              <a:t> </a:t>
            </a:r>
            <a:endParaRPr lang="en-US" altLang="ko-KR" sz="2000" dirty="0">
              <a:solidFill>
                <a:srgbClr val="FFFFFF"/>
              </a:solidFill>
              <a:ea typeface="굴림" charset="-127"/>
            </a:endParaRPr>
          </a:p>
          <a:p>
            <a:pPr lvl="2" eaLnBrk="1" hangingPunct="1">
              <a:defRPr/>
            </a:pPr>
            <a:r>
              <a:rPr lang="en-US" altLang="ko-KR" sz="2000" dirty="0">
                <a:solidFill>
                  <a:srgbClr val="FFFFFF"/>
                </a:solidFill>
                <a:ea typeface="굴림" charset="-127"/>
              </a:rPr>
              <a:t>How long must a spectrum </a:t>
            </a:r>
            <a:r>
              <a:rPr lang="en-US" altLang="ko-KR" sz="2000" dirty="0" smtClean="0">
                <a:solidFill>
                  <a:srgbClr val="FFFFFF"/>
                </a:solidFill>
                <a:ea typeface="굴림" charset="-127"/>
              </a:rPr>
              <a:t>band be </a:t>
            </a:r>
            <a:r>
              <a:rPr lang="en-US" altLang="ko-KR" sz="2000" dirty="0">
                <a:solidFill>
                  <a:srgbClr val="FFFFFF"/>
                </a:solidFill>
                <a:ea typeface="굴림" charset="-127"/>
              </a:rPr>
              <a:t>sensed to reliably detect mobile PUs</a:t>
            </a:r>
            <a:r>
              <a:rPr lang="en-US" altLang="ko-KR" sz="2000" dirty="0" smtClean="0">
                <a:solidFill>
                  <a:srgbClr val="FFFFFF"/>
                </a:solidFill>
                <a:ea typeface="굴림" charset="-127"/>
              </a:rPr>
              <a:t>?</a:t>
            </a:r>
          </a:p>
          <a:p>
            <a:pPr lvl="2" eaLnBrk="1" hangingPunct="1">
              <a:defRPr/>
            </a:pPr>
            <a:endParaRPr lang="en-US" altLang="ko-KR" sz="2000" dirty="0" smtClean="0">
              <a:solidFill>
                <a:srgbClr val="FFFFFF"/>
              </a:solidFill>
              <a:ea typeface="굴림" charset="-127"/>
            </a:endParaRPr>
          </a:p>
          <a:p>
            <a:pPr eaLnBrk="1" hangingPunct="1">
              <a:defRPr/>
            </a:pPr>
            <a:endParaRPr lang="en-US" altLang="ko-KR" sz="2800" dirty="0" smtClean="0">
              <a:ea typeface="굴림" charset="-127"/>
            </a:endParaRPr>
          </a:p>
          <a:p>
            <a:pPr lvl="1" eaLnBrk="1" hangingPunct="1">
              <a:lnSpc>
                <a:spcPct val="90000"/>
              </a:lnSpc>
              <a:buFontTx/>
              <a:buNone/>
              <a:defRPr/>
            </a:pPr>
            <a:endParaRPr lang="en-US" altLang="ko-KR" sz="2800" dirty="0">
              <a:solidFill>
                <a:srgbClr val="00FF00"/>
              </a:solidFill>
              <a:ea typeface="굴림" charset="-127"/>
            </a:endParaRPr>
          </a:p>
          <a:p>
            <a:pPr eaLnBrk="1" hangingPunct="1">
              <a:defRPr/>
            </a:pPr>
            <a:endParaRPr lang="en-US" altLang="ko-KR" sz="2400" dirty="0" smtClean="0">
              <a:ea typeface="굴림" charset="-127"/>
            </a:endParaRPr>
          </a:p>
          <a:p>
            <a:pPr lvl="1" eaLnBrk="1" hangingPunct="1">
              <a:lnSpc>
                <a:spcPct val="90000"/>
              </a:lnSpc>
              <a:buFontTx/>
              <a:buNone/>
              <a:defRPr/>
            </a:pPr>
            <a:r>
              <a:rPr lang="en-US" altLang="ko-KR" sz="2400" dirty="0" smtClean="0">
                <a:solidFill>
                  <a:srgbClr val="00FF00"/>
                </a:solidFill>
                <a:ea typeface="굴림" charset="-127"/>
              </a:rPr>
              <a:t>  </a:t>
            </a:r>
            <a:endParaRPr lang="en-US" altLang="ko-KR" sz="2400" dirty="0" smtClean="0">
              <a:ea typeface="굴림" charset="-127"/>
            </a:endParaRPr>
          </a:p>
        </p:txBody>
      </p:sp>
    </p:spTree>
    <p:extLst>
      <p:ext uri="{BB962C8B-B14F-4D97-AF65-F5344CB8AC3E}">
        <p14:creationId xmlns:p14="http://schemas.microsoft.com/office/powerpoint/2010/main" val="19563211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template_IFA">
  <a:themeElements>
    <a:clrScheme name="">
      <a:dk1>
        <a:srgbClr val="000066"/>
      </a:dk1>
      <a:lt1>
        <a:srgbClr val="FFFF66"/>
      </a:lt1>
      <a:dk2>
        <a:srgbClr val="0000CC"/>
      </a:dk2>
      <a:lt2>
        <a:srgbClr val="FFFF99"/>
      </a:lt2>
      <a:accent1>
        <a:srgbClr val="CC99FF"/>
      </a:accent1>
      <a:accent2>
        <a:srgbClr val="9999FF"/>
      </a:accent2>
      <a:accent3>
        <a:srgbClr val="AAAAE2"/>
      </a:accent3>
      <a:accent4>
        <a:srgbClr val="DADA56"/>
      </a:accent4>
      <a:accent5>
        <a:srgbClr val="E2CAFF"/>
      </a:accent5>
      <a:accent6>
        <a:srgbClr val="8A8AE7"/>
      </a:accent6>
      <a:hlink>
        <a:srgbClr val="99CCFF"/>
      </a:hlink>
      <a:folHlink>
        <a:srgbClr val="CC0000"/>
      </a:folHlink>
    </a:clrScheme>
    <a:fontScheme name="1_template_IF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defRPr kumimoji="1" lang="zh-CN" altLang="en-US" sz="4000" b="1" i="0" u="none" strike="noStrike" cap="none" normalizeH="0" baseline="0">
            <a:ln>
              <a:noFill/>
            </a:ln>
            <a:solidFill>
              <a:schemeClr val="tx1"/>
            </a:solidFill>
            <a:effectLst/>
            <a:latin typeface="Comic Sans MS" charset="0"/>
            <a:ea typeface="SimSun" pitchFamily="2" charset="-122"/>
            <a:cs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90000"/>
          </a:lnSpc>
          <a:spcBef>
            <a:spcPct val="20000"/>
          </a:spcBef>
          <a:spcAft>
            <a:spcPct val="0"/>
          </a:spcAft>
          <a:buClr>
            <a:schemeClr val="folHlink"/>
          </a:buClr>
          <a:buSzPct val="75000"/>
          <a:buFont typeface="Monotype Sorts" charset="2"/>
          <a:buChar char="n"/>
          <a:tabLst/>
          <a:defRPr kumimoji="1" lang="zh-CN" altLang="en-US" sz="4000" b="1" i="0" u="none" strike="noStrike" cap="none" normalizeH="0" baseline="0">
            <a:ln>
              <a:noFill/>
            </a:ln>
            <a:solidFill>
              <a:schemeClr val="tx1"/>
            </a:solidFill>
            <a:effectLst/>
            <a:latin typeface="Comic Sans MS" charset="0"/>
            <a:ea typeface="SimSun" pitchFamily="2" charset="-122"/>
            <a:cs typeface="SimSun" pitchFamily="2" charset="-122"/>
          </a:defRPr>
        </a:defPPr>
      </a:lstStyle>
    </a:lnDef>
  </a:objectDefaults>
  <a:extraClrSchemeLst>
    <a:extraClrScheme>
      <a:clrScheme name="1_template_IFA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1_template_IFA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1_template_IFA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66"/>
    </a:dk1>
    <a:lt1>
      <a:srgbClr val="FFFF99"/>
    </a:lt1>
    <a:dk2>
      <a:srgbClr val="0000CC"/>
    </a:dk2>
    <a:lt2>
      <a:srgbClr val="FFFF99"/>
    </a:lt2>
    <a:accent1>
      <a:srgbClr val="CC99FF"/>
    </a:accent1>
    <a:accent2>
      <a:srgbClr val="9999FF"/>
    </a:accent2>
    <a:accent3>
      <a:srgbClr val="AAAAE2"/>
    </a:accent3>
    <a:accent4>
      <a:srgbClr val="DADA82"/>
    </a:accent4>
    <a:accent5>
      <a:srgbClr val="E2CAFF"/>
    </a:accent5>
    <a:accent6>
      <a:srgbClr val="8A8AE7"/>
    </a:accent6>
    <a:hlink>
      <a:srgbClr val="99CCFF"/>
    </a:hlink>
    <a:folHlink>
      <a:srgbClr val="0066FF"/>
    </a:folHlink>
  </a:clrScheme>
</a:themeOverride>
</file>

<file path=docProps/app.xml><?xml version="1.0" encoding="utf-8"?>
<Properties xmlns="http://schemas.openxmlformats.org/officeDocument/2006/extended-properties" xmlns:vt="http://schemas.openxmlformats.org/officeDocument/2006/docPropsVTypes">
  <Template/>
  <TotalTime>36463</TotalTime>
  <Words>6456</Words>
  <Application>Microsoft Macintosh PowerPoint</Application>
  <PresentationFormat>Custom</PresentationFormat>
  <Paragraphs>1230</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1_template_IFA</vt:lpstr>
      <vt:lpstr>PowerPoint Presentation</vt:lpstr>
      <vt:lpstr>Optimal Primary-User Mobility  Aware Sensing Design: Overview</vt:lpstr>
      <vt:lpstr>Conventional Sensing Scenarios</vt:lpstr>
      <vt:lpstr>Our Considered Sensing Scenarios</vt:lpstr>
      <vt:lpstr>Why Small-Scale PU Networks? </vt:lpstr>
      <vt:lpstr> Why focus on Spectrum Sensing? </vt:lpstr>
      <vt:lpstr>Example:  Impact of PU Mobility on Sensing</vt:lpstr>
      <vt:lpstr>Objectives</vt:lpstr>
      <vt:lpstr>How?</vt:lpstr>
      <vt:lpstr>Why?</vt:lpstr>
      <vt:lpstr>Example:  Transmission Time</vt:lpstr>
      <vt:lpstr>Example:  Sensing Time</vt:lpstr>
      <vt:lpstr>CONTRIBUTIONS</vt:lpstr>
      <vt:lpstr>CONTRIBUTIONS</vt:lpstr>
      <vt:lpstr>Network Models</vt:lpstr>
      <vt:lpstr>Network Models</vt:lpstr>
      <vt:lpstr>Mobility-Aware Sensing Design: Overview</vt:lpstr>
      <vt:lpstr>Mobility-Aware Sensing Design: Some Definitions</vt:lpstr>
      <vt:lpstr>Mobility-Aware Sensing Design: Some Definitions</vt:lpstr>
      <vt:lpstr>Mobility-Aware Sensing Design: Some Definitions</vt:lpstr>
      <vt:lpstr>Mobility-Aware Sensing Design: Some Definitions</vt:lpstr>
      <vt:lpstr>Mobility-Aware Sensing Design: Some Definitions</vt:lpstr>
      <vt:lpstr>Out Time: Numerical Example</vt:lpstr>
      <vt:lpstr>Mobility-Aware Sensing Design: Some Definitions</vt:lpstr>
      <vt:lpstr>Mobility-Aware Sensing Design: Some Definitions</vt:lpstr>
      <vt:lpstr>Sojourn Time: Numerical Example</vt:lpstr>
      <vt:lpstr>Mobility-Aware Sensing Design: Some Definitions</vt:lpstr>
      <vt:lpstr>Inter-Arrival Time: Numerical Example</vt:lpstr>
      <vt:lpstr>Mobility-Aware Sensing Design: Overview</vt:lpstr>
      <vt:lpstr> Primary-User Inter-Arrival Process:  Average Value of the Inter-Arrival Time  </vt:lpstr>
      <vt:lpstr> Primary-User Inter-Arrival Process</vt:lpstr>
      <vt:lpstr>Average Value of the Inter-Arrival Time: Numerical Example  </vt:lpstr>
      <vt:lpstr>Primary-User Inter-Arrival Process: Cumulative Distribution Function (CDF) of the Inter-Arrival Time </vt:lpstr>
      <vt:lpstr>CDF of the Inter-Arrival Time: Numerical Example </vt:lpstr>
      <vt:lpstr>Mobility-Aware Sensing Design: Overview</vt:lpstr>
      <vt:lpstr>Optimal Mobility Aware Sensing Parameters</vt:lpstr>
      <vt:lpstr>Optimal Mobility-Aware Transmission Time</vt:lpstr>
      <vt:lpstr>Optimal Mobility-Aware Transmission Time</vt:lpstr>
      <vt:lpstr>Explanation</vt:lpstr>
      <vt:lpstr>Optimal Mobility-Aware Transmission Time:  Numerical Example</vt:lpstr>
      <vt:lpstr>Optimal Mobility-Aware Sensing Time Threshold</vt:lpstr>
      <vt:lpstr>Optimal Mobility-Aware Sensing Time Threshold</vt:lpstr>
      <vt:lpstr>Optimal Mobility-Aware Sensing Time Threshold: Graphical Representation</vt:lpstr>
      <vt:lpstr>Optimal Mobility-Aware Sensing Time Threshold: Numerical Example</vt:lpstr>
      <vt:lpstr>Explanation</vt:lpstr>
      <vt:lpstr>Explanation</vt:lpstr>
      <vt:lpstr>Explanation</vt:lpstr>
      <vt:lpstr>Mobility-Aware Sensing Time</vt:lpstr>
      <vt:lpstr>Mobility-Aware Sensing Time: Numerical Example</vt:lpstr>
      <vt:lpstr>Mobility-Aware Sensing Time</vt:lpstr>
      <vt:lpstr>Mobility-Aware Sensing Time</vt:lpstr>
      <vt:lpstr>Mobility-Aware Sensing Design: Overview</vt:lpstr>
      <vt:lpstr> Random Walk Mobility Model (RWM)</vt:lpstr>
      <vt:lpstr> Random Walk Mobility Model (RWM):  Graphical Representation</vt:lpstr>
      <vt:lpstr> Primary-User Inter-Arrival Process for RWM </vt:lpstr>
      <vt:lpstr> Primary-User Inter-Arrival Process for RWM </vt:lpstr>
      <vt:lpstr>Average Value of the RWM Inter-Arrival Time:  Numerical Example  </vt:lpstr>
      <vt:lpstr> Primary-User Inter-Arrival Process for RWM </vt:lpstr>
      <vt:lpstr>CDF of the Inter-Arrival Time for the RWM: Numerical Example </vt:lpstr>
      <vt:lpstr>Optimal Mobility-Aware Transmission Time for RWM</vt:lpstr>
      <vt:lpstr>Optimal Mobility-Aware Transmission Time for RWM</vt:lpstr>
      <vt:lpstr>Optimal Mobility-Aware Transmission Time for RWM:  Numerical Example</vt:lpstr>
      <vt:lpstr>Mobility-Aware Sensing Time for RWM</vt:lpstr>
      <vt:lpstr>Mobility-Aware Sensing Time for RWM:  Numerical Example</vt:lpstr>
      <vt:lpstr>Mobility-Aware Sensing Time for RWM:  Some Considerations</vt:lpstr>
      <vt:lpstr>Mobility-Aware Sensing Efficiency</vt:lpstr>
      <vt:lpstr>Mobility-Aware Sensing Efficiency</vt:lpstr>
      <vt:lpstr>  Results: Optimal Mobility-Aware Transmission Time</vt:lpstr>
      <vt:lpstr>Results: Optimal Mobility-Aware Transmission Time</vt:lpstr>
      <vt:lpstr>Results: Optimal Mobility-aware Sensing Time Threshold</vt:lpstr>
      <vt:lpstr>Results: Mobility-Aware Sensing Time</vt:lpstr>
      <vt:lpstr>Conclusions</vt:lpstr>
      <vt:lpstr>Conclusions</vt:lpstr>
    </vt:vector>
  </TitlesOfParts>
  <Company>BWN Lab - School of ECE - Georgia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RADIO NETWORKS</dc:title>
  <dc:creator>Ian F. Akyildiz</dc:creator>
  <cp:lastModifiedBy>Ian Akyildiz</cp:lastModifiedBy>
  <cp:revision>2691</cp:revision>
  <dcterms:created xsi:type="dcterms:W3CDTF">2013-02-18T20:05:26Z</dcterms:created>
  <dcterms:modified xsi:type="dcterms:W3CDTF">2015-01-31T21:51:13Z</dcterms:modified>
</cp:coreProperties>
</file>