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352" r:id="rId2"/>
    <p:sldId id="3322" r:id="rId3"/>
    <p:sldId id="3394" r:id="rId4"/>
    <p:sldId id="2958" r:id="rId5"/>
    <p:sldId id="3214" r:id="rId6"/>
    <p:sldId id="3198" r:id="rId7"/>
    <p:sldId id="3199" r:id="rId8"/>
    <p:sldId id="2960" r:id="rId9"/>
    <p:sldId id="3323" r:id="rId10"/>
    <p:sldId id="2968" r:id="rId11"/>
    <p:sldId id="2961" r:id="rId12"/>
    <p:sldId id="2962" r:id="rId13"/>
    <p:sldId id="2969" r:id="rId14"/>
    <p:sldId id="2963" r:id="rId15"/>
  </p:sldIdLst>
  <p:sldSz cx="11430000" cy="6858000"/>
  <p:notesSz cx="7010400" cy="9296400"/>
  <p:defaultTextStyle>
    <a:defPPr>
      <a:defRPr lang="zh-CN"/>
    </a:defPPr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1pPr>
    <a:lvl2pPr marL="457200"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2pPr>
    <a:lvl3pPr marL="914400"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3pPr>
    <a:lvl4pPr marL="1371600"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4pPr>
    <a:lvl5pPr marL="1828800"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5pPr>
    <a:lvl6pPr marL="2286000" algn="l" defTabSz="914400" rtl="0" eaLnBrk="1" latinLnBrk="0" hangingPunct="1"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6pPr>
    <a:lvl7pPr marL="2743200" algn="l" defTabSz="914400" rtl="0" eaLnBrk="1" latinLnBrk="0" hangingPunct="1"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7pPr>
    <a:lvl8pPr marL="3200400" algn="l" defTabSz="914400" rtl="0" eaLnBrk="1" latinLnBrk="0" hangingPunct="1"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8pPr>
    <a:lvl9pPr marL="3657600" algn="l" defTabSz="914400" rtl="0" eaLnBrk="1" latinLnBrk="0" hangingPunct="1"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6"/>
    <a:srgbClr val="000066"/>
    <a:srgbClr val="FFFF00"/>
    <a:srgbClr val="FFCC00"/>
    <a:srgbClr val="FF9900"/>
    <a:srgbClr val="FFFFFF"/>
    <a:srgbClr val="66FF33"/>
    <a:srgbClr val="000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2" y="-104"/>
      </p:cViewPr>
      <p:guideLst>
        <p:guide orient="horz" pos="2160"/>
        <p:guide pos="1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fld id="{489C7593-F793-4EDF-ABD7-877DE4FAB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04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0075" y="696913"/>
            <a:ext cx="58102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en-US" altLang="zh-CN" noProof="0" smtClean="0"/>
          </a:p>
          <a:p>
            <a:pPr lvl="1"/>
            <a:r>
              <a:rPr lang="zh-CN" altLang="en-US" noProof="0" smtClean="0"/>
              <a:t>第二级</a:t>
            </a:r>
            <a:endParaRPr lang="en-US" altLang="zh-CN" noProof="0" smtClean="0"/>
          </a:p>
          <a:p>
            <a:pPr lvl="2"/>
            <a:r>
              <a:rPr lang="zh-CN" altLang="en-US" noProof="0" smtClean="0"/>
              <a:t>第三级</a:t>
            </a:r>
            <a:endParaRPr lang="en-US" altLang="zh-CN" noProof="0" smtClean="0"/>
          </a:p>
          <a:p>
            <a:pPr lvl="3"/>
            <a:r>
              <a:rPr lang="zh-CN" altLang="en-US" noProof="0" smtClean="0"/>
              <a:t>第四级</a:t>
            </a:r>
            <a:endParaRPr lang="en-US" altLang="zh-CN" noProof="0" smtClean="0"/>
          </a:p>
          <a:p>
            <a:pPr lvl="4"/>
            <a:r>
              <a:rPr lang="zh-CN" altLang="en-US" noProof="0" smtClean="0"/>
              <a:t>第五级</a:t>
            </a:r>
            <a:endParaRPr lang="en-US" altLang="zh-CN" noProof="0" smtClean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fld id="{5C9047CA-E4D0-4DE2-A0C6-7B512D11B9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171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45281C-E234-4D41-A50B-AFBD143B5E6C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01FE04-8E4F-4146-BCCF-B6C8F834BFC7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4A78A-CE0B-4CA3-BE81-5A09DA608B84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0D32A5-3A8D-46CD-BF1A-ACCF2832E1DD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FA339B-B72C-459E-84C3-7D2366C1098E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4A5EF-718E-4780-82EC-402F535A0831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751B8E-8B1C-4E61-AC80-A4F6AF46625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34191-DC32-4040-9740-03C28625DDB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696913"/>
            <a:ext cx="5810250" cy="34861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/>
          </a:p>
          <a:p>
            <a:pPr eaLnBrk="1" hangingPunct="1"/>
            <a:endParaRPr lang="en-US" altLang="ko-KR" smtClean="0"/>
          </a:p>
          <a:p>
            <a:pPr eaLnBrk="1" hangingPunct="1"/>
            <a:endParaRPr lang="en-US" altLang="ko-KR" smtClean="0"/>
          </a:p>
          <a:p>
            <a:pPr eaLnBrk="1" hangingPunct="1"/>
            <a:endParaRPr lang="en-US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23BA2-6441-4DC3-AB03-17B74E326B75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CC9781-0475-4BD6-A09D-98C761D2B57D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AB7D5A-B3AD-4527-B6EF-132EC0C437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8C24D-A681-466D-ABBC-2F0C838F4C91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45109A-C8FF-4136-AC52-895A3FB3D053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B6D2D3-FE94-4400-991C-9252C31AB8E9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287338" y="188913"/>
            <a:ext cx="10858500" cy="6477000"/>
          </a:xfrm>
          <a:prstGeom prst="rect">
            <a:avLst/>
          </a:prstGeom>
          <a:noFill/>
          <a:ln w="57150" cap="sq" cmpd="thinThick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0" lang="en-US" sz="2400" b="0"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287338" y="188913"/>
            <a:ext cx="10858500" cy="6477000"/>
          </a:xfrm>
          <a:prstGeom prst="rect">
            <a:avLst/>
          </a:prstGeom>
          <a:noFill/>
          <a:ln w="57150" cap="sq" cmpd="thinThick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0" lang="en-US" sz="2400" b="0">
              <a:latin typeface="Arial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1143000" y="1143000"/>
            <a:ext cx="9747250" cy="5378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kumimoji="0" lang="en-US" altLang="ko-KR" sz="3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굴림" charset="-127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ko-KR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COGNITIVE RADIO NETWORKS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n-US" altLang="ko-KR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굴림" charset="-127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ko-KR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IAN F. AKYILDIZ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Broadband Wireless Networking Laboratory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School of Electrical and Computer Engineering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Georgia Institute of Technology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Atlanta, GA 30332, USA</a:t>
            </a:r>
            <a:b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Tel: 404-8940-5141; Fax: 404-894-7883;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E_mail: ian@ece.gatech.edu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http://www.ece.gatech.edu/research/labs/bwn</a:t>
            </a:r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93688" y="228600"/>
            <a:ext cx="1611312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A1349-7E4B-4CF0-83B4-C6B4175F8B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16938" y="381000"/>
            <a:ext cx="2532062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575" y="381000"/>
            <a:ext cx="7446963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544E0-DDD7-402C-A86E-1BF2448476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EE11A-BD24-4446-AD56-0021F386C3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288" y="4406900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288" y="2906713"/>
            <a:ext cx="97155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B6630-89EA-4062-AB4A-9087AC1E98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575" y="1905000"/>
            <a:ext cx="47815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1525" y="1905000"/>
            <a:ext cx="47815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9003-46B8-40F0-9DF2-EDE6996C58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498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498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7075" y="1535113"/>
            <a:ext cx="50514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7075" y="2174875"/>
            <a:ext cx="50514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2BECD-4491-4F5D-B163-102D4CEB6A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970E3-F1B3-4664-ABCC-74B4FFD781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2F1BB-5F70-4CFF-89A5-26500E794E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3050"/>
            <a:ext cx="376078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3" y="273050"/>
            <a:ext cx="638968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1435100"/>
            <a:ext cx="376078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B89BC-D7F4-49B4-A6C4-4ABB6119EF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963" y="4800600"/>
            <a:ext cx="6858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9963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963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97531-D0B4-494D-A0C8-05BAEB557A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0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0" y="381000"/>
            <a:ext cx="9017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760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1905000"/>
            <a:ext cx="97155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601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87000" y="64770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600" smtClean="0">
                <a:latin typeface="Arial" charset="0"/>
              </a:defRPr>
            </a:lvl1pPr>
          </a:lstStyle>
          <a:p>
            <a:pPr>
              <a:defRPr/>
            </a:pPr>
            <a:fld id="{7F541BFA-FF96-40DE-950C-D5B8346F7C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760136" name="Text Box 8"/>
          <p:cNvSpPr txBox="1">
            <a:spLocks noChangeArrowheads="1"/>
          </p:cNvSpPr>
          <p:nvPr userDrawn="1"/>
        </p:nvSpPr>
        <p:spPr bwMode="auto">
          <a:xfrm>
            <a:off x="276386" y="6402388"/>
            <a:ext cx="1352228" cy="374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 typeface="Monotype Sorts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  <a:ea typeface="굴림" charset="-127"/>
              </a:rPr>
              <a:t>IFA’</a:t>
            </a:r>
            <a:r>
              <a:rPr lang="en-US" sz="2000" dirty="0" smtClean="0">
                <a:solidFill>
                  <a:srgbClr val="FFFF00"/>
                </a:solidFill>
                <a:ea typeface="굴림" charset="-127"/>
              </a:rPr>
              <a:t>2015</a:t>
            </a:r>
            <a:endParaRPr lang="en-US" sz="2000" dirty="0">
              <a:solidFill>
                <a:srgbClr val="FFFF00"/>
              </a:solidFill>
              <a:ea typeface="굴림" charset="-127"/>
            </a:endParaRPr>
          </a:p>
        </p:txBody>
      </p:sp>
      <p:sp>
        <p:nvSpPr>
          <p:cNvPr id="3760137" name="Text Box 9"/>
          <p:cNvSpPr txBox="1">
            <a:spLocks noChangeArrowheads="1"/>
          </p:cNvSpPr>
          <p:nvPr userDrawn="1"/>
        </p:nvSpPr>
        <p:spPr bwMode="auto">
          <a:xfrm>
            <a:off x="4896240" y="6442075"/>
            <a:ext cx="1289861" cy="374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 typeface="Monotype Sorts" pitchFamily="-111" charset="2"/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  <a:latin typeface="Comic Sans MS" pitchFamily="-111" charset="0"/>
                <a:ea typeface="굴림" pitchFamily="-111" charset="-127"/>
                <a:cs typeface="굴림" pitchFamily="-111" charset="-127"/>
              </a:rPr>
              <a:t>ECE6616</a:t>
            </a:r>
            <a:endParaRPr lang="en-US" sz="2000" dirty="0">
              <a:solidFill>
                <a:srgbClr val="FFFF00"/>
              </a:solidFill>
              <a:latin typeface="Comic Sans MS" pitchFamily="-111" charset="0"/>
              <a:ea typeface="굴림" pitchFamily="-111" charset="-127"/>
              <a:cs typeface="굴림" pitchFamily="-111" charset="-127"/>
            </a:endParaRPr>
          </a:p>
        </p:txBody>
      </p:sp>
      <p:pic>
        <p:nvPicPr>
          <p:cNvPr id="1031" name="Picture 7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611313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charset="2"/>
        <a:buChar char="n"/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charset="2"/>
        <a:buChar char="l"/>
        <a:defRPr kumimoji="1" sz="2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CCFFFF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A7ABBC-7D22-4DC0-8171-E8CEAE79FC6F}" type="slidenum">
              <a:rPr lang="en-GB"/>
              <a:pPr/>
              <a:t>1</a:t>
            </a:fld>
            <a:endParaRPr lang="en-GB"/>
          </a:p>
        </p:txBody>
      </p:sp>
      <p:sp>
        <p:nvSpPr>
          <p:cNvPr id="468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8956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  <a:endParaRPr lang="en-US" sz="5400" smtClean="0"/>
          </a:p>
        </p:txBody>
      </p:sp>
      <p:sp>
        <p:nvSpPr>
          <p:cNvPr id="468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11430000" cy="4114800"/>
          </a:xfrm>
        </p:spPr>
        <p:txBody>
          <a:bodyPr/>
          <a:lstStyle/>
          <a:p>
            <a:pPr eaLnBrk="1" hangingPunct="1">
              <a:buFont typeface="Wingdings" pitchFamily="-111" charset="2"/>
              <a:buNone/>
              <a:defRPr/>
            </a:pPr>
            <a:r>
              <a:rPr lang="en-US" sz="3600">
                <a:ea typeface="ＭＳ Ｐゴシック" pitchFamily="-111" charset="-128"/>
                <a:cs typeface="ＭＳ Ｐゴシック" pitchFamily="-111" charset="-128"/>
              </a:rPr>
              <a:t>  </a:t>
            </a:r>
          </a:p>
        </p:txBody>
      </p:sp>
      <p:sp>
        <p:nvSpPr>
          <p:cNvPr id="4686852" name="Text Box 4"/>
          <p:cNvSpPr txBox="1">
            <a:spLocks noChangeArrowheads="1"/>
          </p:cNvSpPr>
          <p:nvPr/>
        </p:nvSpPr>
        <p:spPr bwMode="auto">
          <a:xfrm>
            <a:off x="3794125" y="2819400"/>
            <a:ext cx="45593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 typeface="Monotype Sorts" pitchFamily="-111" charset="2"/>
              <a:buNone/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-111" charset="0"/>
                <a:ea typeface="宋体" pitchFamily="-111" charset="-122"/>
                <a:cs typeface="宋体" pitchFamily="-111" charset="-122"/>
              </a:rPr>
              <a:t>CHAPTER 4. </a:t>
            </a:r>
          </a:p>
          <a:p>
            <a:pPr marL="342900" indent="-342900" algn="ctr">
              <a:buFont typeface="Monotype Sorts" pitchFamily="-111" charset="2"/>
              <a:buNone/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-111" charset="0"/>
                <a:ea typeface="宋体" pitchFamily="-111" charset="-122"/>
                <a:cs typeface="宋体" pitchFamily="-111" charset="-122"/>
              </a:rPr>
              <a:t>COGNITIVE CYCLE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1F13157-5AF4-412C-B6B6-98C2979315C9}" type="slidenum">
              <a:rPr lang="en-GB"/>
              <a:pPr/>
              <a:t>10</a:t>
            </a:fld>
            <a:endParaRPr lang="en-GB"/>
          </a:p>
        </p:txBody>
      </p:sp>
      <p:sp>
        <p:nvSpPr>
          <p:cNvPr id="384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>
                <a:ea typeface="ＭＳ Ｐゴシック" pitchFamily="-111" charset="-128"/>
                <a:cs typeface="ＭＳ Ｐゴシック" pitchFamily="-111" charset="-128"/>
              </a:rPr>
              <a:t>Operating Frequency</a:t>
            </a:r>
          </a:p>
        </p:txBody>
      </p:sp>
      <p:sp>
        <p:nvSpPr>
          <p:cNvPr id="384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1143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A CR is capable of changing the operating frequency. 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Based on the information about the radio environment, the most suitable operating frequency can be determined and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the communication can be dynamically performed on this appropriate operating frequency</a:t>
            </a:r>
            <a:r>
              <a:rPr lang="en-US" smtClean="0"/>
              <a:t>.</a:t>
            </a:r>
            <a:endParaRPr lang="en-US" altLang="ko-KR" smtClean="0">
              <a:ea typeface="굴림" charset="-127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6A09B1-F81B-4544-AE0A-DE328DF77956}" type="slidenum">
              <a:rPr lang="en-GB"/>
              <a:pPr/>
              <a:t>11</a:t>
            </a:fld>
            <a:endParaRPr lang="en-GB"/>
          </a:p>
        </p:txBody>
      </p:sp>
      <p:sp>
        <p:nvSpPr>
          <p:cNvPr id="38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5400" smtClean="0">
                <a:ea typeface="굴림" charset="-127"/>
              </a:rPr>
              <a:t>Modulation</a:t>
            </a:r>
            <a:endParaRPr lang="en-US" sz="4800" smtClean="0"/>
          </a:p>
        </p:txBody>
      </p:sp>
      <p:sp>
        <p:nvSpPr>
          <p:cNvPr id="38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11277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800" smtClean="0">
                <a:ea typeface="굴림" charset="-127"/>
              </a:rPr>
              <a:t>  A CR should reconfigure the modulation scheme 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altLang="ko-KR" sz="2800" smtClean="0">
                <a:ea typeface="굴림" charset="-127"/>
              </a:rPr>
              <a:t>    adaptive to the user requirements and channel conditions.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altLang="ko-KR" sz="2800" smtClean="0">
                <a:ea typeface="굴림" charset="-127"/>
              </a:rPr>
              <a:t>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altLang="ko-KR" sz="2800" smtClean="0">
                <a:solidFill>
                  <a:srgbClr val="FFFFFF"/>
                </a:solidFill>
                <a:ea typeface="굴림" charset="-127"/>
              </a:rPr>
              <a:t>Example: Delay Sensitive Applications</a:t>
            </a:r>
            <a:r>
              <a:rPr lang="en-US" altLang="ko-KR" sz="2800" smtClean="0">
                <a:solidFill>
                  <a:srgbClr val="FFFFFF"/>
                </a:solidFill>
                <a:ea typeface="굴림" charset="-127"/>
                <a:sym typeface="Wingdings" charset="2"/>
              </a:rPr>
              <a:t> data rate important </a:t>
            </a:r>
            <a:endParaRPr lang="en-US" altLang="ko-KR" sz="2800" smtClean="0">
              <a:solidFill>
                <a:srgbClr val="FFFFFF"/>
              </a:solidFill>
              <a:ea typeface="굴림" charset="-127"/>
            </a:endParaRPr>
          </a:p>
          <a:p>
            <a:pPr eaLnBrk="1" hangingPunct="1">
              <a:buFont typeface="Wingdings" charset="2"/>
              <a:buNone/>
              <a:defRPr/>
            </a:pPr>
            <a:r>
              <a:rPr lang="en-US" altLang="ko-KR" sz="2800" smtClean="0">
                <a:solidFill>
                  <a:srgbClr val="66FF33"/>
                </a:solidFill>
                <a:ea typeface="굴림" charset="-127"/>
                <a:sym typeface="Wingdings" charset="2"/>
              </a:rPr>
              <a:t></a:t>
            </a:r>
            <a:r>
              <a:rPr lang="en-US" altLang="ko-KR" sz="2800" smtClean="0">
                <a:solidFill>
                  <a:srgbClr val="66FF33"/>
                </a:solidFill>
                <a:ea typeface="굴림" charset="-127"/>
              </a:rPr>
              <a:t> Modulation scheme enabling higher spectral efficiency!!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altLang="ko-KR" sz="2800" smtClean="0">
                <a:solidFill>
                  <a:srgbClr val="FFFFFF"/>
                </a:solidFill>
                <a:ea typeface="굴림" charset="-127"/>
              </a:rPr>
              <a:t> 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sz="2800" smtClean="0">
                <a:solidFill>
                  <a:srgbClr val="FFFFFF"/>
                </a:solidFill>
              </a:rPr>
              <a:t>Example: Loss-Sensitive Applications </a:t>
            </a:r>
            <a:r>
              <a:rPr lang="en-US" sz="2800" smtClean="0">
                <a:solidFill>
                  <a:srgbClr val="FFFFFF"/>
                </a:solidFill>
                <a:sym typeface="Wingdings" charset="2"/>
              </a:rPr>
              <a:t> error rate important !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sz="2800" smtClean="0">
                <a:solidFill>
                  <a:srgbClr val="66FF33"/>
                </a:solidFill>
                <a:sym typeface="Wingdings" charset="2"/>
              </a:rPr>
              <a:t>  Modulation scheme with low bit error rate..</a:t>
            </a:r>
            <a:endParaRPr lang="en-US" sz="2800" smtClean="0">
              <a:solidFill>
                <a:srgbClr val="66FF33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75AAA06-A918-4723-9FFD-1FFC0F857FCB}" type="slidenum">
              <a:rPr lang="en-GB"/>
              <a:pPr/>
              <a:t>12</a:t>
            </a:fld>
            <a:endParaRPr lang="en-GB"/>
          </a:p>
        </p:txBody>
      </p:sp>
      <p:sp>
        <p:nvSpPr>
          <p:cNvPr id="38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>
                <a:ea typeface="ＭＳ Ｐゴシック" pitchFamily="-111" charset="-128"/>
                <a:cs typeface="ＭＳ Ｐゴシック" pitchFamily="-111" charset="-128"/>
              </a:rPr>
              <a:t>Transmission Power</a:t>
            </a:r>
          </a:p>
        </p:txBody>
      </p:sp>
      <p:sp>
        <p:nvSpPr>
          <p:cNvPr id="38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112014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Transmission power can be reconfigured within the power constraints.</a:t>
            </a:r>
          </a:p>
          <a:p>
            <a:pPr eaLnBrk="1" hangingPunct="1">
              <a:buFont typeface="Wingdings" charset="2"/>
              <a:buNone/>
              <a:defRPr/>
            </a:pPr>
            <a:endParaRPr lang="en-US" sz="2400" smtClean="0"/>
          </a:p>
          <a:p>
            <a:pPr eaLnBrk="1" hangingPunct="1">
              <a:defRPr/>
            </a:pPr>
            <a:r>
              <a:rPr lang="en-US" sz="2400" smtClean="0"/>
              <a:t>If higher power operation is not necessary, CR reduces the transmitter power to a lower level to allow more users to share the spectrum and to decrease the interference.</a:t>
            </a:r>
          </a:p>
          <a:p>
            <a:pPr eaLnBrk="1" hangingPunct="1">
              <a:buFont typeface="Wingdings" charset="2"/>
              <a:buNone/>
              <a:defRPr/>
            </a:pPr>
            <a:endParaRPr lang="en-US" smtClean="0"/>
          </a:p>
          <a:p>
            <a:pPr eaLnBrk="1" hangingPunct="1">
              <a:buFont typeface="Wingdings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676947-0B60-4958-9B3F-C8DA41C43C7C}" type="slidenum">
              <a:rPr lang="en-GB"/>
              <a:pPr/>
              <a:t>13</a:t>
            </a:fld>
            <a:endParaRPr lang="en-GB"/>
          </a:p>
        </p:txBody>
      </p:sp>
      <p:sp>
        <p:nvSpPr>
          <p:cNvPr id="384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ea typeface="ＭＳ Ｐゴシック" pitchFamily="-111" charset="-128"/>
                <a:cs typeface="ＭＳ Ｐゴシック" pitchFamily="-111" charset="-128"/>
              </a:rPr>
              <a:t>Communication Technology</a:t>
            </a:r>
          </a:p>
        </p:txBody>
      </p:sp>
      <p:sp>
        <p:nvSpPr>
          <p:cNvPr id="38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11734800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endParaRPr lang="en-US" smtClean="0"/>
          </a:p>
          <a:p>
            <a:pPr eaLnBrk="1" hangingPunct="1">
              <a:buFont typeface="Wingdings" charset="2"/>
              <a:buNone/>
              <a:defRPr/>
            </a:pPr>
            <a:r>
              <a:rPr lang="en-US" sz="3600" smtClean="0"/>
              <a:t>  A CR can be used to provide interoperability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sz="3600" smtClean="0"/>
              <a:t>  among different communication systems.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316923-1973-474D-BB52-DE19AFEAA50C}" type="slidenum">
              <a:rPr lang="en-GB"/>
              <a:pPr/>
              <a:t>14</a:t>
            </a:fld>
            <a:endParaRPr lang="en-GB"/>
          </a:p>
        </p:txBody>
      </p:sp>
      <p:sp>
        <p:nvSpPr>
          <p:cNvPr id="3831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>
                <a:ea typeface="ＭＳ Ｐゴシック" pitchFamily="-111" charset="-128"/>
                <a:cs typeface="ＭＳ Ｐゴシック" pitchFamily="-111" charset="-128"/>
              </a:rPr>
              <a:t>Reconfigurable  Parameters</a:t>
            </a:r>
          </a:p>
        </p:txBody>
      </p:sp>
      <p:sp>
        <p:nvSpPr>
          <p:cNvPr id="383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11049000" cy="48768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Not only at the beginning of a transmission but also during the transmission. </a:t>
            </a:r>
          </a:p>
          <a:p>
            <a:pPr eaLnBrk="1" hangingPunct="1">
              <a:buFont typeface="Wingdings" charset="2"/>
              <a:buNone/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Parameters can be reconfigured such that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sz="2800" smtClean="0"/>
              <a:t>     </a:t>
            </a:r>
            <a:r>
              <a:rPr lang="en-US" sz="2800" smtClean="0">
                <a:solidFill>
                  <a:srgbClr val="FFFFFF"/>
                </a:solidFill>
              </a:rPr>
              <a:t>* CR is switched to a different spectrum band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sz="2800" smtClean="0">
                <a:solidFill>
                  <a:srgbClr val="FFFFFF"/>
                </a:solidFill>
              </a:rPr>
              <a:t>     * Tx and Rx parameters are reconfigured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sz="2800" smtClean="0">
                <a:solidFill>
                  <a:srgbClr val="FFFFFF"/>
                </a:solidFill>
              </a:rPr>
              <a:t>     * Appropriate communication protocol parameters and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n-US" sz="2800" smtClean="0">
                <a:solidFill>
                  <a:srgbClr val="FFFFFF"/>
                </a:solidFill>
              </a:rPr>
              <a:t>       modulation schemes are used.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17D271-C529-4E8F-A1FB-EF84C39A737C}" type="slidenum">
              <a:rPr lang="en-GB"/>
              <a:pPr/>
              <a:t>2</a:t>
            </a:fld>
            <a:endParaRPr lang="en-GB"/>
          </a:p>
        </p:txBody>
      </p:sp>
      <p:sp>
        <p:nvSpPr>
          <p:cNvPr id="462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5400">
                <a:ea typeface="ＭＳ Ｐゴシック" pitchFamily="-111" charset="-128"/>
                <a:cs typeface="ＭＳ Ｐゴシック" pitchFamily="-111" charset="-128"/>
              </a:rPr>
              <a:t>Cognitive Cycle</a:t>
            </a:r>
          </a:p>
        </p:txBody>
      </p:sp>
      <p:sp>
        <p:nvSpPr>
          <p:cNvPr id="462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11430000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en-US" sz="3600" smtClean="0"/>
              <a:t>  </a:t>
            </a:r>
            <a:r>
              <a:rPr lang="en-US" sz="2800" smtClean="0"/>
              <a:t>A CR determines appropriate communication parameters and adapts to the dynamic radio environment </a:t>
            </a:r>
          </a:p>
          <a:p>
            <a:pPr lvl="1" eaLnBrk="1" hangingPunct="1">
              <a:buFontTx/>
              <a:buNone/>
              <a:defRPr/>
            </a:pPr>
            <a:endParaRPr lang="en-US" sz="3400" smtClean="0"/>
          </a:p>
          <a:p>
            <a:pPr lvl="1" eaLnBrk="1" hangingPunct="1">
              <a:buFontTx/>
              <a:buNone/>
              <a:defRPr/>
            </a:pPr>
            <a:r>
              <a:rPr lang="en-US" sz="3400" smtClean="0"/>
              <a:t>Tasks required for adaptive operation in open </a:t>
            </a:r>
          </a:p>
          <a:p>
            <a:pPr lvl="1" eaLnBrk="1" hangingPunct="1">
              <a:buFontTx/>
              <a:buNone/>
              <a:defRPr/>
            </a:pPr>
            <a:r>
              <a:rPr lang="en-US" sz="3400" smtClean="0"/>
              <a:t>spectrum referred as </a:t>
            </a:r>
            <a:r>
              <a:rPr lang="en-US" sz="3400" smtClean="0">
                <a:solidFill>
                  <a:srgbClr val="FFFF00"/>
                </a:solidFill>
              </a:rPr>
              <a:t>COGNITIVE CYCLE</a:t>
            </a:r>
            <a:r>
              <a:rPr lang="en-US" sz="3400" smtClean="0"/>
              <a:t>.</a:t>
            </a:r>
          </a:p>
          <a:p>
            <a:pPr lvl="1" eaLnBrk="1" hangingPunct="1">
              <a:buFontTx/>
              <a:buNone/>
              <a:defRPr/>
            </a:pPr>
            <a:endParaRPr lang="en-US" sz="340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DF78F0C-3029-40A4-AF25-118920C7B6B8}" type="slidenum">
              <a:rPr lang="en-GB"/>
              <a:pPr/>
              <a:t>3</a:t>
            </a:fld>
            <a:endParaRPr lang="en-GB"/>
          </a:p>
        </p:txBody>
      </p:sp>
      <p:sp>
        <p:nvSpPr>
          <p:cNvPr id="482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87663" y="228600"/>
            <a:ext cx="8923337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4800">
                <a:ea typeface="굴림" pitchFamily="-111" charset="-127"/>
                <a:cs typeface="굴림" pitchFamily="-111" charset="-127"/>
              </a:rPr>
              <a:t>Spectrum Sensing</a:t>
            </a:r>
          </a:p>
        </p:txBody>
      </p:sp>
      <p:sp>
        <p:nvSpPr>
          <p:cNvPr id="5124" name="Oval 3"/>
          <p:cNvSpPr>
            <a:spLocks noChangeAspect="1" noChangeArrowheads="1"/>
          </p:cNvSpPr>
          <p:nvPr/>
        </p:nvSpPr>
        <p:spPr bwMode="auto">
          <a:xfrm>
            <a:off x="2362200" y="3962400"/>
            <a:ext cx="1838325" cy="1050925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 typeface="Monotype Sorts" charset="2"/>
              <a:buNone/>
            </a:pPr>
            <a:r>
              <a:rPr lang="en-US" altLang="ko-KR" sz="1800">
                <a:solidFill>
                  <a:schemeClr val="bg2"/>
                </a:solidFill>
              </a:rPr>
              <a:t>Spectrum</a:t>
            </a:r>
          </a:p>
          <a:p>
            <a:pPr marL="342900" indent="-342900" algn="ctr">
              <a:buFont typeface="Monotype Sorts" charset="2"/>
              <a:buNone/>
            </a:pPr>
            <a:r>
              <a:rPr lang="en-US" altLang="ko-KR" sz="1800">
                <a:solidFill>
                  <a:schemeClr val="bg2"/>
                </a:solidFill>
              </a:rPr>
              <a:t>Sharing</a:t>
            </a:r>
          </a:p>
        </p:txBody>
      </p:sp>
      <p:sp>
        <p:nvSpPr>
          <p:cNvPr id="5125" name="Oval 4"/>
          <p:cNvSpPr>
            <a:spLocks noChangeAspect="1" noChangeArrowheads="1"/>
          </p:cNvSpPr>
          <p:nvPr/>
        </p:nvSpPr>
        <p:spPr bwMode="auto">
          <a:xfrm>
            <a:off x="6096000" y="2971800"/>
            <a:ext cx="2209800" cy="113347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 typeface="Monotype Sorts" charset="2"/>
              <a:buNone/>
            </a:pPr>
            <a:r>
              <a:rPr lang="en-US" altLang="ko-KR" sz="2400">
                <a:solidFill>
                  <a:schemeClr val="bg2"/>
                </a:solidFill>
              </a:rPr>
              <a:t>Spectrum</a:t>
            </a:r>
          </a:p>
          <a:p>
            <a:pPr marL="342900" indent="-342900" algn="ctr">
              <a:buFont typeface="Monotype Sorts" charset="2"/>
              <a:buNone/>
            </a:pPr>
            <a:r>
              <a:rPr lang="en-US" altLang="ko-KR" sz="2400">
                <a:solidFill>
                  <a:schemeClr val="bg2"/>
                </a:solidFill>
              </a:rPr>
              <a:t>Sensing</a:t>
            </a:r>
          </a:p>
        </p:txBody>
      </p:sp>
      <p:sp>
        <p:nvSpPr>
          <p:cNvPr id="5126" name="Oval 5"/>
          <p:cNvSpPr>
            <a:spLocks noChangeAspect="1" noChangeArrowheads="1"/>
          </p:cNvSpPr>
          <p:nvPr/>
        </p:nvSpPr>
        <p:spPr bwMode="auto">
          <a:xfrm>
            <a:off x="5632450" y="5045075"/>
            <a:ext cx="1835150" cy="1050925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 typeface="Monotype Sorts" charset="2"/>
              <a:buNone/>
            </a:pPr>
            <a:r>
              <a:rPr lang="en-US" altLang="ko-KR" sz="2000">
                <a:solidFill>
                  <a:schemeClr val="bg2"/>
                </a:solidFill>
              </a:rPr>
              <a:t>Spectrum</a:t>
            </a:r>
          </a:p>
          <a:p>
            <a:pPr marL="342900" indent="-342900" algn="ctr">
              <a:buFont typeface="Monotype Sorts" charset="2"/>
              <a:buNone/>
            </a:pPr>
            <a:r>
              <a:rPr lang="en-US" altLang="ko-KR" sz="2000">
                <a:solidFill>
                  <a:schemeClr val="bg2"/>
                </a:solidFill>
              </a:rPr>
              <a:t>Decision</a:t>
            </a:r>
          </a:p>
        </p:txBody>
      </p:sp>
      <p:sp>
        <p:nvSpPr>
          <p:cNvPr id="5127" name="Line 6"/>
          <p:cNvSpPr>
            <a:spLocks noChangeAspect="1" noChangeShapeType="1"/>
          </p:cNvSpPr>
          <p:nvPr/>
        </p:nvSpPr>
        <p:spPr bwMode="auto">
          <a:xfrm>
            <a:off x="6675438" y="2185988"/>
            <a:ext cx="466725" cy="876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7"/>
          <p:cNvSpPr>
            <a:spLocks noChangeAspect="1" noChangeShapeType="1"/>
          </p:cNvSpPr>
          <p:nvPr/>
        </p:nvSpPr>
        <p:spPr bwMode="auto">
          <a:xfrm flipH="1">
            <a:off x="6553200" y="4114800"/>
            <a:ext cx="438150" cy="9350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9" name="Freeform 8"/>
          <p:cNvSpPr>
            <a:spLocks noChangeAspect="1"/>
          </p:cNvSpPr>
          <p:nvPr/>
        </p:nvSpPr>
        <p:spPr bwMode="auto">
          <a:xfrm rot="385311">
            <a:off x="3508375" y="5105400"/>
            <a:ext cx="2206625" cy="708025"/>
          </a:xfrm>
          <a:custGeom>
            <a:avLst/>
            <a:gdLst>
              <a:gd name="T0" fmla="*/ 2147483647 w 1632"/>
              <a:gd name="T1" fmla="*/ 2147483647 h 728"/>
              <a:gd name="T2" fmla="*/ 2147483647 w 1632"/>
              <a:gd name="T3" fmla="*/ 2147483647 h 728"/>
              <a:gd name="T4" fmla="*/ 0 w 1632"/>
              <a:gd name="T5" fmla="*/ 0 h 728"/>
              <a:gd name="T6" fmla="*/ 0 60000 65536"/>
              <a:gd name="T7" fmla="*/ 0 60000 65536"/>
              <a:gd name="T8" fmla="*/ 0 60000 65536"/>
              <a:gd name="T9" fmla="*/ 0 w 1632"/>
              <a:gd name="T10" fmla="*/ 0 h 728"/>
              <a:gd name="T11" fmla="*/ 1632 w 1632"/>
              <a:gd name="T12" fmla="*/ 728 h 7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728">
                <a:moveTo>
                  <a:pt x="1632" y="624"/>
                </a:moveTo>
                <a:cubicBezTo>
                  <a:pt x="1288" y="676"/>
                  <a:pt x="944" y="728"/>
                  <a:pt x="672" y="624"/>
                </a:cubicBezTo>
                <a:cubicBezTo>
                  <a:pt x="400" y="520"/>
                  <a:pt x="200" y="260"/>
                  <a:pt x="0" y="0"/>
                </a:cubicBezTo>
              </a:path>
            </a:pathLst>
          </a:custGeom>
          <a:noFill/>
          <a:ln w="539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Freeform 9"/>
          <p:cNvSpPr>
            <a:spLocks noChangeAspect="1"/>
          </p:cNvSpPr>
          <p:nvPr/>
        </p:nvSpPr>
        <p:spPr bwMode="auto">
          <a:xfrm rot="1006958">
            <a:off x="4119563" y="2709863"/>
            <a:ext cx="2438400" cy="414337"/>
          </a:xfrm>
          <a:custGeom>
            <a:avLst/>
            <a:gdLst>
              <a:gd name="T0" fmla="*/ 2147483647 w 1872"/>
              <a:gd name="T1" fmla="*/ 2147483647 h 264"/>
              <a:gd name="T2" fmla="*/ 2147483647 w 1872"/>
              <a:gd name="T3" fmla="*/ 2147483647 h 264"/>
              <a:gd name="T4" fmla="*/ 0 w 1872"/>
              <a:gd name="T5" fmla="*/ 2147483647 h 264"/>
              <a:gd name="T6" fmla="*/ 0 60000 65536"/>
              <a:gd name="T7" fmla="*/ 0 60000 65536"/>
              <a:gd name="T8" fmla="*/ 0 60000 65536"/>
              <a:gd name="T9" fmla="*/ 0 w 1872"/>
              <a:gd name="T10" fmla="*/ 0 h 264"/>
              <a:gd name="T11" fmla="*/ 1872 w 1872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264">
                <a:moveTo>
                  <a:pt x="1872" y="120"/>
                </a:moveTo>
                <a:cubicBezTo>
                  <a:pt x="1620" y="60"/>
                  <a:pt x="1368" y="0"/>
                  <a:pt x="1056" y="24"/>
                </a:cubicBezTo>
                <a:cubicBezTo>
                  <a:pt x="744" y="48"/>
                  <a:pt x="372" y="156"/>
                  <a:pt x="0" y="264"/>
                </a:cubicBezTo>
              </a:path>
            </a:pathLst>
          </a:custGeom>
          <a:noFill/>
          <a:ln w="539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Text Box 10"/>
          <p:cNvSpPr txBox="1">
            <a:spLocks noChangeAspect="1" noChangeArrowheads="1"/>
          </p:cNvSpPr>
          <p:nvPr/>
        </p:nvSpPr>
        <p:spPr bwMode="auto">
          <a:xfrm>
            <a:off x="3886200" y="5051425"/>
            <a:ext cx="154622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Monotype Sorts" charset="2"/>
              <a:buNone/>
            </a:pPr>
            <a:r>
              <a:rPr lang="en-US" altLang="ko-KR" sz="1800"/>
              <a:t>Channel Capacity</a:t>
            </a:r>
          </a:p>
        </p:txBody>
      </p:sp>
      <p:sp>
        <p:nvSpPr>
          <p:cNvPr id="5132" name="Text Box 11"/>
          <p:cNvSpPr txBox="1">
            <a:spLocks noChangeAspect="1" noChangeArrowheads="1"/>
          </p:cNvSpPr>
          <p:nvPr/>
        </p:nvSpPr>
        <p:spPr bwMode="auto">
          <a:xfrm>
            <a:off x="4191000" y="2841625"/>
            <a:ext cx="194468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Monotype Sorts" charset="2"/>
              <a:buNone/>
            </a:pPr>
            <a:r>
              <a:rPr lang="en-US" altLang="ko-KR" sz="1800"/>
              <a:t>Primary User Detection</a:t>
            </a:r>
          </a:p>
        </p:txBody>
      </p:sp>
      <p:sp>
        <p:nvSpPr>
          <p:cNvPr id="5133" name="Text Box 12"/>
          <p:cNvSpPr txBox="1">
            <a:spLocks noChangeAspect="1" noChangeArrowheads="1"/>
          </p:cNvSpPr>
          <p:nvPr/>
        </p:nvSpPr>
        <p:spPr bwMode="auto">
          <a:xfrm>
            <a:off x="6338888" y="2159000"/>
            <a:ext cx="2119312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Monotype Sorts" charset="2"/>
              <a:buNone/>
            </a:pPr>
            <a:r>
              <a:rPr lang="en-US" altLang="ko-KR" sz="1600"/>
              <a:t>RF </a:t>
            </a:r>
          </a:p>
          <a:p>
            <a:pPr algn="ctr">
              <a:buFont typeface="Monotype Sorts" charset="2"/>
              <a:buNone/>
            </a:pPr>
            <a:r>
              <a:rPr lang="en-US" altLang="ko-KR" sz="1600"/>
              <a:t>Stimuli</a:t>
            </a:r>
          </a:p>
        </p:txBody>
      </p:sp>
      <p:sp>
        <p:nvSpPr>
          <p:cNvPr id="5134" name="Text Box 13"/>
          <p:cNvSpPr txBox="1">
            <a:spLocks noChangeAspect="1" noChangeArrowheads="1"/>
          </p:cNvSpPr>
          <p:nvPr/>
        </p:nvSpPr>
        <p:spPr bwMode="auto">
          <a:xfrm>
            <a:off x="6781800" y="4191000"/>
            <a:ext cx="15668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Monotype Sorts" charset="2"/>
              <a:buNone/>
            </a:pPr>
            <a:r>
              <a:rPr lang="en-US" altLang="ko-KR" sz="1600"/>
              <a:t>Spectrum Hole</a:t>
            </a:r>
          </a:p>
        </p:txBody>
      </p:sp>
      <p:sp>
        <p:nvSpPr>
          <p:cNvPr id="5135" name="Freeform 14"/>
          <p:cNvSpPr>
            <a:spLocks noChangeAspect="1"/>
          </p:cNvSpPr>
          <p:nvPr/>
        </p:nvSpPr>
        <p:spPr bwMode="auto">
          <a:xfrm rot="802513">
            <a:off x="6745288" y="2024063"/>
            <a:ext cx="2178050" cy="3636962"/>
          </a:xfrm>
          <a:custGeom>
            <a:avLst/>
            <a:gdLst>
              <a:gd name="T0" fmla="*/ 0 w 1440"/>
              <a:gd name="T1" fmla="*/ 0 h 2112"/>
              <a:gd name="T2" fmla="*/ 2147483647 w 1440"/>
              <a:gd name="T3" fmla="*/ 2147483647 h 2112"/>
              <a:gd name="T4" fmla="*/ 2147483647 w 1440"/>
              <a:gd name="T5" fmla="*/ 2147483647 h 2112"/>
              <a:gd name="T6" fmla="*/ 2147483647 w 1440"/>
              <a:gd name="T7" fmla="*/ 2147483647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2112"/>
              <a:gd name="T14" fmla="*/ 1440 w 1440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2112">
                <a:moveTo>
                  <a:pt x="0" y="0"/>
                </a:moveTo>
                <a:cubicBezTo>
                  <a:pt x="388" y="92"/>
                  <a:pt x="776" y="184"/>
                  <a:pt x="1008" y="384"/>
                </a:cubicBezTo>
                <a:cubicBezTo>
                  <a:pt x="1240" y="584"/>
                  <a:pt x="1440" y="912"/>
                  <a:pt x="1392" y="1200"/>
                </a:cubicBezTo>
                <a:cubicBezTo>
                  <a:pt x="1344" y="1488"/>
                  <a:pt x="1032" y="1800"/>
                  <a:pt x="720" y="2112"/>
                </a:cubicBezTo>
              </a:path>
            </a:pathLst>
          </a:custGeom>
          <a:noFill/>
          <a:ln w="857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6" name="AutoShape 15"/>
          <p:cNvSpPr>
            <a:spLocks noChangeAspect="1" noChangeArrowheads="1"/>
          </p:cNvSpPr>
          <p:nvPr/>
        </p:nvSpPr>
        <p:spPr bwMode="auto">
          <a:xfrm>
            <a:off x="4168775" y="1295400"/>
            <a:ext cx="2973388" cy="1038225"/>
          </a:xfrm>
          <a:prstGeom prst="cloudCallout">
            <a:avLst>
              <a:gd name="adj1" fmla="val -4370"/>
              <a:gd name="adj2" fmla="val 5190"/>
            </a:avLst>
          </a:prstGeom>
          <a:solidFill>
            <a:srgbClr val="003399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 algn="ctr">
              <a:buFont typeface="Monotype Sorts" charset="2"/>
              <a:buNone/>
            </a:pPr>
            <a:endParaRPr lang="ko-KR" altLang="en-US" sz="1200">
              <a:latin typeface="Arial" charset="0"/>
            </a:endParaRPr>
          </a:p>
        </p:txBody>
      </p:sp>
      <p:sp>
        <p:nvSpPr>
          <p:cNvPr id="5137" name="Freeform 16"/>
          <p:cNvSpPr>
            <a:spLocks noChangeAspect="1"/>
          </p:cNvSpPr>
          <p:nvPr/>
        </p:nvSpPr>
        <p:spPr bwMode="auto">
          <a:xfrm>
            <a:off x="4625975" y="1789113"/>
            <a:ext cx="1030288" cy="455612"/>
          </a:xfrm>
          <a:custGeom>
            <a:avLst/>
            <a:gdLst>
              <a:gd name="T0" fmla="*/ 2147483647 w 472"/>
              <a:gd name="T1" fmla="*/ 2147483647 h 199"/>
              <a:gd name="T2" fmla="*/ 2147483647 w 472"/>
              <a:gd name="T3" fmla="*/ 2147483647 h 199"/>
              <a:gd name="T4" fmla="*/ 2147483647 w 472"/>
              <a:gd name="T5" fmla="*/ 2147483647 h 199"/>
              <a:gd name="T6" fmla="*/ 2147483647 w 472"/>
              <a:gd name="T7" fmla="*/ 2147483647 h 199"/>
              <a:gd name="T8" fmla="*/ 2147483647 w 472"/>
              <a:gd name="T9" fmla="*/ 2147483647 h 199"/>
              <a:gd name="T10" fmla="*/ 2147483647 w 472"/>
              <a:gd name="T11" fmla="*/ 2147483647 h 199"/>
              <a:gd name="T12" fmla="*/ 2147483647 w 472"/>
              <a:gd name="T13" fmla="*/ 2147483647 h 199"/>
              <a:gd name="T14" fmla="*/ 2147483647 w 472"/>
              <a:gd name="T15" fmla="*/ 2147483647 h 199"/>
              <a:gd name="T16" fmla="*/ 2147483647 w 472"/>
              <a:gd name="T17" fmla="*/ 2147483647 h 199"/>
              <a:gd name="T18" fmla="*/ 2147483647 w 472"/>
              <a:gd name="T19" fmla="*/ 2147483647 h 199"/>
              <a:gd name="T20" fmla="*/ 2147483647 w 472"/>
              <a:gd name="T21" fmla="*/ 0 h 199"/>
              <a:gd name="T22" fmla="*/ 2147483647 w 472"/>
              <a:gd name="T23" fmla="*/ 2147483647 h 199"/>
              <a:gd name="T24" fmla="*/ 2147483647 w 472"/>
              <a:gd name="T25" fmla="*/ 2147483647 h 199"/>
              <a:gd name="T26" fmla="*/ 2147483647 w 472"/>
              <a:gd name="T27" fmla="*/ 2147483647 h 199"/>
              <a:gd name="T28" fmla="*/ 2147483647 w 472"/>
              <a:gd name="T29" fmla="*/ 2147483647 h 199"/>
              <a:gd name="T30" fmla="*/ 2147483647 w 472"/>
              <a:gd name="T31" fmla="*/ 2147483647 h 19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72"/>
              <a:gd name="T49" fmla="*/ 0 h 199"/>
              <a:gd name="T50" fmla="*/ 472 w 472"/>
              <a:gd name="T51" fmla="*/ 199 h 19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72" h="199">
                <a:moveTo>
                  <a:pt x="272" y="164"/>
                </a:moveTo>
                <a:cubicBezTo>
                  <a:pt x="244" y="173"/>
                  <a:pt x="245" y="176"/>
                  <a:pt x="208" y="180"/>
                </a:cubicBezTo>
                <a:cubicBezTo>
                  <a:pt x="197" y="187"/>
                  <a:pt x="172" y="196"/>
                  <a:pt x="172" y="196"/>
                </a:cubicBezTo>
                <a:cubicBezTo>
                  <a:pt x="168" y="196"/>
                  <a:pt x="91" y="199"/>
                  <a:pt x="68" y="184"/>
                </a:cubicBezTo>
                <a:cubicBezTo>
                  <a:pt x="57" y="177"/>
                  <a:pt x="32" y="168"/>
                  <a:pt x="32" y="168"/>
                </a:cubicBezTo>
                <a:cubicBezTo>
                  <a:pt x="29" y="164"/>
                  <a:pt x="27" y="159"/>
                  <a:pt x="24" y="156"/>
                </a:cubicBezTo>
                <a:cubicBezTo>
                  <a:pt x="21" y="153"/>
                  <a:pt x="13" y="153"/>
                  <a:pt x="12" y="148"/>
                </a:cubicBezTo>
                <a:cubicBezTo>
                  <a:pt x="0" y="92"/>
                  <a:pt x="77" y="93"/>
                  <a:pt x="108" y="72"/>
                </a:cubicBezTo>
                <a:cubicBezTo>
                  <a:pt x="155" y="2"/>
                  <a:pt x="278" y="15"/>
                  <a:pt x="348" y="12"/>
                </a:cubicBezTo>
                <a:cubicBezTo>
                  <a:pt x="361" y="11"/>
                  <a:pt x="375" y="10"/>
                  <a:pt x="388" y="8"/>
                </a:cubicBezTo>
                <a:cubicBezTo>
                  <a:pt x="396" y="6"/>
                  <a:pt x="412" y="0"/>
                  <a:pt x="412" y="0"/>
                </a:cubicBezTo>
                <a:cubicBezTo>
                  <a:pt x="448" y="4"/>
                  <a:pt x="472" y="9"/>
                  <a:pt x="448" y="60"/>
                </a:cubicBezTo>
                <a:cubicBezTo>
                  <a:pt x="439" y="79"/>
                  <a:pt x="425" y="73"/>
                  <a:pt x="412" y="80"/>
                </a:cubicBezTo>
                <a:cubicBezTo>
                  <a:pt x="403" y="85"/>
                  <a:pt x="377" y="109"/>
                  <a:pt x="364" y="112"/>
                </a:cubicBezTo>
                <a:cubicBezTo>
                  <a:pt x="340" y="117"/>
                  <a:pt x="317" y="118"/>
                  <a:pt x="296" y="132"/>
                </a:cubicBezTo>
                <a:cubicBezTo>
                  <a:pt x="287" y="146"/>
                  <a:pt x="272" y="145"/>
                  <a:pt x="272" y="164"/>
                </a:cubicBezTo>
                <a:close/>
              </a:path>
            </a:pathLst>
          </a:custGeom>
          <a:solidFill>
            <a:srgbClr val="0033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Rectangle 17"/>
          <p:cNvSpPr>
            <a:spLocks noChangeAspect="1" noChangeArrowheads="1"/>
          </p:cNvSpPr>
          <p:nvPr/>
        </p:nvSpPr>
        <p:spPr bwMode="auto">
          <a:xfrm>
            <a:off x="4267200" y="1503363"/>
            <a:ext cx="28575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 typeface="Monotype Sorts" charset="2"/>
              <a:buNone/>
            </a:pPr>
            <a:r>
              <a:rPr lang="en-US" altLang="ko-KR" sz="2000"/>
              <a:t>Radio Environment</a:t>
            </a:r>
          </a:p>
        </p:txBody>
      </p:sp>
      <p:sp>
        <p:nvSpPr>
          <p:cNvPr id="5139" name="Oval 18"/>
          <p:cNvSpPr>
            <a:spLocks noChangeAspect="1" noChangeArrowheads="1"/>
          </p:cNvSpPr>
          <p:nvPr/>
        </p:nvSpPr>
        <p:spPr bwMode="auto">
          <a:xfrm>
            <a:off x="2438400" y="2378075"/>
            <a:ext cx="1838325" cy="1050925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 typeface="Monotype Sorts" charset="2"/>
              <a:buNone/>
            </a:pPr>
            <a:r>
              <a:rPr lang="en-US" altLang="ko-KR" sz="1800">
                <a:solidFill>
                  <a:schemeClr val="bg2"/>
                </a:solidFill>
              </a:rPr>
              <a:t>Spectrum</a:t>
            </a:r>
          </a:p>
          <a:p>
            <a:pPr marL="342900" indent="-342900" algn="ctr">
              <a:buFont typeface="Monotype Sorts" charset="2"/>
              <a:buNone/>
            </a:pPr>
            <a:r>
              <a:rPr lang="en-US" altLang="ko-KR" sz="1800">
                <a:solidFill>
                  <a:schemeClr val="bg2"/>
                </a:solidFill>
              </a:rPr>
              <a:t>Mobility</a:t>
            </a:r>
          </a:p>
        </p:txBody>
      </p:sp>
      <p:sp>
        <p:nvSpPr>
          <p:cNvPr id="5140" name="Freeform 19"/>
          <p:cNvSpPr>
            <a:spLocks noChangeAspect="1"/>
          </p:cNvSpPr>
          <p:nvPr/>
        </p:nvSpPr>
        <p:spPr bwMode="auto">
          <a:xfrm rot="2635235" flipH="1" flipV="1">
            <a:off x="3429000" y="4057650"/>
            <a:ext cx="2971800" cy="590550"/>
          </a:xfrm>
          <a:custGeom>
            <a:avLst/>
            <a:gdLst>
              <a:gd name="T0" fmla="*/ 2147483647 w 1872"/>
              <a:gd name="T1" fmla="*/ 2147483647 h 264"/>
              <a:gd name="T2" fmla="*/ 2147483647 w 1872"/>
              <a:gd name="T3" fmla="*/ 2147483647 h 264"/>
              <a:gd name="T4" fmla="*/ 0 w 1872"/>
              <a:gd name="T5" fmla="*/ 2147483647 h 264"/>
              <a:gd name="T6" fmla="*/ 0 60000 65536"/>
              <a:gd name="T7" fmla="*/ 0 60000 65536"/>
              <a:gd name="T8" fmla="*/ 0 60000 65536"/>
              <a:gd name="T9" fmla="*/ 0 w 1872"/>
              <a:gd name="T10" fmla="*/ 0 h 264"/>
              <a:gd name="T11" fmla="*/ 1872 w 1872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264">
                <a:moveTo>
                  <a:pt x="1872" y="120"/>
                </a:moveTo>
                <a:cubicBezTo>
                  <a:pt x="1620" y="60"/>
                  <a:pt x="1368" y="0"/>
                  <a:pt x="1056" y="24"/>
                </a:cubicBezTo>
                <a:cubicBezTo>
                  <a:pt x="744" y="48"/>
                  <a:pt x="372" y="156"/>
                  <a:pt x="0" y="264"/>
                </a:cubicBezTo>
              </a:path>
            </a:pathLst>
          </a:custGeom>
          <a:noFill/>
          <a:ln w="539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1" name="Text Box 20"/>
          <p:cNvSpPr txBox="1">
            <a:spLocks noChangeAspect="1" noChangeArrowheads="1"/>
          </p:cNvSpPr>
          <p:nvPr/>
        </p:nvSpPr>
        <p:spPr bwMode="auto">
          <a:xfrm>
            <a:off x="4648200" y="3886200"/>
            <a:ext cx="156368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Monotype Sorts" charset="2"/>
              <a:buNone/>
            </a:pPr>
            <a:r>
              <a:rPr lang="en-US" altLang="ko-KR" sz="1800"/>
              <a:t>Decision Request</a:t>
            </a:r>
          </a:p>
        </p:txBody>
      </p:sp>
      <p:sp>
        <p:nvSpPr>
          <p:cNvPr id="5142" name="Text Box 21"/>
          <p:cNvSpPr txBox="1">
            <a:spLocks noChangeAspect="1" noChangeArrowheads="1"/>
          </p:cNvSpPr>
          <p:nvPr/>
        </p:nvSpPr>
        <p:spPr bwMode="auto">
          <a:xfrm>
            <a:off x="1758950" y="1355725"/>
            <a:ext cx="17526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Monotype Sorts" charset="2"/>
              <a:buNone/>
            </a:pPr>
            <a:r>
              <a:rPr lang="en-US" altLang="ko-KR" sz="1800"/>
              <a:t>Transmitted Signal</a:t>
            </a:r>
          </a:p>
        </p:txBody>
      </p:sp>
      <p:sp>
        <p:nvSpPr>
          <p:cNvPr id="5143" name="Freeform 22"/>
          <p:cNvSpPr>
            <a:spLocks/>
          </p:cNvSpPr>
          <p:nvPr/>
        </p:nvSpPr>
        <p:spPr bwMode="auto">
          <a:xfrm>
            <a:off x="2066925" y="1700213"/>
            <a:ext cx="2073275" cy="2651125"/>
          </a:xfrm>
          <a:custGeom>
            <a:avLst/>
            <a:gdLst>
              <a:gd name="T0" fmla="*/ 2147483647 w 1306"/>
              <a:gd name="T1" fmla="*/ 2147483647 h 1670"/>
              <a:gd name="T2" fmla="*/ 2147483647 w 1306"/>
              <a:gd name="T3" fmla="*/ 2147483647 h 1670"/>
              <a:gd name="T4" fmla="*/ 2147483647 w 1306"/>
              <a:gd name="T5" fmla="*/ 2147483647 h 1670"/>
              <a:gd name="T6" fmla="*/ 2147483647 w 1306"/>
              <a:gd name="T7" fmla="*/ 0 h 1670"/>
              <a:gd name="T8" fmla="*/ 0 60000 65536"/>
              <a:gd name="T9" fmla="*/ 0 60000 65536"/>
              <a:gd name="T10" fmla="*/ 0 60000 65536"/>
              <a:gd name="T11" fmla="*/ 0 60000 65536"/>
              <a:gd name="T12" fmla="*/ 0 w 1306"/>
              <a:gd name="T13" fmla="*/ 0 h 1670"/>
              <a:gd name="T14" fmla="*/ 1306 w 1306"/>
              <a:gd name="T15" fmla="*/ 1670 h 16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06" h="1670">
                <a:moveTo>
                  <a:pt x="193" y="1670"/>
                </a:moveTo>
                <a:cubicBezTo>
                  <a:pt x="96" y="1345"/>
                  <a:pt x="0" y="1020"/>
                  <a:pt x="48" y="774"/>
                </a:cubicBezTo>
                <a:cubicBezTo>
                  <a:pt x="96" y="528"/>
                  <a:pt x="274" y="323"/>
                  <a:pt x="484" y="194"/>
                </a:cubicBezTo>
                <a:cubicBezTo>
                  <a:pt x="694" y="65"/>
                  <a:pt x="1000" y="32"/>
                  <a:pt x="1306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8763000" y="2743200"/>
            <a:ext cx="2212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Monotype Sorts" charset="2"/>
              <a:buNone/>
            </a:pPr>
            <a:r>
              <a:rPr lang="en-US" sz="2000"/>
              <a:t>Spectrum</a:t>
            </a:r>
          </a:p>
          <a:p>
            <a:pPr marL="342900" indent="-342900">
              <a:buFont typeface="Monotype Sorts" charset="2"/>
              <a:buNone/>
            </a:pPr>
            <a:r>
              <a:rPr lang="en-US" sz="2000"/>
              <a:t>Characterization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EFFA0D-2901-4F51-BDC7-AF96CC7A018B}" type="slidenum">
              <a:rPr lang="en-GB"/>
              <a:pPr/>
              <a:t>4</a:t>
            </a:fld>
            <a:endParaRPr lang="en-GB"/>
          </a:p>
        </p:txBody>
      </p:sp>
      <p:sp>
        <p:nvSpPr>
          <p:cNvPr id="382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4800">
                <a:ea typeface="ＭＳ Ｐゴシック" pitchFamily="-111" charset="-128"/>
                <a:cs typeface="ＭＳ Ｐゴシック" pitchFamily="-111" charset="-128"/>
              </a:rPr>
              <a:t>Spectrum Sensing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</a:t>
            </a:r>
          </a:p>
        </p:txBody>
      </p:sp>
      <p:sp>
        <p:nvSpPr>
          <p:cNvPr id="382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10896600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endParaRPr lang="en-US" smtClean="0"/>
          </a:p>
          <a:p>
            <a:pPr lvl="1" eaLnBrk="1" hangingPunct="1">
              <a:buFontTx/>
              <a:buNone/>
              <a:defRPr/>
            </a:pPr>
            <a:r>
              <a:rPr lang="en-US" smtClean="0"/>
              <a:t>  </a:t>
            </a:r>
            <a:r>
              <a:rPr lang="en-US" sz="2800" smtClean="0"/>
              <a:t>A CR monitors the available spectrum bands, captures </a:t>
            </a:r>
          </a:p>
          <a:p>
            <a:pPr lvl="1" eaLnBrk="1" hangingPunct="1">
              <a:buFontTx/>
              <a:buNone/>
              <a:defRPr/>
            </a:pPr>
            <a:r>
              <a:rPr lang="en-US" sz="2800" smtClean="0"/>
              <a:t>  their information, and then detects the spectrum holes.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1E4EDC6-F489-497E-849F-CF4FD8C2AD91}" type="slidenum">
              <a:rPr lang="en-GB"/>
              <a:pPr/>
              <a:t>5</a:t>
            </a:fld>
            <a:endParaRPr lang="en-GB"/>
          </a:p>
        </p:txBody>
      </p:sp>
      <p:sp>
        <p:nvSpPr>
          <p:cNvPr id="437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4800">
                <a:ea typeface="ＭＳ Ｐゴシック" pitchFamily="-111" charset="-128"/>
                <a:cs typeface="ＭＳ Ｐゴシック" pitchFamily="-111" charset="-128"/>
              </a:rPr>
              <a:t>Spectrum </a:t>
            </a:r>
            <a:r>
              <a:rPr lang="en-US" altLang="ko-KR" sz="4800">
                <a:ea typeface="굴림" pitchFamily="-111" charset="-127"/>
                <a:cs typeface="굴림" pitchFamily="-111" charset="-127"/>
              </a:rPr>
              <a:t>Decision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</a:t>
            </a:r>
          </a:p>
        </p:txBody>
      </p:sp>
      <p:sp>
        <p:nvSpPr>
          <p:cNvPr id="437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11506200" cy="41148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Based on the spectrum availability,</a:t>
            </a:r>
            <a:r>
              <a:rPr lang="en-US" altLang="ko-KR" smtClean="0">
                <a:ea typeface="굴림" charset="-127"/>
              </a:rPr>
              <a:t> </a:t>
            </a:r>
            <a:r>
              <a:rPr lang="en-US" smtClean="0"/>
              <a:t>CR users can</a:t>
            </a:r>
            <a:r>
              <a:rPr lang="en-US" altLang="ko-KR" smtClean="0">
                <a:ea typeface="굴림" charset="-127"/>
              </a:rPr>
              <a:t> </a:t>
            </a:r>
          </a:p>
          <a:p>
            <a:pPr lvl="1" eaLnBrk="1" hangingPunct="1">
              <a:buFontTx/>
              <a:buNone/>
              <a:defRPr/>
            </a:pPr>
            <a:r>
              <a:rPr lang="en-US" altLang="ko-KR" smtClean="0">
                <a:ea typeface="굴림" charset="-127"/>
              </a:rPr>
              <a:t>  determine</a:t>
            </a:r>
            <a:r>
              <a:rPr lang="en-US" smtClean="0"/>
              <a:t> a channel. </a:t>
            </a:r>
          </a:p>
          <a:p>
            <a:pPr lvl="1" eaLnBrk="1" hangingPunct="1">
              <a:defRPr/>
            </a:pP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This </a:t>
            </a:r>
            <a:r>
              <a:rPr lang="en-US" altLang="ko-KR" smtClean="0">
                <a:ea typeface="굴림" charset="-127"/>
              </a:rPr>
              <a:t>operation</a:t>
            </a:r>
            <a:r>
              <a:rPr lang="en-US" smtClean="0"/>
              <a:t> not only depends</a:t>
            </a:r>
            <a:r>
              <a:rPr lang="en-US" altLang="ko-KR" smtClean="0">
                <a:ea typeface="굴림" charset="-127"/>
              </a:rPr>
              <a:t> o</a:t>
            </a:r>
            <a:r>
              <a:rPr lang="en-US" smtClean="0"/>
              <a:t>n</a:t>
            </a:r>
            <a:r>
              <a:rPr lang="en-US" altLang="ko-KR" smtClean="0">
                <a:ea typeface="굴림" charset="-127"/>
              </a:rPr>
              <a:t> </a:t>
            </a:r>
            <a:r>
              <a:rPr lang="en-US" smtClean="0"/>
              <a:t>spectrum availability, 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/>
              <a:t>  but it is also determined</a:t>
            </a:r>
            <a:r>
              <a:rPr lang="en-US" altLang="ko-KR" smtClean="0">
                <a:ea typeface="굴림" charset="-127"/>
              </a:rPr>
              <a:t> b</a:t>
            </a:r>
            <a:r>
              <a:rPr lang="en-US" smtClean="0"/>
              <a:t>ased</a:t>
            </a:r>
            <a:r>
              <a:rPr lang="en-US" altLang="ko-KR" smtClean="0">
                <a:ea typeface="굴림" charset="-127"/>
              </a:rPr>
              <a:t> </a:t>
            </a:r>
            <a:r>
              <a:rPr lang="en-US" smtClean="0"/>
              <a:t>on internal</a:t>
            </a:r>
            <a:r>
              <a:rPr lang="en-US" altLang="ko-KR" smtClean="0">
                <a:ea typeface="굴림" charset="-127"/>
              </a:rPr>
              <a:t> 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/>
              <a:t>  (and possibly external) policies.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CDABAC-6C18-4908-B158-80C2BA33CEDF}" type="slidenum">
              <a:rPr lang="en-GB"/>
              <a:pPr/>
              <a:t>6</a:t>
            </a:fld>
            <a:endParaRPr lang="en-GB"/>
          </a:p>
        </p:txBody>
      </p:sp>
      <p:sp>
        <p:nvSpPr>
          <p:cNvPr id="433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/>
              <a:t>Spectrum </a:t>
            </a:r>
            <a:r>
              <a:rPr lang="en-US" altLang="ko-KR" sz="4800" smtClean="0">
                <a:ea typeface="굴림" charset="-127"/>
              </a:rPr>
              <a:t>Sharing</a:t>
            </a:r>
            <a:endParaRPr lang="en-US" sz="4800" smtClean="0"/>
          </a:p>
        </p:txBody>
      </p:sp>
      <p:sp>
        <p:nvSpPr>
          <p:cNvPr id="433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10591800" cy="4648200"/>
          </a:xfrm>
        </p:spPr>
        <p:txBody>
          <a:bodyPr/>
          <a:lstStyle/>
          <a:p>
            <a:pPr marL="344488" indent="-344488" eaLnBrk="1" hangingPunct="1">
              <a:defRPr/>
            </a:pPr>
            <a:r>
              <a:rPr lang="en-US" altLang="ko-KR" sz="3600" smtClean="0">
                <a:ea typeface="굴림" charset="-127"/>
              </a:rPr>
              <a:t>  </a:t>
            </a:r>
            <a:r>
              <a:rPr lang="en-US" altLang="ko-KR" smtClean="0">
                <a:solidFill>
                  <a:srgbClr val="FFFFFF"/>
                </a:solidFill>
                <a:ea typeface="굴림" charset="-127"/>
              </a:rPr>
              <a:t>Multiple CR users try to access the spectrum</a:t>
            </a:r>
          </a:p>
          <a:p>
            <a:pPr marL="344488" indent="-344488" eaLnBrk="1" hangingPunct="1">
              <a:buFont typeface="Wingdings" charset="2"/>
              <a:buNone/>
              <a:defRPr/>
            </a:pPr>
            <a:endParaRPr lang="en-US" altLang="ko-KR" smtClean="0">
              <a:solidFill>
                <a:srgbClr val="FFFFFF"/>
              </a:solidFill>
              <a:ea typeface="굴림" charset="-127"/>
            </a:endParaRPr>
          </a:p>
          <a:p>
            <a:pPr marL="344488" indent="-344488" eaLnBrk="1" hangingPunct="1">
              <a:defRPr/>
            </a:pPr>
            <a:r>
              <a:rPr lang="en-US" altLang="ko-KR" smtClean="0">
                <a:solidFill>
                  <a:srgbClr val="FFFFFF"/>
                </a:solidFill>
                <a:ea typeface="굴림" charset="-127"/>
              </a:rPr>
              <a:t>  CR network access should be coordinated in </a:t>
            </a:r>
          </a:p>
          <a:p>
            <a:pPr marL="344488" indent="-344488" eaLnBrk="1" hangingPunct="1">
              <a:buFont typeface="Wingdings" charset="2"/>
              <a:buNone/>
              <a:defRPr/>
            </a:pPr>
            <a:r>
              <a:rPr lang="en-US" altLang="ko-KR" smtClean="0">
                <a:solidFill>
                  <a:srgbClr val="FFFFFF"/>
                </a:solidFill>
                <a:ea typeface="굴림" charset="-127"/>
              </a:rPr>
              <a:t>    order to prevent multiple users colliding in </a:t>
            </a:r>
          </a:p>
          <a:p>
            <a:pPr marL="344488" indent="-344488" eaLnBrk="1" hangingPunct="1">
              <a:buFont typeface="Wingdings" charset="2"/>
              <a:buNone/>
              <a:defRPr/>
            </a:pPr>
            <a:r>
              <a:rPr lang="en-US" altLang="ko-KR" smtClean="0">
                <a:solidFill>
                  <a:srgbClr val="FFFFFF"/>
                </a:solidFill>
                <a:ea typeface="굴림" charset="-127"/>
              </a:rPr>
              <a:t>    overlapping portions of the spectrum.</a:t>
            </a:r>
            <a:endParaRPr 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9A993D7-DBB1-4882-82CA-13293B08A3EF}" type="slidenum">
              <a:rPr lang="en-GB"/>
              <a:pPr/>
              <a:t>7</a:t>
            </a:fld>
            <a:endParaRPr lang="en-GB"/>
          </a:p>
        </p:txBody>
      </p:sp>
      <p:sp>
        <p:nvSpPr>
          <p:cNvPr id="433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/>
              <a:t>Spectrum </a:t>
            </a:r>
            <a:r>
              <a:rPr lang="en-US" altLang="ko-KR" sz="4800" smtClean="0">
                <a:ea typeface="굴림" charset="-127"/>
              </a:rPr>
              <a:t>Mobility</a:t>
            </a:r>
            <a:endParaRPr lang="en-US" sz="4800" smtClean="0"/>
          </a:p>
        </p:txBody>
      </p:sp>
      <p:sp>
        <p:nvSpPr>
          <p:cNvPr id="433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11430000" cy="4648200"/>
          </a:xfrm>
        </p:spPr>
        <p:txBody>
          <a:bodyPr/>
          <a:lstStyle/>
          <a:p>
            <a:pPr marL="344488" indent="-344488" eaLnBrk="1" hangingPunct="1">
              <a:defRPr/>
            </a:pPr>
            <a:r>
              <a:rPr lang="en-US" altLang="ko-KR" sz="2400" smtClean="0">
                <a:ea typeface="굴림" charset="-127"/>
              </a:rPr>
              <a:t> </a:t>
            </a:r>
            <a:r>
              <a:rPr lang="en-US" altLang="ko-KR" sz="2400" smtClean="0">
                <a:solidFill>
                  <a:srgbClr val="FFFFFF"/>
                </a:solidFill>
                <a:ea typeface="굴림" charset="-127"/>
              </a:rPr>
              <a:t>CR users are regarded as "visitors" to the spectrum. </a:t>
            </a:r>
          </a:p>
          <a:p>
            <a:pPr marL="344488" indent="-344488" eaLnBrk="1" hangingPunct="1">
              <a:buFont typeface="Wingdings" charset="2"/>
              <a:buNone/>
              <a:defRPr/>
            </a:pPr>
            <a:r>
              <a:rPr lang="en-US" altLang="ko-KR" sz="2400" smtClean="0">
                <a:solidFill>
                  <a:srgbClr val="FFFFFF"/>
                </a:solidFill>
                <a:ea typeface="굴림" charset="-127"/>
              </a:rPr>
              <a:t>  </a:t>
            </a:r>
          </a:p>
          <a:p>
            <a:pPr marL="344488" indent="-344488" eaLnBrk="1" hangingPunct="1">
              <a:defRPr/>
            </a:pPr>
            <a:r>
              <a:rPr lang="en-US" altLang="ko-KR" sz="2400" smtClean="0">
                <a:solidFill>
                  <a:srgbClr val="FFFFFF"/>
                </a:solidFill>
                <a:ea typeface="굴림" charset="-127"/>
              </a:rPr>
              <a:t>  If PUs need a specific portion of the spectrum then the CR users </a:t>
            </a:r>
          </a:p>
          <a:p>
            <a:pPr marL="344488" indent="-344488" eaLnBrk="1" hangingPunct="1">
              <a:buFont typeface="Wingdings" charset="2"/>
              <a:buNone/>
              <a:defRPr/>
            </a:pPr>
            <a:r>
              <a:rPr lang="en-US" altLang="ko-KR" sz="2400" smtClean="0">
                <a:solidFill>
                  <a:srgbClr val="FFFFFF"/>
                </a:solidFill>
                <a:ea typeface="굴림" charset="-127"/>
              </a:rPr>
              <a:t>    must continue in another vacant portion of the spectrum</a:t>
            </a:r>
            <a:r>
              <a:rPr lang="en-US" altLang="ko-KR" smtClean="0">
                <a:solidFill>
                  <a:srgbClr val="FFFFFF"/>
                </a:solidFill>
                <a:ea typeface="굴림" charset="-127"/>
              </a:rPr>
              <a:t>.</a:t>
            </a:r>
            <a:endParaRPr 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61A83DA-B57B-43F9-BC9D-98A68C1B6FDA}" type="slidenum">
              <a:rPr lang="en-GB"/>
              <a:pPr/>
              <a:t>8</a:t>
            </a:fld>
            <a:endParaRPr lang="en-GB"/>
          </a:p>
        </p:txBody>
      </p:sp>
      <p:sp>
        <p:nvSpPr>
          <p:cNvPr id="38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>
                <a:ea typeface="ＭＳ Ｐゴシック" pitchFamily="-111" charset="-128"/>
                <a:cs typeface="ＭＳ Ｐゴシック" pitchFamily="-111" charset="-128"/>
              </a:rPr>
              <a:t>Reconfigurability</a:t>
            </a:r>
          </a:p>
        </p:txBody>
      </p:sp>
      <p:sp>
        <p:nvSpPr>
          <p:cNvPr id="38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111252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Capability of adjusting operating parameters for the transmission on-the-fly without any modifications on the hardware components. </a:t>
            </a:r>
          </a:p>
          <a:p>
            <a:pPr eaLnBrk="1" hangingPunct="1">
              <a:buFont typeface="Wingdings" charset="2"/>
              <a:buNone/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This capability enables CR to adapt easily to the dynamic radio environment.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3303E9-A356-4FF9-9A51-1457D5957EA8}" type="slidenum">
              <a:rPr lang="en-GB"/>
              <a:pPr/>
              <a:t>9</a:t>
            </a:fld>
            <a:endParaRPr lang="en-GB"/>
          </a:p>
        </p:txBody>
      </p:sp>
      <p:sp>
        <p:nvSpPr>
          <p:cNvPr id="462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75" y="152400"/>
            <a:ext cx="8175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>
                <a:ea typeface="ＭＳ Ｐゴシック" pitchFamily="-111" charset="-128"/>
                <a:cs typeface="ＭＳ Ｐゴシック" pitchFamily="-111" charset="-128"/>
              </a:rPr>
              <a:t>Reconfigurable Parameters</a:t>
            </a:r>
          </a:p>
        </p:txBody>
      </p:sp>
      <p:sp>
        <p:nvSpPr>
          <p:cNvPr id="462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11125200" cy="4724400"/>
          </a:xfrm>
        </p:spPr>
        <p:txBody>
          <a:bodyPr/>
          <a:lstStyle/>
          <a:p>
            <a:pPr marL="609600" indent="-609600" eaLnBrk="1" hangingPunct="1">
              <a:buFont typeface="Wingdings" charset="2"/>
              <a:buNone/>
              <a:defRPr/>
            </a:pPr>
            <a:r>
              <a:rPr lang="en-US" sz="3600" smtClean="0">
                <a:solidFill>
                  <a:srgbClr val="FFFFFF"/>
                </a:solidFill>
              </a:rPr>
              <a:t>i)  Operating Frequency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en-US" sz="3600" smtClean="0">
                <a:solidFill>
                  <a:srgbClr val="FFFFFF"/>
                </a:solidFill>
              </a:rPr>
              <a:t>ii)  Modulation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en-US" sz="3600" smtClean="0">
                <a:solidFill>
                  <a:srgbClr val="FFFFFF"/>
                </a:solidFill>
              </a:rPr>
              <a:t>iii) Transmission Power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en-US" sz="3600" smtClean="0">
                <a:solidFill>
                  <a:srgbClr val="FFFFFF"/>
                </a:solidFill>
              </a:rPr>
              <a:t>iv) Communication Technology</a:t>
            </a:r>
          </a:p>
          <a:p>
            <a:pPr marL="609600" indent="-609600" eaLnBrk="1" hangingPunct="1">
              <a:defRPr/>
            </a:pPr>
            <a:endParaRPr lang="en-US" sz="36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template_IFA">
  <a:themeElements>
    <a:clrScheme name="">
      <a:dk1>
        <a:srgbClr val="000066"/>
      </a:dk1>
      <a:lt1>
        <a:srgbClr val="FFFF66"/>
      </a:lt1>
      <a:dk2>
        <a:srgbClr val="0000CC"/>
      </a:dk2>
      <a:lt2>
        <a:srgbClr val="FFFF99"/>
      </a:lt2>
      <a:accent1>
        <a:srgbClr val="CC99FF"/>
      </a:accent1>
      <a:accent2>
        <a:srgbClr val="9999FF"/>
      </a:accent2>
      <a:accent3>
        <a:srgbClr val="AAAAE2"/>
      </a:accent3>
      <a:accent4>
        <a:srgbClr val="DADA56"/>
      </a:accent4>
      <a:accent5>
        <a:srgbClr val="E2CAFF"/>
      </a:accent5>
      <a:accent6>
        <a:srgbClr val="8A8AE7"/>
      </a:accent6>
      <a:hlink>
        <a:srgbClr val="99CCFF"/>
      </a:hlink>
      <a:folHlink>
        <a:srgbClr val="CC0000"/>
      </a:folHlink>
    </a:clrScheme>
    <a:fontScheme name="1_template_IF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75000"/>
          <a:buFont typeface="Monotype Sorts" charset="2"/>
          <a:buChar char="n"/>
          <a:tabLst/>
          <a:defRPr kumimoji="1" lang="zh-CN" altLang="en-US" sz="4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  <a:ea typeface="宋体" charset="-122"/>
            <a:cs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75000"/>
          <a:buFont typeface="Monotype Sorts" charset="2"/>
          <a:buChar char="n"/>
          <a:tabLst/>
          <a:defRPr kumimoji="1" lang="zh-CN" altLang="en-US" sz="4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  <a:ea typeface="宋体" charset="-122"/>
            <a:cs typeface="宋体" charset="-122"/>
          </a:defRPr>
        </a:defPPr>
      </a:lstStyle>
    </a:lnDef>
  </a:objectDefaults>
  <a:extraClrSchemeLst>
    <a:extraClrScheme>
      <a:clrScheme name="1_template_IFA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IFA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IF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66"/>
    </a:dk1>
    <a:lt1>
      <a:srgbClr val="FFFF99"/>
    </a:lt1>
    <a:dk2>
      <a:srgbClr val="0000CC"/>
    </a:dk2>
    <a:lt2>
      <a:srgbClr val="FFFF99"/>
    </a:lt2>
    <a:accent1>
      <a:srgbClr val="CC99FF"/>
    </a:accent1>
    <a:accent2>
      <a:srgbClr val="9999FF"/>
    </a:accent2>
    <a:accent3>
      <a:srgbClr val="AAAAE2"/>
    </a:accent3>
    <a:accent4>
      <a:srgbClr val="DADA82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17093</TotalTime>
  <Words>503</Words>
  <Application>Microsoft Macintosh PowerPoint</Application>
  <PresentationFormat>Custom</PresentationFormat>
  <Paragraphs>122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1_template_IFA</vt:lpstr>
      <vt:lpstr> </vt:lpstr>
      <vt:lpstr> Cognitive Cycle</vt:lpstr>
      <vt:lpstr>Spectrum Sensing</vt:lpstr>
      <vt:lpstr> Spectrum Sensing </vt:lpstr>
      <vt:lpstr> Spectrum Decision </vt:lpstr>
      <vt:lpstr>Spectrum Sharing</vt:lpstr>
      <vt:lpstr>Spectrum Mobility</vt:lpstr>
      <vt:lpstr>Reconfigurability</vt:lpstr>
      <vt:lpstr>Reconfigurable Parameters</vt:lpstr>
      <vt:lpstr>Operating Frequency</vt:lpstr>
      <vt:lpstr>Modulation</vt:lpstr>
      <vt:lpstr>Transmission Power</vt:lpstr>
      <vt:lpstr>Communication Technology</vt:lpstr>
      <vt:lpstr>Reconfigurable  Parameters</vt:lpstr>
    </vt:vector>
  </TitlesOfParts>
  <Company>BWN Lab - School of ECE - 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RADIO  NETWORKS</dc:title>
  <dc:creator>Ian F. Akyildiz</dc:creator>
  <cp:lastModifiedBy>A. Ozan Bicen</cp:lastModifiedBy>
  <cp:revision>1300</cp:revision>
  <dcterms:created xsi:type="dcterms:W3CDTF">2002-08-21T14:00:06Z</dcterms:created>
  <dcterms:modified xsi:type="dcterms:W3CDTF">2014-12-30T19:17:46Z</dcterms:modified>
</cp:coreProperties>
</file>