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325" r:id="rId2"/>
    <p:sldId id="3413" r:id="rId3"/>
    <p:sldId id="3415" r:id="rId4"/>
    <p:sldId id="3414" r:id="rId5"/>
    <p:sldId id="3324" r:id="rId6"/>
    <p:sldId id="2970" r:id="rId7"/>
    <p:sldId id="2977" r:id="rId8"/>
    <p:sldId id="2971" r:id="rId9"/>
    <p:sldId id="2978" r:id="rId10"/>
    <p:sldId id="2972" r:id="rId11"/>
    <p:sldId id="2979" r:id="rId12"/>
    <p:sldId id="2973" r:id="rId13"/>
    <p:sldId id="2975" r:id="rId14"/>
    <p:sldId id="2976" r:id="rId15"/>
    <p:sldId id="2919" r:id="rId16"/>
    <p:sldId id="2981" r:id="rId17"/>
    <p:sldId id="2982" r:id="rId18"/>
    <p:sldId id="2983" r:id="rId19"/>
    <p:sldId id="2920" r:id="rId20"/>
    <p:sldId id="2984" r:id="rId21"/>
    <p:sldId id="2985" r:id="rId22"/>
    <p:sldId id="2986" r:id="rId23"/>
  </p:sldIdLst>
  <p:sldSz cx="11430000" cy="6858000"/>
  <p:notesSz cx="7010400" cy="9296400"/>
  <p:defaultTextStyle>
    <a:defPPr>
      <a:defRPr lang="zh-CN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4000" b="1" kern="1200">
        <a:solidFill>
          <a:schemeClr val="tx1"/>
        </a:solidFill>
        <a:latin typeface="Comic Sans MS" charset="0"/>
        <a:ea typeface="宋体" charset="-122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4000" b="1" kern="1200">
        <a:solidFill>
          <a:schemeClr val="tx1"/>
        </a:solidFill>
        <a:latin typeface="Comic Sans MS" charset="0"/>
        <a:ea typeface="宋体" charset="-122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4000" b="1" kern="1200">
        <a:solidFill>
          <a:schemeClr val="tx1"/>
        </a:solidFill>
        <a:latin typeface="Comic Sans MS" charset="0"/>
        <a:ea typeface="宋体" charset="-122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4000" b="1" kern="1200">
        <a:solidFill>
          <a:schemeClr val="tx1"/>
        </a:solidFill>
        <a:latin typeface="Comic Sans MS" charset="0"/>
        <a:ea typeface="宋体" charset="-122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4000" b="1" kern="1200">
        <a:solidFill>
          <a:schemeClr val="tx1"/>
        </a:solidFill>
        <a:latin typeface="Comic Sans MS" charset="0"/>
        <a:ea typeface="宋体" charset="-122"/>
        <a:cs typeface="+mn-cs"/>
      </a:defRPr>
    </a:lvl5pPr>
    <a:lvl6pPr marL="2286000" algn="l" defTabSz="914400" rtl="0" eaLnBrk="1" latinLnBrk="0" hangingPunct="1">
      <a:defRPr kumimoji="1" sz="4000" b="1" kern="1200">
        <a:solidFill>
          <a:schemeClr val="tx1"/>
        </a:solidFill>
        <a:latin typeface="Comic Sans MS" charset="0"/>
        <a:ea typeface="宋体" charset="-122"/>
        <a:cs typeface="+mn-cs"/>
      </a:defRPr>
    </a:lvl6pPr>
    <a:lvl7pPr marL="2743200" algn="l" defTabSz="914400" rtl="0" eaLnBrk="1" latinLnBrk="0" hangingPunct="1">
      <a:defRPr kumimoji="1" sz="4000" b="1" kern="1200">
        <a:solidFill>
          <a:schemeClr val="tx1"/>
        </a:solidFill>
        <a:latin typeface="Comic Sans MS" charset="0"/>
        <a:ea typeface="宋体" charset="-122"/>
        <a:cs typeface="+mn-cs"/>
      </a:defRPr>
    </a:lvl7pPr>
    <a:lvl8pPr marL="3200400" algn="l" defTabSz="914400" rtl="0" eaLnBrk="1" latinLnBrk="0" hangingPunct="1">
      <a:defRPr kumimoji="1" sz="4000" b="1" kern="1200">
        <a:solidFill>
          <a:schemeClr val="tx1"/>
        </a:solidFill>
        <a:latin typeface="Comic Sans MS" charset="0"/>
        <a:ea typeface="宋体" charset="-122"/>
        <a:cs typeface="+mn-cs"/>
      </a:defRPr>
    </a:lvl8pPr>
    <a:lvl9pPr marL="3657600" algn="l" defTabSz="914400" rtl="0" eaLnBrk="1" latinLnBrk="0" hangingPunct="1">
      <a:defRPr kumimoji="1" sz="4000" b="1" kern="1200">
        <a:solidFill>
          <a:schemeClr val="tx1"/>
        </a:solidFill>
        <a:latin typeface="Comic Sans MS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6"/>
    <a:srgbClr val="000066"/>
    <a:srgbClr val="FFFF00"/>
    <a:srgbClr val="FFCC00"/>
    <a:srgbClr val="FF9900"/>
    <a:srgbClr val="FFFFFF"/>
    <a:srgbClr val="66FF33"/>
    <a:srgbClr val="00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2" y="-104"/>
      </p:cViewPr>
      <p:guideLst>
        <p:guide orient="horz" pos="2160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fld id="{CA4D8651-FADA-4EB7-98E9-4A06DA520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1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0075" y="696913"/>
            <a:ext cx="58102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en-US" altLang="zh-CN" noProof="0" smtClean="0"/>
          </a:p>
          <a:p>
            <a:pPr lvl="1"/>
            <a:r>
              <a:rPr lang="zh-CN" altLang="en-US" noProof="0" smtClean="0"/>
              <a:t>第二级</a:t>
            </a:r>
            <a:endParaRPr lang="en-US" altLang="zh-CN" noProof="0" smtClean="0"/>
          </a:p>
          <a:p>
            <a:pPr lvl="2"/>
            <a:r>
              <a:rPr lang="zh-CN" altLang="en-US" noProof="0" smtClean="0"/>
              <a:t>第三级</a:t>
            </a:r>
            <a:endParaRPr lang="en-US" altLang="zh-CN" noProof="0" smtClean="0"/>
          </a:p>
          <a:p>
            <a:pPr lvl="3"/>
            <a:r>
              <a:rPr lang="zh-CN" altLang="en-US" noProof="0" smtClean="0"/>
              <a:t>第四级</a:t>
            </a:r>
            <a:endParaRPr lang="en-US" altLang="zh-CN" noProof="0" smtClean="0"/>
          </a:p>
          <a:p>
            <a:pPr lvl="4"/>
            <a:r>
              <a:rPr lang="zh-CN" altLang="en-US" noProof="0" smtClean="0"/>
              <a:t>第五级</a:t>
            </a:r>
            <a:endParaRPr lang="en-US" altLang="zh-CN" noProof="0" smtClean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fld id="{407E5A9C-80D0-4517-8DAA-62B73A4805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83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0D897-9A2E-4048-977B-0C7AAC29F3E8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99C81-7EA0-443B-9449-872AB4F6F19B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92A66-FA84-480D-8632-191869D7120C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33D60-5D56-4DAB-A240-42D59BD425AD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3206C-1C45-4EBA-B97C-D6E1B81F9A26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B98AA-E5F7-4567-AC5F-755B6D84A081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7566C-B5E9-476D-877B-E6E5126638D7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10049-9A3F-4635-A663-8D360BB70390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00FD7-4B90-4579-8E84-F4C1CEC1B08C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8D340-7A93-4344-B69D-B008A1A8AF87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05B7B-71C0-487E-B7D7-8561F57F14C7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F490F-96E7-44EC-ACD9-82A4B78E00A2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1663" y="696913"/>
            <a:ext cx="581025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D7810-1EFB-49EF-8225-FDE34AF9CC18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FDB42-8D75-4F0C-818F-55B36D665A4C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19577-A05D-46D4-9019-8FE3C47B3B19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81915-4235-4E6A-8E09-E3E8751C79B3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507EC-8C10-4AC9-9ACF-8CDCE95CA7D0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D9919-7687-41C4-A51A-37A4132DBE2B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94F50-1A1F-47E5-955B-8CE2BF7624F6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02F95-DA13-4C05-A3EE-53E94D113803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287338" y="188913"/>
            <a:ext cx="10858500" cy="6477000"/>
          </a:xfrm>
          <a:prstGeom prst="rect">
            <a:avLst/>
          </a:prstGeom>
          <a:noFill/>
          <a:ln w="57150" cap="sq" cmpd="thinThick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sz="2400" b="0">
              <a:latin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287338" y="188913"/>
            <a:ext cx="10858500" cy="6477000"/>
          </a:xfrm>
          <a:prstGeom prst="rect">
            <a:avLst/>
          </a:prstGeom>
          <a:noFill/>
          <a:ln w="57150" cap="sq" cmpd="thinThick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sz="2400" b="0"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143000" y="1143000"/>
            <a:ext cx="9747250" cy="5378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altLang="ko-K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ko-K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COGNITIVE RADIO NETWORKS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ko-KR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ko-K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IAN F. AKYILDIZ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Broadband Wireless Networking Laboratory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School of Electrical and Computer Engineering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Georgia Institute of Technology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Atlanta, GA 30332, USA</a:t>
            </a:r>
            <a:b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Tel: 404-8940-5141; Fax: 404-894-7883;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E_mail: ian@ece.gatech.edu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http://www.ece.gatech.edu/research/labs/bwn</a:t>
            </a: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16113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D85C-A71D-41CA-A695-D7C3F41919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6938" y="381000"/>
            <a:ext cx="253206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381000"/>
            <a:ext cx="74469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AE34-3724-41A8-9440-248CA6A103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01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905000"/>
            <a:ext cx="47815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851525" y="1905000"/>
            <a:ext cx="47815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851525" y="4038600"/>
            <a:ext cx="47815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3E88-72F3-4105-8143-2A5C0D7927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2000" y="-76200"/>
            <a:ext cx="863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7575" y="1905000"/>
            <a:ext cx="47815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851525" y="1905000"/>
            <a:ext cx="47815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7575" y="4038600"/>
            <a:ext cx="47815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1525" y="4038600"/>
            <a:ext cx="47815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8069263" y="9845675"/>
            <a:ext cx="7564437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191750" y="6324600"/>
            <a:ext cx="762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104DF0-9356-4752-9EF8-02A0BC4CE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EC52-C202-44EE-B880-319F41A36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4406900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88" y="2906713"/>
            <a:ext cx="97155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4BAA-1BDF-455A-BD4E-9535D60BE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905000"/>
            <a:ext cx="47815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1525" y="1905000"/>
            <a:ext cx="47815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6A90E-715D-47A9-B138-9E26B6F31D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498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498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7075" y="1535113"/>
            <a:ext cx="50514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7075" y="2174875"/>
            <a:ext cx="50514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0289-8BF6-4673-8CD6-BA0A0A0204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BB707-9D4C-4E3B-B12C-4243D8CA95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D8A0-FCCA-4463-8235-4C1DC36E0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37607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0"/>
            <a:ext cx="638968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35100"/>
            <a:ext cx="37607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B90F8-E9C8-402E-B47C-C744EC3A9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963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39963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963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2CBFA-0902-4892-8609-72705AAF4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01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905000"/>
            <a:ext cx="9715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60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600" smtClean="0">
                <a:latin typeface="Arial" charset="0"/>
              </a:defRPr>
            </a:lvl1pPr>
          </a:lstStyle>
          <a:p>
            <a:pPr>
              <a:defRPr/>
            </a:pPr>
            <a:fld id="{A223EA1F-7841-4D4F-80BB-81DED83BA4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60136" name="Text Box 8"/>
          <p:cNvSpPr txBox="1">
            <a:spLocks noChangeArrowheads="1"/>
          </p:cNvSpPr>
          <p:nvPr userDrawn="1"/>
        </p:nvSpPr>
        <p:spPr bwMode="auto">
          <a:xfrm>
            <a:off x="276386" y="6402388"/>
            <a:ext cx="1352228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  <a:ea typeface="굴림" charset="-127"/>
              </a:rPr>
              <a:t>IFA’</a:t>
            </a:r>
            <a:r>
              <a:rPr lang="en-US" sz="2000" dirty="0" smtClean="0">
                <a:solidFill>
                  <a:srgbClr val="FFFF00"/>
                </a:solidFill>
                <a:ea typeface="굴림" charset="-127"/>
              </a:rPr>
              <a:t>2015</a:t>
            </a:r>
            <a:endParaRPr lang="en-US" sz="2000" dirty="0">
              <a:solidFill>
                <a:srgbClr val="FFFF00"/>
              </a:solidFill>
              <a:ea typeface="굴림" charset="-127"/>
            </a:endParaRPr>
          </a:p>
        </p:txBody>
      </p:sp>
      <p:sp>
        <p:nvSpPr>
          <p:cNvPr id="3760137" name="Text Box 9"/>
          <p:cNvSpPr txBox="1">
            <a:spLocks noChangeArrowheads="1"/>
          </p:cNvSpPr>
          <p:nvPr userDrawn="1"/>
        </p:nvSpPr>
        <p:spPr bwMode="auto">
          <a:xfrm>
            <a:off x="4896240" y="6442075"/>
            <a:ext cx="1289861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Monotype Sorts" pitchFamily="-111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mic Sans MS" pitchFamily="-111" charset="0"/>
                <a:ea typeface="굴림" pitchFamily="-111" charset="-127"/>
                <a:cs typeface="굴림" pitchFamily="-111" charset="-127"/>
              </a:rPr>
              <a:t>ECE6616</a:t>
            </a:r>
            <a:endParaRPr lang="en-US" sz="2000" dirty="0">
              <a:solidFill>
                <a:srgbClr val="FFFF00"/>
              </a:solidFill>
              <a:latin typeface="Comic Sans MS" pitchFamily="-111" charset="0"/>
              <a:ea typeface="굴림" pitchFamily="-111" charset="-127"/>
              <a:cs typeface="굴림" pitchFamily="-111" charset="-127"/>
            </a:endParaRPr>
          </a:p>
        </p:txBody>
      </p:sp>
      <p:pic>
        <p:nvPicPr>
          <p:cNvPr id="6151" name="Picture 7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6113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3" r:id="rId13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n"/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kumimoji="1" sz="3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l"/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5.emf"/><Relationship Id="rId11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0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4.emf"/><Relationship Id="rId14" Type="http://schemas.openxmlformats.org/officeDocument/2006/relationships/oleObject" Target="../embeddings/oleObject23.bin"/><Relationship Id="rId15" Type="http://schemas.openxmlformats.org/officeDocument/2006/relationships/oleObject" Target="../embeddings/oleObject24.bin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17.bin"/><Relationship Id="rId8" Type="http://schemas.openxmlformats.org/officeDocument/2006/relationships/oleObject" Target="../embeddings/oleObject18.bin"/><Relationship Id="rId9" Type="http://schemas.openxmlformats.org/officeDocument/2006/relationships/oleObject" Target="../embeddings/oleObject19.bin"/><Relationship Id="rId10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322374-676A-4C01-B50D-812E50B5C5EE}" type="slidenum">
              <a:rPr lang="en-GB"/>
              <a:pPr/>
              <a:t>1</a:t>
            </a:fld>
            <a:endParaRPr lang="en-GB"/>
          </a:p>
        </p:txBody>
      </p:sp>
      <p:sp>
        <p:nvSpPr>
          <p:cNvPr id="46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10763250" cy="48006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 smtClean="0"/>
          </a:p>
          <a:p>
            <a:pPr eaLnBrk="1" hangingPunct="1">
              <a:buFont typeface="Wingdings" charset="2"/>
              <a:buNone/>
              <a:defRPr/>
            </a:pPr>
            <a:endParaRPr lang="en-US" smtClean="0"/>
          </a:p>
          <a:p>
            <a:pPr algn="ctr" eaLnBrk="1" hangingPunct="1">
              <a:buFont typeface="Wingdings" charset="2"/>
              <a:buNone/>
              <a:defRPr/>
            </a:pPr>
            <a:r>
              <a:rPr lang="en-US" sz="4800" smtClean="0"/>
              <a:t>3. ARCHITECTURE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C92F40-3CAA-4364-A345-870C5F9339C3}" type="slidenum">
              <a:rPr lang="en-GB"/>
              <a:pPr/>
              <a:t>10</a:t>
            </a:fld>
            <a:endParaRPr lang="en-GB"/>
          </a:p>
        </p:txBody>
      </p:sp>
      <p:sp>
        <p:nvSpPr>
          <p:cNvPr id="38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6096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Cognitive Radio User</a:t>
            </a:r>
            <a:br>
              <a:rPr lang="en-US" sz="4400" smtClean="0"/>
            </a:br>
            <a:r>
              <a:rPr lang="en-US" smtClean="0">
                <a:solidFill>
                  <a:srgbClr val="66FF33"/>
                </a:solidFill>
              </a:rPr>
              <a:t>(or Unlicensed User, Secondary User) </a:t>
            </a:r>
            <a:br>
              <a:rPr lang="en-US" smtClean="0">
                <a:solidFill>
                  <a:srgbClr val="66FF33"/>
                </a:solidFill>
              </a:rPr>
            </a:br>
            <a:endParaRPr lang="en-US" smtClean="0">
              <a:solidFill>
                <a:srgbClr val="66FF33"/>
              </a:solidFill>
            </a:endParaRPr>
          </a:p>
        </p:txBody>
      </p:sp>
      <p:sp>
        <p:nvSpPr>
          <p:cNvPr id="38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10896600" cy="4648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 sz="3600" smtClean="0"/>
          </a:p>
          <a:p>
            <a:pPr eaLnBrk="1" hangingPunct="1">
              <a:buFont typeface="Wingdings" charset="2"/>
              <a:buNone/>
              <a:defRPr/>
            </a:pPr>
            <a:r>
              <a:rPr lang="en-US" sz="3600" smtClean="0">
                <a:sym typeface="Wingdings" charset="2"/>
              </a:rPr>
              <a:t> </a:t>
            </a:r>
            <a:r>
              <a:rPr lang="en-US" sz="3600" smtClean="0"/>
              <a:t>has no spectrum license </a:t>
            </a:r>
            <a:br>
              <a:rPr lang="en-US" sz="3600" smtClean="0"/>
            </a:br>
            <a:endParaRPr lang="en-US" sz="3600" smtClean="0"/>
          </a:p>
          <a:p>
            <a:pPr lvl="1" eaLnBrk="1" hangingPunct="1">
              <a:buFontTx/>
              <a:buNone/>
              <a:defRPr/>
            </a:pPr>
            <a:r>
              <a:rPr lang="en-US" sz="3400" smtClean="0"/>
              <a:t>Hence, additional functionalities are required </a:t>
            </a:r>
          </a:p>
          <a:p>
            <a:pPr lvl="1" eaLnBrk="1" hangingPunct="1">
              <a:buFontTx/>
              <a:buNone/>
              <a:defRPr/>
            </a:pPr>
            <a:r>
              <a:rPr lang="en-US" sz="3400" smtClean="0"/>
              <a:t>to share the licensed spectrum band.</a:t>
            </a:r>
          </a:p>
          <a:p>
            <a:pPr lvl="1" eaLnBrk="1" hangingPunct="1">
              <a:buFontTx/>
              <a:buNone/>
              <a:defRPr/>
            </a:pPr>
            <a:endParaRPr lang="en-US" sz="3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9DCCE3-65EC-414F-9F07-D4D259C65530}" type="slidenum">
              <a:rPr lang="en-GB"/>
              <a:pPr/>
              <a:t>11</a:t>
            </a:fld>
            <a:endParaRPr lang="en-GB"/>
          </a:p>
        </p:txBody>
      </p:sp>
      <p:sp>
        <p:nvSpPr>
          <p:cNvPr id="38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9296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Cognitive Radio </a:t>
            </a:r>
            <a:r>
              <a:rPr lang="en-US" sz="4400" i="1" smtClean="0"/>
              <a:t>Base-Station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2400" smtClean="0">
                <a:solidFill>
                  <a:srgbClr val="66FF33"/>
                </a:solidFill>
              </a:rPr>
              <a:t>(or Unlicensed Base-Station or Secondary Base-Station)</a:t>
            </a:r>
          </a:p>
        </p:txBody>
      </p:sp>
      <p:sp>
        <p:nvSpPr>
          <p:cNvPr id="38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524000"/>
            <a:ext cx="11963400" cy="46482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  A fixed infrastructure component with CR capabilities.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> </a:t>
            </a:r>
          </a:p>
          <a:p>
            <a:pPr lvl="1" eaLnBrk="1" hangingPunct="1">
              <a:defRPr/>
            </a:pPr>
            <a:r>
              <a:rPr lang="en-US" smtClean="0"/>
              <a:t>  CR base-station provides single hop connection to CR  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>    users without spectrum access license.</a:t>
            </a:r>
          </a:p>
          <a:p>
            <a:pPr lvl="1" eaLnBrk="1" hangingPunct="1">
              <a:buFontTx/>
              <a:buNone/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  Through this connection, a CR user can access 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>    other networks.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E021C5-976F-4FF4-B6DC-7E52F958FDFF}" type="slidenum">
              <a:rPr lang="en-GB"/>
              <a:pPr/>
              <a:t>12</a:t>
            </a:fld>
            <a:endParaRPr lang="en-GB"/>
          </a:p>
        </p:txBody>
      </p:sp>
      <p:sp>
        <p:nvSpPr>
          <p:cNvPr id="38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2286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Spectrum Broker</a:t>
            </a:r>
            <a:br>
              <a:rPr lang="en-US" sz="4800" smtClean="0"/>
            </a:br>
            <a:r>
              <a:rPr lang="en-US" smtClean="0">
                <a:solidFill>
                  <a:srgbClr val="66FF33"/>
                </a:solidFill>
              </a:rPr>
              <a:t>(or Scheduling Server) </a:t>
            </a:r>
            <a:br>
              <a:rPr lang="en-US" smtClean="0">
                <a:solidFill>
                  <a:srgbClr val="66FF33"/>
                </a:solidFill>
              </a:rPr>
            </a:br>
            <a:endParaRPr lang="en-US" smtClean="0">
              <a:solidFill>
                <a:srgbClr val="66FF33"/>
              </a:solidFill>
            </a:endParaRPr>
          </a:p>
        </p:txBody>
      </p:sp>
      <p:sp>
        <p:nvSpPr>
          <p:cNvPr id="38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11277600" cy="4572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dirty="0"/>
              <a:t>A central network entity that plays a role in sharing the spectrum resources among different CR networks. </a:t>
            </a:r>
          </a:p>
          <a:p>
            <a:pPr lvl="1" eaLnBrk="1" hangingPunct="1">
              <a:buFontTx/>
              <a:buNone/>
              <a:defRPr/>
            </a:pPr>
            <a:r>
              <a:rPr lang="en-US" sz="3200" dirty="0"/>
              <a:t>    </a:t>
            </a:r>
          </a:p>
          <a:p>
            <a:pPr lvl="1" eaLnBrk="1" hangingPunct="1">
              <a:defRPr/>
            </a:pPr>
            <a:r>
              <a:rPr lang="en-US" sz="3200" dirty="0"/>
              <a:t>It can be connected to each network and can serve as a spectrum information manager to enable co-existence of multiple CR networks.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B03D27-D3C8-4E8A-B9C3-5F3B279B8F94}" type="slidenum">
              <a:rPr lang="en-GB"/>
              <a:pPr/>
              <a:t>13</a:t>
            </a:fld>
            <a:endParaRPr lang="en-GB"/>
          </a:p>
        </p:txBody>
      </p:sp>
      <p:sp>
        <p:nvSpPr>
          <p:cNvPr id="38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1524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a typeface="ＭＳ Ｐゴシック" pitchFamily="-111" charset="-128"/>
                <a:cs typeface="ＭＳ Ｐゴシック" pitchFamily="-111" charset="-128"/>
              </a:rPr>
              <a:t>Architecture</a:t>
            </a:r>
          </a:p>
        </p:txBody>
      </p:sp>
      <p:sp>
        <p:nvSpPr>
          <p:cNvPr id="38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11049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smtClean="0"/>
              <a:t>CR Network Access</a:t>
            </a:r>
            <a:r>
              <a:rPr lang="en-US" sz="2800" smtClean="0"/>
              <a:t>: </a:t>
            </a:r>
          </a:p>
          <a:p>
            <a:pPr lvl="1" eaLnBrk="1" hangingPunct="1">
              <a:buFontTx/>
              <a:buNone/>
              <a:defRPr/>
            </a:pPr>
            <a:r>
              <a:rPr lang="en-US" sz="2600" smtClean="0"/>
              <a:t>   </a:t>
            </a:r>
            <a:r>
              <a:rPr lang="en-US" sz="2400" smtClean="0"/>
              <a:t>CR  users can access their own CR base-station both 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   on licensed and unlicensed spectrum bands.</a:t>
            </a:r>
          </a:p>
          <a:p>
            <a:pPr lvl="1" eaLnBrk="1" hangingPunct="1">
              <a:buFontTx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800" i="1" smtClean="0"/>
              <a:t>CR Ad Hoc Access</a:t>
            </a:r>
            <a:r>
              <a:rPr lang="en-US" sz="2800" smtClean="0"/>
              <a:t>: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  CR users can communicate with other CR  users through ad hoc connection on both licensed and unlicensed spectrum bands.</a:t>
            </a:r>
          </a:p>
          <a:p>
            <a:pPr lvl="1" eaLnBrk="1" hangingPunct="1">
              <a:buFontTx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800" i="1" smtClean="0"/>
              <a:t>Primary Network Access</a:t>
            </a:r>
            <a:r>
              <a:rPr lang="en-US" sz="2800" smtClean="0"/>
              <a:t>: </a:t>
            </a:r>
          </a:p>
          <a:p>
            <a:pPr lvl="1" eaLnBrk="1" hangingPunct="1">
              <a:buFontTx/>
              <a:buNone/>
              <a:defRPr/>
            </a:pPr>
            <a:r>
              <a:rPr lang="en-US" sz="2600" smtClean="0"/>
              <a:t>  CR users can also access the primary base-station through the licensed band.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225822-E9CE-4D5B-BF4A-B6C1C68762AD}" type="slidenum">
              <a:rPr lang="en-GB"/>
              <a:pPr/>
              <a:t>14</a:t>
            </a:fld>
            <a:endParaRPr lang="en-GB"/>
          </a:p>
        </p:txBody>
      </p:sp>
      <p:sp>
        <p:nvSpPr>
          <p:cNvPr id="38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1524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a typeface="ＭＳ Ｐゴシック" pitchFamily="-111" charset="-128"/>
                <a:cs typeface="ＭＳ Ｐゴシック" pitchFamily="-111" charset="-128"/>
              </a:rPr>
              <a:t>Classifications</a:t>
            </a:r>
          </a:p>
        </p:txBody>
      </p:sp>
      <p:sp>
        <p:nvSpPr>
          <p:cNvPr id="38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11125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mtClean="0">
                <a:solidFill>
                  <a:srgbClr val="FFFFFF"/>
                </a:solidFill>
                <a:ea typeface="굴림" charset="-127"/>
              </a:rPr>
              <a:t>CR Network on Licensed Band</a:t>
            </a:r>
            <a:r>
              <a:rPr lang="en-US" altLang="ko-KR" smtClean="0">
                <a:ea typeface="굴림" charset="-127"/>
              </a:rPr>
              <a:t> </a:t>
            </a:r>
            <a:r>
              <a:rPr lang="en-US" altLang="ko-KR" sz="4000" smtClean="0">
                <a:solidFill>
                  <a:srgbClr val="66FF33"/>
                </a:solidFill>
                <a:ea typeface="굴림" charset="-127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ko-KR" smtClean="0">
                <a:ea typeface="굴림" charset="-127"/>
              </a:rPr>
              <a:t>  </a:t>
            </a:r>
            <a:r>
              <a:rPr lang="en-US" altLang="ko-KR" sz="2400" smtClean="0">
                <a:ea typeface="굴림" charset="-127"/>
              </a:rPr>
              <a:t>CR user is capable of using bands assigned to licensed users, apart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ko-KR" sz="2400" smtClean="0">
                <a:ea typeface="굴림" charset="-127"/>
              </a:rPr>
              <a:t>   from unlicensed bands, such as ISM band.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ko-KR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mtClean="0">
                <a:solidFill>
                  <a:srgbClr val="FFFFFF"/>
                </a:solidFill>
                <a:ea typeface="굴림" charset="-127"/>
              </a:rPr>
              <a:t> CR Network on Unlicensed Band</a:t>
            </a:r>
            <a:endParaRPr lang="en-US" altLang="ko-KR" smtClean="0">
              <a:solidFill>
                <a:srgbClr val="66FF33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ko-KR" sz="2400" smtClean="0">
                <a:ea typeface="굴림" charset="-127"/>
              </a:rPr>
              <a:t>   CR can only utilize unlicensed parts of radio frequency spectrum.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8D0C5A-F0F8-4583-BA9F-FE13E6152EA9}" type="slidenum">
              <a:rPr lang="en-GB"/>
              <a:pPr/>
              <a:t>15</a:t>
            </a:fld>
            <a:endParaRPr lang="en-GB"/>
          </a:p>
        </p:txBody>
      </p:sp>
      <p:sp>
        <p:nvSpPr>
          <p:cNvPr id="3739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>
                <a:ea typeface="굴림" pitchFamily="-111" charset="-127"/>
                <a:cs typeface="굴림" pitchFamily="-111" charset="-127"/>
              </a:rPr>
              <a:t>Cognitive Radio Network on Licensed Band</a:t>
            </a:r>
            <a:r>
              <a:rPr lang="en-US" altLang="ko-KR">
                <a:ea typeface="굴림" pitchFamily="-111" charset="-127"/>
                <a:cs typeface="굴림" pitchFamily="-111" charset="-127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6550" y="1981200"/>
            <a:ext cx="7862888" cy="2947988"/>
            <a:chOff x="768" y="1591"/>
            <a:chExt cx="3963" cy="1857"/>
          </a:xfrm>
        </p:grpSpPr>
        <p:sp>
          <p:nvSpPr>
            <p:cNvPr id="4139" name="Text Box 5"/>
            <p:cNvSpPr txBox="1">
              <a:spLocks noChangeArrowheads="1"/>
            </p:cNvSpPr>
            <p:nvPr/>
          </p:nvSpPr>
          <p:spPr bwMode="auto">
            <a:xfrm>
              <a:off x="768" y="3212"/>
              <a:ext cx="783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altLang="ko-KR" sz="1700">
                  <a:solidFill>
                    <a:srgbClr val="FFFFFF"/>
                  </a:solidFill>
                </a:rPr>
                <a:t>Primary User</a:t>
              </a:r>
            </a:p>
          </p:txBody>
        </p:sp>
        <p:grpSp>
          <p:nvGrpSpPr>
            <p:cNvPr id="4140" name="Group 6"/>
            <p:cNvGrpSpPr>
              <a:grpSpLocks/>
            </p:cNvGrpSpPr>
            <p:nvPr/>
          </p:nvGrpSpPr>
          <p:grpSpPr bwMode="auto">
            <a:xfrm>
              <a:off x="886" y="1591"/>
              <a:ext cx="3845" cy="1857"/>
              <a:chOff x="886" y="1591"/>
              <a:chExt cx="3845" cy="1857"/>
            </a:xfrm>
          </p:grpSpPr>
          <p:sp>
            <p:nvSpPr>
              <p:cNvPr id="4141" name="Oval 7"/>
              <p:cNvSpPr>
                <a:spLocks noChangeArrowheads="1"/>
              </p:cNvSpPr>
              <p:nvPr/>
            </p:nvSpPr>
            <p:spPr bwMode="auto">
              <a:xfrm>
                <a:off x="948" y="2353"/>
                <a:ext cx="3783" cy="1095"/>
              </a:xfrm>
              <a:prstGeom prst="ellipse">
                <a:avLst/>
              </a:prstGeom>
              <a:solidFill>
                <a:srgbClr val="99CCFF">
                  <a:alpha val="69019"/>
                </a:srgbClr>
              </a:solidFill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342900" indent="-342900" algn="ctr">
                  <a:buFont typeface="Monotype Sorts" charset="2"/>
                  <a:buNone/>
                </a:pPr>
                <a:endParaRPr lang="ko-KR" altLang="en-US" sz="1000" b="0">
                  <a:latin typeface="Arial" charset="0"/>
                </a:endParaRPr>
              </a:p>
            </p:txBody>
          </p:sp>
          <p:grpSp>
            <p:nvGrpSpPr>
              <p:cNvPr id="4142" name="Group 8"/>
              <p:cNvGrpSpPr>
                <a:grpSpLocks/>
              </p:cNvGrpSpPr>
              <p:nvPr/>
            </p:nvGrpSpPr>
            <p:grpSpPr bwMode="auto">
              <a:xfrm>
                <a:off x="2351" y="1868"/>
                <a:ext cx="334" cy="714"/>
                <a:chOff x="2730" y="2603"/>
                <a:chExt cx="248" cy="535"/>
              </a:xfrm>
            </p:grpSpPr>
            <p:sp>
              <p:nvSpPr>
                <p:cNvPr id="4146" name="Freeform 9"/>
                <p:cNvSpPr>
                  <a:spLocks/>
                </p:cNvSpPr>
                <p:nvPr/>
              </p:nvSpPr>
              <p:spPr bwMode="auto">
                <a:xfrm>
                  <a:off x="2781" y="2603"/>
                  <a:ext cx="153" cy="154"/>
                </a:xfrm>
                <a:custGeom>
                  <a:avLst/>
                  <a:gdLst>
                    <a:gd name="T0" fmla="*/ 1 w 306"/>
                    <a:gd name="T1" fmla="*/ 1 h 307"/>
                    <a:gd name="T2" fmla="*/ 1 w 306"/>
                    <a:gd name="T3" fmla="*/ 1 h 307"/>
                    <a:gd name="T4" fmla="*/ 1 w 306"/>
                    <a:gd name="T5" fmla="*/ 1 h 307"/>
                    <a:gd name="T6" fmla="*/ 1 w 306"/>
                    <a:gd name="T7" fmla="*/ 1 h 307"/>
                    <a:gd name="T8" fmla="*/ 1 w 306"/>
                    <a:gd name="T9" fmla="*/ 1 h 307"/>
                    <a:gd name="T10" fmla="*/ 1 w 306"/>
                    <a:gd name="T11" fmla="*/ 1 h 307"/>
                    <a:gd name="T12" fmla="*/ 1 w 306"/>
                    <a:gd name="T13" fmla="*/ 1 h 307"/>
                    <a:gd name="T14" fmla="*/ 1 w 306"/>
                    <a:gd name="T15" fmla="*/ 1 h 307"/>
                    <a:gd name="T16" fmla="*/ 1 w 306"/>
                    <a:gd name="T17" fmla="*/ 1 h 307"/>
                    <a:gd name="T18" fmla="*/ 1 w 306"/>
                    <a:gd name="T19" fmla="*/ 1 h 307"/>
                    <a:gd name="T20" fmla="*/ 1 w 306"/>
                    <a:gd name="T21" fmla="*/ 1 h 307"/>
                    <a:gd name="T22" fmla="*/ 1 w 306"/>
                    <a:gd name="T23" fmla="*/ 1 h 307"/>
                    <a:gd name="T24" fmla="*/ 1 w 306"/>
                    <a:gd name="T25" fmla="*/ 1 h 307"/>
                    <a:gd name="T26" fmla="*/ 1 w 306"/>
                    <a:gd name="T27" fmla="*/ 1 h 307"/>
                    <a:gd name="T28" fmla="*/ 1 w 306"/>
                    <a:gd name="T29" fmla="*/ 1 h 307"/>
                    <a:gd name="T30" fmla="*/ 1 w 306"/>
                    <a:gd name="T31" fmla="*/ 1 h 307"/>
                    <a:gd name="T32" fmla="*/ 1 w 306"/>
                    <a:gd name="T33" fmla="*/ 1 h 307"/>
                    <a:gd name="T34" fmla="*/ 1 w 306"/>
                    <a:gd name="T35" fmla="*/ 1 h 307"/>
                    <a:gd name="T36" fmla="*/ 1 w 306"/>
                    <a:gd name="T37" fmla="*/ 1 h 307"/>
                    <a:gd name="T38" fmla="*/ 1 w 306"/>
                    <a:gd name="T39" fmla="*/ 1 h 307"/>
                    <a:gd name="T40" fmla="*/ 1 w 306"/>
                    <a:gd name="T41" fmla="*/ 1 h 307"/>
                    <a:gd name="T42" fmla="*/ 1 w 306"/>
                    <a:gd name="T43" fmla="*/ 1 h 307"/>
                    <a:gd name="T44" fmla="*/ 1 w 306"/>
                    <a:gd name="T45" fmla="*/ 1 h 307"/>
                    <a:gd name="T46" fmla="*/ 1 w 306"/>
                    <a:gd name="T47" fmla="*/ 1 h 307"/>
                    <a:gd name="T48" fmla="*/ 1 w 306"/>
                    <a:gd name="T49" fmla="*/ 1 h 307"/>
                    <a:gd name="T50" fmla="*/ 1 w 306"/>
                    <a:gd name="T51" fmla="*/ 1 h 307"/>
                    <a:gd name="T52" fmla="*/ 1 w 306"/>
                    <a:gd name="T53" fmla="*/ 1 h 307"/>
                    <a:gd name="T54" fmla="*/ 1 w 306"/>
                    <a:gd name="T55" fmla="*/ 1 h 307"/>
                    <a:gd name="T56" fmla="*/ 1 w 306"/>
                    <a:gd name="T57" fmla="*/ 1 h 307"/>
                    <a:gd name="T58" fmla="*/ 1 w 306"/>
                    <a:gd name="T59" fmla="*/ 1 h 307"/>
                    <a:gd name="T60" fmla="*/ 1 w 306"/>
                    <a:gd name="T61" fmla="*/ 1 h 307"/>
                    <a:gd name="T62" fmla="*/ 1 w 306"/>
                    <a:gd name="T63" fmla="*/ 1 h 307"/>
                    <a:gd name="T64" fmla="*/ 1 w 306"/>
                    <a:gd name="T65" fmla="*/ 0 h 307"/>
                    <a:gd name="T66" fmla="*/ 1 w 306"/>
                    <a:gd name="T67" fmla="*/ 1 h 307"/>
                    <a:gd name="T68" fmla="*/ 1 w 306"/>
                    <a:gd name="T69" fmla="*/ 1 h 307"/>
                    <a:gd name="T70" fmla="*/ 1 w 306"/>
                    <a:gd name="T71" fmla="*/ 1 h 307"/>
                    <a:gd name="T72" fmla="*/ 1 w 306"/>
                    <a:gd name="T73" fmla="*/ 1 h 307"/>
                    <a:gd name="T74" fmla="*/ 1 w 306"/>
                    <a:gd name="T75" fmla="*/ 1 h 307"/>
                    <a:gd name="T76" fmla="*/ 1 w 306"/>
                    <a:gd name="T77" fmla="*/ 1 h 307"/>
                    <a:gd name="T78" fmla="*/ 1 w 306"/>
                    <a:gd name="T79" fmla="*/ 1 h 307"/>
                    <a:gd name="T80" fmla="*/ 0 w 306"/>
                    <a:gd name="T81" fmla="*/ 1 h 307"/>
                    <a:gd name="T82" fmla="*/ 1 w 306"/>
                    <a:gd name="T83" fmla="*/ 1 h 307"/>
                    <a:gd name="T84" fmla="*/ 1 w 306"/>
                    <a:gd name="T85" fmla="*/ 1 h 307"/>
                    <a:gd name="T86" fmla="*/ 1 w 306"/>
                    <a:gd name="T87" fmla="*/ 1 h 307"/>
                    <a:gd name="T88" fmla="*/ 1 w 306"/>
                    <a:gd name="T89" fmla="*/ 1 h 307"/>
                    <a:gd name="T90" fmla="*/ 1 w 306"/>
                    <a:gd name="T91" fmla="*/ 1 h 307"/>
                    <a:gd name="T92" fmla="*/ 1 w 306"/>
                    <a:gd name="T93" fmla="*/ 1 h 307"/>
                    <a:gd name="T94" fmla="*/ 1 w 306"/>
                    <a:gd name="T95" fmla="*/ 1 h 307"/>
                    <a:gd name="T96" fmla="*/ 1 w 306"/>
                    <a:gd name="T97" fmla="*/ 1 h 307"/>
                    <a:gd name="T98" fmla="*/ 1 w 306"/>
                    <a:gd name="T99" fmla="*/ 1 h 307"/>
                    <a:gd name="T100" fmla="*/ 1 w 306"/>
                    <a:gd name="T101" fmla="*/ 1 h 307"/>
                    <a:gd name="T102" fmla="*/ 1 w 306"/>
                    <a:gd name="T103" fmla="*/ 1 h 307"/>
                    <a:gd name="T104" fmla="*/ 1 w 306"/>
                    <a:gd name="T105" fmla="*/ 1 h 307"/>
                    <a:gd name="T106" fmla="*/ 1 w 306"/>
                    <a:gd name="T107" fmla="*/ 1 h 307"/>
                    <a:gd name="T108" fmla="*/ 1 w 306"/>
                    <a:gd name="T109" fmla="*/ 1 h 307"/>
                    <a:gd name="T110" fmla="*/ 1 w 306"/>
                    <a:gd name="T111" fmla="*/ 1 h 307"/>
                    <a:gd name="T112" fmla="*/ 1 w 306"/>
                    <a:gd name="T113" fmla="*/ 1 h 30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6"/>
                    <a:gd name="T172" fmla="*/ 0 h 307"/>
                    <a:gd name="T173" fmla="*/ 306 w 306"/>
                    <a:gd name="T174" fmla="*/ 307 h 30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6" h="307">
                      <a:moveTo>
                        <a:pt x="153" y="307"/>
                      </a:moveTo>
                      <a:lnTo>
                        <a:pt x="168" y="306"/>
                      </a:lnTo>
                      <a:lnTo>
                        <a:pt x="183" y="304"/>
                      </a:lnTo>
                      <a:lnTo>
                        <a:pt x="198" y="300"/>
                      </a:lnTo>
                      <a:lnTo>
                        <a:pt x="212" y="296"/>
                      </a:lnTo>
                      <a:lnTo>
                        <a:pt x="226" y="289"/>
                      </a:lnTo>
                      <a:lnTo>
                        <a:pt x="238" y="282"/>
                      </a:lnTo>
                      <a:lnTo>
                        <a:pt x="250" y="273"/>
                      </a:lnTo>
                      <a:lnTo>
                        <a:pt x="262" y="262"/>
                      </a:lnTo>
                      <a:lnTo>
                        <a:pt x="272" y="251"/>
                      </a:lnTo>
                      <a:lnTo>
                        <a:pt x="281" y="238"/>
                      </a:lnTo>
                      <a:lnTo>
                        <a:pt x="288" y="225"/>
                      </a:lnTo>
                      <a:lnTo>
                        <a:pt x="295" y="212"/>
                      </a:lnTo>
                      <a:lnTo>
                        <a:pt x="300" y="198"/>
                      </a:lnTo>
                      <a:lnTo>
                        <a:pt x="303" y="183"/>
                      </a:lnTo>
                      <a:lnTo>
                        <a:pt x="305" y="168"/>
                      </a:lnTo>
                      <a:lnTo>
                        <a:pt x="306" y="153"/>
                      </a:lnTo>
                      <a:lnTo>
                        <a:pt x="305" y="138"/>
                      </a:lnTo>
                      <a:lnTo>
                        <a:pt x="303" y="123"/>
                      </a:lnTo>
                      <a:lnTo>
                        <a:pt x="300" y="108"/>
                      </a:lnTo>
                      <a:lnTo>
                        <a:pt x="295" y="94"/>
                      </a:lnTo>
                      <a:lnTo>
                        <a:pt x="288" y="80"/>
                      </a:lnTo>
                      <a:lnTo>
                        <a:pt x="281" y="68"/>
                      </a:lnTo>
                      <a:lnTo>
                        <a:pt x="272" y="56"/>
                      </a:lnTo>
                      <a:lnTo>
                        <a:pt x="262" y="44"/>
                      </a:lnTo>
                      <a:lnTo>
                        <a:pt x="250" y="34"/>
                      </a:lnTo>
                      <a:lnTo>
                        <a:pt x="238" y="25"/>
                      </a:lnTo>
                      <a:lnTo>
                        <a:pt x="226" y="18"/>
                      </a:lnTo>
                      <a:lnTo>
                        <a:pt x="212" y="11"/>
                      </a:lnTo>
                      <a:lnTo>
                        <a:pt x="198" y="6"/>
                      </a:lnTo>
                      <a:lnTo>
                        <a:pt x="183" y="3"/>
                      </a:lnTo>
                      <a:lnTo>
                        <a:pt x="168" y="1"/>
                      </a:lnTo>
                      <a:lnTo>
                        <a:pt x="153" y="0"/>
                      </a:lnTo>
                      <a:lnTo>
                        <a:pt x="122" y="3"/>
                      </a:lnTo>
                      <a:lnTo>
                        <a:pt x="93" y="12"/>
                      </a:lnTo>
                      <a:lnTo>
                        <a:pt x="67" y="26"/>
                      </a:lnTo>
                      <a:lnTo>
                        <a:pt x="45" y="44"/>
                      </a:lnTo>
                      <a:lnTo>
                        <a:pt x="27" y="68"/>
                      </a:lnTo>
                      <a:lnTo>
                        <a:pt x="12" y="93"/>
                      </a:lnTo>
                      <a:lnTo>
                        <a:pt x="4" y="122"/>
                      </a:lnTo>
                      <a:lnTo>
                        <a:pt x="0" y="153"/>
                      </a:lnTo>
                      <a:lnTo>
                        <a:pt x="1" y="168"/>
                      </a:lnTo>
                      <a:lnTo>
                        <a:pt x="4" y="183"/>
                      </a:lnTo>
                      <a:lnTo>
                        <a:pt x="7" y="198"/>
                      </a:lnTo>
                      <a:lnTo>
                        <a:pt x="12" y="212"/>
                      </a:lnTo>
                      <a:lnTo>
                        <a:pt x="19" y="225"/>
                      </a:lnTo>
                      <a:lnTo>
                        <a:pt x="25" y="238"/>
                      </a:lnTo>
                      <a:lnTo>
                        <a:pt x="35" y="251"/>
                      </a:lnTo>
                      <a:lnTo>
                        <a:pt x="45" y="262"/>
                      </a:lnTo>
                      <a:lnTo>
                        <a:pt x="57" y="273"/>
                      </a:lnTo>
                      <a:lnTo>
                        <a:pt x="68" y="282"/>
                      </a:lnTo>
                      <a:lnTo>
                        <a:pt x="81" y="289"/>
                      </a:lnTo>
                      <a:lnTo>
                        <a:pt x="95" y="296"/>
                      </a:lnTo>
                      <a:lnTo>
                        <a:pt x="108" y="300"/>
                      </a:lnTo>
                      <a:lnTo>
                        <a:pt x="123" y="304"/>
                      </a:lnTo>
                      <a:lnTo>
                        <a:pt x="138" y="306"/>
                      </a:lnTo>
                      <a:lnTo>
                        <a:pt x="153" y="3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10"/>
                <p:cNvSpPr>
                  <a:spLocks/>
                </p:cNvSpPr>
                <p:nvPr/>
              </p:nvSpPr>
              <p:spPr bwMode="auto">
                <a:xfrm>
                  <a:off x="2825" y="2645"/>
                  <a:ext cx="60" cy="60"/>
                </a:xfrm>
                <a:custGeom>
                  <a:avLst/>
                  <a:gdLst>
                    <a:gd name="T0" fmla="*/ 1 w 120"/>
                    <a:gd name="T1" fmla="*/ 1 h 120"/>
                    <a:gd name="T2" fmla="*/ 1 w 120"/>
                    <a:gd name="T3" fmla="*/ 1 h 120"/>
                    <a:gd name="T4" fmla="*/ 1 w 120"/>
                    <a:gd name="T5" fmla="*/ 1 h 120"/>
                    <a:gd name="T6" fmla="*/ 1 w 120"/>
                    <a:gd name="T7" fmla="*/ 1 h 120"/>
                    <a:gd name="T8" fmla="*/ 1 w 120"/>
                    <a:gd name="T9" fmla="*/ 1 h 120"/>
                    <a:gd name="T10" fmla="*/ 1 w 120"/>
                    <a:gd name="T11" fmla="*/ 1 h 120"/>
                    <a:gd name="T12" fmla="*/ 1 w 120"/>
                    <a:gd name="T13" fmla="*/ 1 h 120"/>
                    <a:gd name="T14" fmla="*/ 1 w 120"/>
                    <a:gd name="T15" fmla="*/ 1 h 120"/>
                    <a:gd name="T16" fmla="*/ 1 w 120"/>
                    <a:gd name="T17" fmla="*/ 1 h 120"/>
                    <a:gd name="T18" fmla="*/ 1 w 120"/>
                    <a:gd name="T19" fmla="*/ 1 h 120"/>
                    <a:gd name="T20" fmla="*/ 1 w 120"/>
                    <a:gd name="T21" fmla="*/ 1 h 120"/>
                    <a:gd name="T22" fmla="*/ 1 w 120"/>
                    <a:gd name="T23" fmla="*/ 1 h 120"/>
                    <a:gd name="T24" fmla="*/ 1 w 120"/>
                    <a:gd name="T25" fmla="*/ 1 h 120"/>
                    <a:gd name="T26" fmla="*/ 1 w 120"/>
                    <a:gd name="T27" fmla="*/ 1 h 120"/>
                    <a:gd name="T28" fmla="*/ 1 w 120"/>
                    <a:gd name="T29" fmla="*/ 1 h 120"/>
                    <a:gd name="T30" fmla="*/ 1 w 120"/>
                    <a:gd name="T31" fmla="*/ 1 h 120"/>
                    <a:gd name="T32" fmla="*/ 1 w 120"/>
                    <a:gd name="T33" fmla="*/ 1 h 120"/>
                    <a:gd name="T34" fmla="*/ 1 w 120"/>
                    <a:gd name="T35" fmla="*/ 1 h 120"/>
                    <a:gd name="T36" fmla="*/ 1 w 120"/>
                    <a:gd name="T37" fmla="*/ 1 h 120"/>
                    <a:gd name="T38" fmla="*/ 1 w 120"/>
                    <a:gd name="T39" fmla="*/ 1 h 120"/>
                    <a:gd name="T40" fmla="*/ 1 w 120"/>
                    <a:gd name="T41" fmla="*/ 1 h 120"/>
                    <a:gd name="T42" fmla="*/ 1 w 120"/>
                    <a:gd name="T43" fmla="*/ 1 h 120"/>
                    <a:gd name="T44" fmla="*/ 1 w 120"/>
                    <a:gd name="T45" fmla="*/ 1 h 120"/>
                    <a:gd name="T46" fmla="*/ 1 w 120"/>
                    <a:gd name="T47" fmla="*/ 0 h 120"/>
                    <a:gd name="T48" fmla="*/ 1 w 120"/>
                    <a:gd name="T49" fmla="*/ 0 h 120"/>
                    <a:gd name="T50" fmla="*/ 1 w 120"/>
                    <a:gd name="T51" fmla="*/ 1 h 120"/>
                    <a:gd name="T52" fmla="*/ 1 w 120"/>
                    <a:gd name="T53" fmla="*/ 1 h 120"/>
                    <a:gd name="T54" fmla="*/ 1 w 120"/>
                    <a:gd name="T55" fmla="*/ 1 h 120"/>
                    <a:gd name="T56" fmla="*/ 1 w 120"/>
                    <a:gd name="T57" fmla="*/ 1 h 120"/>
                    <a:gd name="T58" fmla="*/ 1 w 120"/>
                    <a:gd name="T59" fmla="*/ 1 h 120"/>
                    <a:gd name="T60" fmla="*/ 1 w 120"/>
                    <a:gd name="T61" fmla="*/ 1 h 120"/>
                    <a:gd name="T62" fmla="*/ 1 w 120"/>
                    <a:gd name="T63" fmla="*/ 1 h 120"/>
                    <a:gd name="T64" fmla="*/ 0 w 120"/>
                    <a:gd name="T65" fmla="*/ 1 h 120"/>
                    <a:gd name="T66" fmla="*/ 1 w 120"/>
                    <a:gd name="T67" fmla="*/ 1 h 120"/>
                    <a:gd name="T68" fmla="*/ 1 w 120"/>
                    <a:gd name="T69" fmla="*/ 1 h 120"/>
                    <a:gd name="T70" fmla="*/ 1 w 120"/>
                    <a:gd name="T71" fmla="*/ 1 h 120"/>
                    <a:gd name="T72" fmla="*/ 1 w 120"/>
                    <a:gd name="T73" fmla="*/ 1 h 120"/>
                    <a:gd name="T74" fmla="*/ 1 w 120"/>
                    <a:gd name="T75" fmla="*/ 1 h 120"/>
                    <a:gd name="T76" fmla="*/ 1 w 120"/>
                    <a:gd name="T77" fmla="*/ 1 h 120"/>
                    <a:gd name="T78" fmla="*/ 1 w 120"/>
                    <a:gd name="T79" fmla="*/ 1 h 120"/>
                    <a:gd name="T80" fmla="*/ 1 w 120"/>
                    <a:gd name="T81" fmla="*/ 1 h 120"/>
                    <a:gd name="T82" fmla="*/ 1 w 120"/>
                    <a:gd name="T83" fmla="*/ 1 h 120"/>
                    <a:gd name="T84" fmla="*/ 1 w 120"/>
                    <a:gd name="T85" fmla="*/ 1 h 120"/>
                    <a:gd name="T86" fmla="*/ 1 w 120"/>
                    <a:gd name="T87" fmla="*/ 1 h 120"/>
                    <a:gd name="T88" fmla="*/ 1 w 120"/>
                    <a:gd name="T89" fmla="*/ 1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0"/>
                    <a:gd name="T136" fmla="*/ 0 h 120"/>
                    <a:gd name="T137" fmla="*/ 120 w 120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0" h="120">
                      <a:moveTo>
                        <a:pt x="60" y="120"/>
                      </a:moveTo>
                      <a:lnTo>
                        <a:pt x="65" y="120"/>
                      </a:lnTo>
                      <a:lnTo>
                        <a:pt x="71" y="118"/>
                      </a:lnTo>
                      <a:lnTo>
                        <a:pt x="77" y="117"/>
                      </a:lnTo>
                      <a:lnTo>
                        <a:pt x="83" y="115"/>
                      </a:lnTo>
                      <a:lnTo>
                        <a:pt x="88" y="113"/>
                      </a:lnTo>
                      <a:lnTo>
                        <a:pt x="93" y="110"/>
                      </a:lnTo>
                      <a:lnTo>
                        <a:pt x="98" y="107"/>
                      </a:lnTo>
                      <a:lnTo>
                        <a:pt x="102" y="102"/>
                      </a:lnTo>
                      <a:lnTo>
                        <a:pt x="110" y="93"/>
                      </a:lnTo>
                      <a:lnTo>
                        <a:pt x="115" y="83"/>
                      </a:lnTo>
                      <a:lnTo>
                        <a:pt x="118" y="71"/>
                      </a:lnTo>
                      <a:lnTo>
                        <a:pt x="120" y="60"/>
                      </a:lnTo>
                      <a:lnTo>
                        <a:pt x="118" y="48"/>
                      </a:lnTo>
                      <a:lnTo>
                        <a:pt x="115" y="37"/>
                      </a:lnTo>
                      <a:lnTo>
                        <a:pt x="110" y="26"/>
                      </a:lnTo>
                      <a:lnTo>
                        <a:pt x="102" y="17"/>
                      </a:lnTo>
                      <a:lnTo>
                        <a:pt x="98" y="12"/>
                      </a:lnTo>
                      <a:lnTo>
                        <a:pt x="93" y="9"/>
                      </a:lnTo>
                      <a:lnTo>
                        <a:pt x="88" y="7"/>
                      </a:lnTo>
                      <a:lnTo>
                        <a:pt x="83" y="4"/>
                      </a:lnTo>
                      <a:lnTo>
                        <a:pt x="77" y="2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0" y="0"/>
                      </a:lnTo>
                      <a:lnTo>
                        <a:pt x="47" y="1"/>
                      </a:lnTo>
                      <a:lnTo>
                        <a:pt x="37" y="4"/>
                      </a:lnTo>
                      <a:lnTo>
                        <a:pt x="26" y="10"/>
                      </a:lnTo>
                      <a:lnTo>
                        <a:pt x="17" y="17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1" y="47"/>
                      </a:lnTo>
                      <a:lnTo>
                        <a:pt x="0" y="60"/>
                      </a:lnTo>
                      <a:lnTo>
                        <a:pt x="1" y="71"/>
                      </a:lnTo>
                      <a:lnTo>
                        <a:pt x="4" y="83"/>
                      </a:lnTo>
                      <a:lnTo>
                        <a:pt x="9" y="93"/>
                      </a:lnTo>
                      <a:lnTo>
                        <a:pt x="17" y="102"/>
                      </a:lnTo>
                      <a:lnTo>
                        <a:pt x="22" y="107"/>
                      </a:lnTo>
                      <a:lnTo>
                        <a:pt x="26" y="110"/>
                      </a:lnTo>
                      <a:lnTo>
                        <a:pt x="31" y="113"/>
                      </a:lnTo>
                      <a:lnTo>
                        <a:pt x="37" y="115"/>
                      </a:lnTo>
                      <a:lnTo>
                        <a:pt x="42" y="117"/>
                      </a:lnTo>
                      <a:lnTo>
                        <a:pt x="48" y="118"/>
                      </a:lnTo>
                      <a:lnTo>
                        <a:pt x="54" y="120"/>
                      </a:lnTo>
                      <a:lnTo>
                        <a:pt x="6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Freeform 11"/>
                <p:cNvSpPr>
                  <a:spLocks/>
                </p:cNvSpPr>
                <p:nvPr/>
              </p:nvSpPr>
              <p:spPr bwMode="auto">
                <a:xfrm>
                  <a:off x="2840" y="2661"/>
                  <a:ext cx="29" cy="28"/>
                </a:xfrm>
                <a:custGeom>
                  <a:avLst/>
                  <a:gdLst>
                    <a:gd name="T0" fmla="*/ 0 w 56"/>
                    <a:gd name="T1" fmla="*/ 1 h 56"/>
                    <a:gd name="T2" fmla="*/ 1 w 56"/>
                    <a:gd name="T3" fmla="*/ 1 h 56"/>
                    <a:gd name="T4" fmla="*/ 1 w 56"/>
                    <a:gd name="T5" fmla="*/ 1 h 56"/>
                    <a:gd name="T6" fmla="*/ 1 w 56"/>
                    <a:gd name="T7" fmla="*/ 1 h 56"/>
                    <a:gd name="T8" fmla="*/ 1 w 56"/>
                    <a:gd name="T9" fmla="*/ 1 h 56"/>
                    <a:gd name="T10" fmla="*/ 1 w 56"/>
                    <a:gd name="T11" fmla="*/ 1 h 56"/>
                    <a:gd name="T12" fmla="*/ 1 w 56"/>
                    <a:gd name="T13" fmla="*/ 1 h 56"/>
                    <a:gd name="T14" fmla="*/ 1 w 56"/>
                    <a:gd name="T15" fmla="*/ 0 h 56"/>
                    <a:gd name="T16" fmla="*/ 1 w 56"/>
                    <a:gd name="T17" fmla="*/ 0 h 56"/>
                    <a:gd name="T18" fmla="*/ 1 w 56"/>
                    <a:gd name="T19" fmla="*/ 0 h 56"/>
                    <a:gd name="T20" fmla="*/ 1 w 56"/>
                    <a:gd name="T21" fmla="*/ 1 h 56"/>
                    <a:gd name="T22" fmla="*/ 1 w 56"/>
                    <a:gd name="T23" fmla="*/ 1 h 56"/>
                    <a:gd name="T24" fmla="*/ 1 w 56"/>
                    <a:gd name="T25" fmla="*/ 1 h 56"/>
                    <a:gd name="T26" fmla="*/ 1 w 56"/>
                    <a:gd name="T27" fmla="*/ 1 h 56"/>
                    <a:gd name="T28" fmla="*/ 1 w 56"/>
                    <a:gd name="T29" fmla="*/ 1 h 56"/>
                    <a:gd name="T30" fmla="*/ 1 w 56"/>
                    <a:gd name="T31" fmla="*/ 1 h 56"/>
                    <a:gd name="T32" fmla="*/ 1 w 56"/>
                    <a:gd name="T33" fmla="*/ 1 h 56"/>
                    <a:gd name="T34" fmla="*/ 1 w 56"/>
                    <a:gd name="T35" fmla="*/ 1 h 56"/>
                    <a:gd name="T36" fmla="*/ 1 w 56"/>
                    <a:gd name="T37" fmla="*/ 1 h 56"/>
                    <a:gd name="T38" fmla="*/ 1 w 56"/>
                    <a:gd name="T39" fmla="*/ 1 h 56"/>
                    <a:gd name="T40" fmla="*/ 1 w 56"/>
                    <a:gd name="T41" fmla="*/ 1 h 56"/>
                    <a:gd name="T42" fmla="*/ 1 w 56"/>
                    <a:gd name="T43" fmla="*/ 1 h 56"/>
                    <a:gd name="T44" fmla="*/ 1 w 56"/>
                    <a:gd name="T45" fmla="*/ 1 h 56"/>
                    <a:gd name="T46" fmla="*/ 1 w 56"/>
                    <a:gd name="T47" fmla="*/ 1 h 56"/>
                    <a:gd name="T48" fmla="*/ 1 w 56"/>
                    <a:gd name="T49" fmla="*/ 1 h 56"/>
                    <a:gd name="T50" fmla="*/ 1 w 56"/>
                    <a:gd name="T51" fmla="*/ 1 h 56"/>
                    <a:gd name="T52" fmla="*/ 1 w 56"/>
                    <a:gd name="T53" fmla="*/ 1 h 56"/>
                    <a:gd name="T54" fmla="*/ 1 w 56"/>
                    <a:gd name="T55" fmla="*/ 1 h 56"/>
                    <a:gd name="T56" fmla="*/ 0 w 56"/>
                    <a:gd name="T57" fmla="*/ 1 h 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6"/>
                    <a:gd name="T88" fmla="*/ 0 h 56"/>
                    <a:gd name="T89" fmla="*/ 56 w 56"/>
                    <a:gd name="T90" fmla="*/ 56 h 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6" h="56">
                      <a:moveTo>
                        <a:pt x="0" y="28"/>
                      </a:move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6" y="13"/>
                      </a:lnTo>
                      <a:lnTo>
                        <a:pt x="9" y="8"/>
                      </a:lnTo>
                      <a:lnTo>
                        <a:pt x="13" y="5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2"/>
                      </a:lnTo>
                      <a:lnTo>
                        <a:pt x="45" y="5"/>
                      </a:lnTo>
                      <a:lnTo>
                        <a:pt x="48" y="8"/>
                      </a:lnTo>
                      <a:lnTo>
                        <a:pt x="52" y="13"/>
                      </a:lnTo>
                      <a:lnTo>
                        <a:pt x="54" y="17"/>
                      </a:lnTo>
                      <a:lnTo>
                        <a:pt x="56" y="23"/>
                      </a:lnTo>
                      <a:lnTo>
                        <a:pt x="56" y="28"/>
                      </a:lnTo>
                      <a:lnTo>
                        <a:pt x="54" y="39"/>
                      </a:lnTo>
                      <a:lnTo>
                        <a:pt x="48" y="48"/>
                      </a:lnTo>
                      <a:lnTo>
                        <a:pt x="39" y="54"/>
                      </a:lnTo>
                      <a:lnTo>
                        <a:pt x="29" y="56"/>
                      </a:lnTo>
                      <a:lnTo>
                        <a:pt x="23" y="55"/>
                      </a:lnTo>
                      <a:lnTo>
                        <a:pt x="17" y="54"/>
                      </a:lnTo>
                      <a:lnTo>
                        <a:pt x="13" y="52"/>
                      </a:lnTo>
                      <a:lnTo>
                        <a:pt x="9" y="48"/>
                      </a:lnTo>
                      <a:lnTo>
                        <a:pt x="6" y="44"/>
                      </a:lnTo>
                      <a:lnTo>
                        <a:pt x="2" y="39"/>
                      </a:lnTo>
                      <a:lnTo>
                        <a:pt x="1" y="3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9" name="Freeform 12"/>
                <p:cNvSpPr>
                  <a:spLocks/>
                </p:cNvSpPr>
                <p:nvPr/>
              </p:nvSpPr>
              <p:spPr bwMode="auto">
                <a:xfrm>
                  <a:off x="2759" y="2719"/>
                  <a:ext cx="191" cy="383"/>
                </a:xfrm>
                <a:custGeom>
                  <a:avLst/>
                  <a:gdLst>
                    <a:gd name="T0" fmla="*/ 0 w 383"/>
                    <a:gd name="T1" fmla="*/ 0 h 768"/>
                    <a:gd name="T2" fmla="*/ 0 w 383"/>
                    <a:gd name="T3" fmla="*/ 0 h 768"/>
                    <a:gd name="T4" fmla="*/ 0 w 383"/>
                    <a:gd name="T5" fmla="*/ 0 h 768"/>
                    <a:gd name="T6" fmla="*/ 0 w 383"/>
                    <a:gd name="T7" fmla="*/ 0 h 768"/>
                    <a:gd name="T8" fmla="*/ 0 w 383"/>
                    <a:gd name="T9" fmla="*/ 0 h 768"/>
                    <a:gd name="T10" fmla="*/ 0 w 383"/>
                    <a:gd name="T11" fmla="*/ 0 h 768"/>
                    <a:gd name="T12" fmla="*/ 0 w 383"/>
                    <a:gd name="T13" fmla="*/ 0 h 768"/>
                    <a:gd name="T14" fmla="*/ 0 w 383"/>
                    <a:gd name="T15" fmla="*/ 0 h 768"/>
                    <a:gd name="T16" fmla="*/ 0 w 383"/>
                    <a:gd name="T17" fmla="*/ 0 h 768"/>
                    <a:gd name="T18" fmla="*/ 0 w 383"/>
                    <a:gd name="T19" fmla="*/ 0 h 768"/>
                    <a:gd name="T20" fmla="*/ 0 w 383"/>
                    <a:gd name="T21" fmla="*/ 0 h 768"/>
                    <a:gd name="T22" fmla="*/ 0 w 383"/>
                    <a:gd name="T23" fmla="*/ 0 h 768"/>
                    <a:gd name="T24" fmla="*/ 0 w 383"/>
                    <a:gd name="T25" fmla="*/ 0 h 768"/>
                    <a:gd name="T26" fmla="*/ 0 w 383"/>
                    <a:gd name="T27" fmla="*/ 0 h 768"/>
                    <a:gd name="T28" fmla="*/ 0 w 383"/>
                    <a:gd name="T29" fmla="*/ 0 h 768"/>
                    <a:gd name="T30" fmla="*/ 0 w 383"/>
                    <a:gd name="T31" fmla="*/ 0 h 768"/>
                    <a:gd name="T32" fmla="*/ 0 w 383"/>
                    <a:gd name="T33" fmla="*/ 0 h 768"/>
                    <a:gd name="T34" fmla="*/ 0 w 383"/>
                    <a:gd name="T35" fmla="*/ 0 h 768"/>
                    <a:gd name="T36" fmla="*/ 0 w 383"/>
                    <a:gd name="T37" fmla="*/ 0 h 768"/>
                    <a:gd name="T38" fmla="*/ 0 w 383"/>
                    <a:gd name="T39" fmla="*/ 0 h 768"/>
                    <a:gd name="T40" fmla="*/ 0 w 383"/>
                    <a:gd name="T41" fmla="*/ 0 h 768"/>
                    <a:gd name="T42" fmla="*/ 0 w 383"/>
                    <a:gd name="T43" fmla="*/ 0 h 768"/>
                    <a:gd name="T44" fmla="*/ 0 w 383"/>
                    <a:gd name="T45" fmla="*/ 0 h 7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3"/>
                    <a:gd name="T70" fmla="*/ 0 h 768"/>
                    <a:gd name="T71" fmla="*/ 383 w 383"/>
                    <a:gd name="T72" fmla="*/ 768 h 7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3" h="768">
                      <a:moveTo>
                        <a:pt x="257" y="0"/>
                      </a:moveTo>
                      <a:lnTo>
                        <a:pt x="126" y="0"/>
                      </a:lnTo>
                      <a:lnTo>
                        <a:pt x="0" y="753"/>
                      </a:lnTo>
                      <a:lnTo>
                        <a:pt x="0" y="757"/>
                      </a:lnTo>
                      <a:lnTo>
                        <a:pt x="3" y="762"/>
                      </a:lnTo>
                      <a:lnTo>
                        <a:pt x="6" y="765"/>
                      </a:lnTo>
                      <a:lnTo>
                        <a:pt x="11" y="768"/>
                      </a:lnTo>
                      <a:lnTo>
                        <a:pt x="17" y="768"/>
                      </a:lnTo>
                      <a:lnTo>
                        <a:pt x="21" y="765"/>
                      </a:lnTo>
                      <a:lnTo>
                        <a:pt x="25" y="762"/>
                      </a:lnTo>
                      <a:lnTo>
                        <a:pt x="27" y="756"/>
                      </a:lnTo>
                      <a:lnTo>
                        <a:pt x="149" y="28"/>
                      </a:lnTo>
                      <a:lnTo>
                        <a:pt x="234" y="28"/>
                      </a:lnTo>
                      <a:lnTo>
                        <a:pt x="356" y="756"/>
                      </a:lnTo>
                      <a:lnTo>
                        <a:pt x="359" y="762"/>
                      </a:lnTo>
                      <a:lnTo>
                        <a:pt x="362" y="765"/>
                      </a:lnTo>
                      <a:lnTo>
                        <a:pt x="367" y="768"/>
                      </a:lnTo>
                      <a:lnTo>
                        <a:pt x="371" y="768"/>
                      </a:lnTo>
                      <a:lnTo>
                        <a:pt x="377" y="765"/>
                      </a:lnTo>
                      <a:lnTo>
                        <a:pt x="381" y="762"/>
                      </a:lnTo>
                      <a:lnTo>
                        <a:pt x="383" y="757"/>
                      </a:lnTo>
                      <a:lnTo>
                        <a:pt x="383" y="753"/>
                      </a:lnTo>
                      <a:lnTo>
                        <a:pt x="2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Freeform 13"/>
                <p:cNvSpPr>
                  <a:spLocks/>
                </p:cNvSpPr>
                <p:nvPr/>
              </p:nvSpPr>
              <p:spPr bwMode="auto">
                <a:xfrm>
                  <a:off x="2778" y="2721"/>
                  <a:ext cx="167" cy="359"/>
                </a:xfrm>
                <a:custGeom>
                  <a:avLst/>
                  <a:gdLst>
                    <a:gd name="T0" fmla="*/ 1 w 334"/>
                    <a:gd name="T1" fmla="*/ 1 h 718"/>
                    <a:gd name="T2" fmla="*/ 1 w 334"/>
                    <a:gd name="T3" fmla="*/ 1 h 718"/>
                    <a:gd name="T4" fmla="*/ 1 w 334"/>
                    <a:gd name="T5" fmla="*/ 1 h 718"/>
                    <a:gd name="T6" fmla="*/ 1 w 334"/>
                    <a:gd name="T7" fmla="*/ 1 h 718"/>
                    <a:gd name="T8" fmla="*/ 1 w 334"/>
                    <a:gd name="T9" fmla="*/ 0 h 718"/>
                    <a:gd name="T10" fmla="*/ 1 w 334"/>
                    <a:gd name="T11" fmla="*/ 1 h 718"/>
                    <a:gd name="T12" fmla="*/ 1 w 334"/>
                    <a:gd name="T13" fmla="*/ 1 h 718"/>
                    <a:gd name="T14" fmla="*/ 1 w 334"/>
                    <a:gd name="T15" fmla="*/ 1 h 718"/>
                    <a:gd name="T16" fmla="*/ 1 w 334"/>
                    <a:gd name="T17" fmla="*/ 1 h 718"/>
                    <a:gd name="T18" fmla="*/ 0 w 334"/>
                    <a:gd name="T19" fmla="*/ 1 h 718"/>
                    <a:gd name="T20" fmla="*/ 1 w 334"/>
                    <a:gd name="T21" fmla="*/ 1 h 718"/>
                    <a:gd name="T22" fmla="*/ 1 w 334"/>
                    <a:gd name="T23" fmla="*/ 1 h 718"/>
                    <a:gd name="T24" fmla="*/ 1 w 334"/>
                    <a:gd name="T25" fmla="*/ 1 h 7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4"/>
                    <a:gd name="T40" fmla="*/ 0 h 718"/>
                    <a:gd name="T41" fmla="*/ 334 w 334"/>
                    <a:gd name="T42" fmla="*/ 718 h 7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4" h="718">
                      <a:moveTo>
                        <a:pt x="57" y="539"/>
                      </a:moveTo>
                      <a:lnTo>
                        <a:pt x="292" y="414"/>
                      </a:lnTo>
                      <a:lnTo>
                        <a:pt x="90" y="256"/>
                      </a:lnTo>
                      <a:lnTo>
                        <a:pt x="246" y="146"/>
                      </a:lnTo>
                      <a:lnTo>
                        <a:pt x="110" y="0"/>
                      </a:lnTo>
                      <a:lnTo>
                        <a:pt x="90" y="18"/>
                      </a:lnTo>
                      <a:lnTo>
                        <a:pt x="205" y="142"/>
                      </a:lnTo>
                      <a:lnTo>
                        <a:pt x="45" y="253"/>
                      </a:lnTo>
                      <a:lnTo>
                        <a:pt x="243" y="410"/>
                      </a:lnTo>
                      <a:lnTo>
                        <a:pt x="0" y="539"/>
                      </a:lnTo>
                      <a:lnTo>
                        <a:pt x="322" y="718"/>
                      </a:lnTo>
                      <a:lnTo>
                        <a:pt x="334" y="695"/>
                      </a:lnTo>
                      <a:lnTo>
                        <a:pt x="57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1" name="Freeform 14"/>
                <p:cNvSpPr>
                  <a:spLocks/>
                </p:cNvSpPr>
                <p:nvPr/>
              </p:nvSpPr>
              <p:spPr bwMode="auto">
                <a:xfrm>
                  <a:off x="2767" y="2721"/>
                  <a:ext cx="168" cy="359"/>
                </a:xfrm>
                <a:custGeom>
                  <a:avLst/>
                  <a:gdLst>
                    <a:gd name="T0" fmla="*/ 0 w 337"/>
                    <a:gd name="T1" fmla="*/ 1 h 718"/>
                    <a:gd name="T2" fmla="*/ 0 w 337"/>
                    <a:gd name="T3" fmla="*/ 1 h 718"/>
                    <a:gd name="T4" fmla="*/ 0 w 337"/>
                    <a:gd name="T5" fmla="*/ 1 h 718"/>
                    <a:gd name="T6" fmla="*/ 0 w 337"/>
                    <a:gd name="T7" fmla="*/ 1 h 718"/>
                    <a:gd name="T8" fmla="*/ 0 w 337"/>
                    <a:gd name="T9" fmla="*/ 1 h 718"/>
                    <a:gd name="T10" fmla="*/ 0 w 337"/>
                    <a:gd name="T11" fmla="*/ 1 h 718"/>
                    <a:gd name="T12" fmla="*/ 0 w 337"/>
                    <a:gd name="T13" fmla="*/ 0 h 718"/>
                    <a:gd name="T14" fmla="*/ 0 w 337"/>
                    <a:gd name="T15" fmla="*/ 1 h 718"/>
                    <a:gd name="T16" fmla="*/ 0 w 337"/>
                    <a:gd name="T17" fmla="*/ 1 h 718"/>
                    <a:gd name="T18" fmla="*/ 0 w 337"/>
                    <a:gd name="T19" fmla="*/ 1 h 718"/>
                    <a:gd name="T20" fmla="*/ 0 w 337"/>
                    <a:gd name="T21" fmla="*/ 1 h 718"/>
                    <a:gd name="T22" fmla="*/ 0 w 337"/>
                    <a:gd name="T23" fmla="*/ 1 h 718"/>
                    <a:gd name="T24" fmla="*/ 0 w 337"/>
                    <a:gd name="T25" fmla="*/ 1 h 718"/>
                    <a:gd name="T26" fmla="*/ 0 w 337"/>
                    <a:gd name="T27" fmla="*/ 1 h 718"/>
                    <a:gd name="T28" fmla="*/ 0 w 337"/>
                    <a:gd name="T29" fmla="*/ 1 h 7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7"/>
                    <a:gd name="T46" fmla="*/ 0 h 718"/>
                    <a:gd name="T47" fmla="*/ 337 w 337"/>
                    <a:gd name="T48" fmla="*/ 718 h 71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7" h="718">
                      <a:moveTo>
                        <a:pt x="90" y="410"/>
                      </a:moveTo>
                      <a:lnTo>
                        <a:pt x="275" y="265"/>
                      </a:lnTo>
                      <a:lnTo>
                        <a:pt x="284" y="257"/>
                      </a:lnTo>
                      <a:lnTo>
                        <a:pt x="273" y="244"/>
                      </a:lnTo>
                      <a:lnTo>
                        <a:pt x="129" y="139"/>
                      </a:lnTo>
                      <a:lnTo>
                        <a:pt x="243" y="18"/>
                      </a:lnTo>
                      <a:lnTo>
                        <a:pt x="224" y="0"/>
                      </a:lnTo>
                      <a:lnTo>
                        <a:pt x="89" y="144"/>
                      </a:lnTo>
                      <a:lnTo>
                        <a:pt x="243" y="254"/>
                      </a:lnTo>
                      <a:lnTo>
                        <a:pt x="43" y="414"/>
                      </a:lnTo>
                      <a:lnTo>
                        <a:pt x="281" y="554"/>
                      </a:lnTo>
                      <a:lnTo>
                        <a:pt x="0" y="695"/>
                      </a:lnTo>
                      <a:lnTo>
                        <a:pt x="12" y="718"/>
                      </a:lnTo>
                      <a:lnTo>
                        <a:pt x="337" y="556"/>
                      </a:lnTo>
                      <a:lnTo>
                        <a:pt x="90" y="4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2" name="Rectangle 15"/>
                <p:cNvSpPr>
                  <a:spLocks noChangeArrowheads="1"/>
                </p:cNvSpPr>
                <p:nvPr/>
              </p:nvSpPr>
              <p:spPr bwMode="auto">
                <a:xfrm>
                  <a:off x="2848" y="2699"/>
                  <a:ext cx="14" cy="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Rectangle 16"/>
                <p:cNvSpPr>
                  <a:spLocks noChangeArrowheads="1"/>
                </p:cNvSpPr>
                <p:nvPr/>
              </p:nvSpPr>
              <p:spPr bwMode="auto">
                <a:xfrm>
                  <a:off x="2730" y="3088"/>
                  <a:ext cx="248" cy="5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100" name="Object 4"/>
              <p:cNvGraphicFramePr>
                <a:graphicFrameLocks noChangeAspect="1"/>
              </p:cNvGraphicFramePr>
              <p:nvPr/>
            </p:nvGraphicFramePr>
            <p:xfrm>
              <a:off x="886" y="2715"/>
              <a:ext cx="551" cy="5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0" name="Visio" r:id="rId5" imgW="987742" imgH="916781" progId="Visio.Drawing.11">
                      <p:embed/>
                    </p:oleObj>
                  </mc:Choice>
                  <mc:Fallback>
                    <p:oleObj name="Visio" r:id="rId5" imgW="987742" imgH="916781" progId="Visio.Drawing.11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alphaModFix amt="69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6" y="2715"/>
                            <a:ext cx="551" cy="5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>
                                    <a:alpha val="69000"/>
                                  </a:srgbClr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43" name="Freeform 18"/>
              <p:cNvSpPr>
                <a:spLocks/>
              </p:cNvSpPr>
              <p:nvPr/>
            </p:nvSpPr>
            <p:spPr bwMode="auto">
              <a:xfrm rot="5698111">
                <a:off x="1652" y="2250"/>
                <a:ext cx="494" cy="720"/>
              </a:xfrm>
              <a:custGeom>
                <a:avLst/>
                <a:gdLst>
                  <a:gd name="T0" fmla="*/ 0 w 272"/>
                  <a:gd name="T1" fmla="*/ 0 h 317"/>
                  <a:gd name="T2" fmla="*/ 96475 w 272"/>
                  <a:gd name="T3" fmla="*/ 1502086 h 317"/>
                  <a:gd name="T4" fmla="*/ 96475 w 272"/>
                  <a:gd name="T5" fmla="*/ 744927 h 317"/>
                  <a:gd name="T6" fmla="*/ 192863 w 272"/>
                  <a:gd name="T7" fmla="*/ 2630614 h 3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317"/>
                  <a:gd name="T14" fmla="*/ 272 w 272"/>
                  <a:gd name="T15" fmla="*/ 317 h 3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317">
                    <a:moveTo>
                      <a:pt x="0" y="0"/>
                    </a:moveTo>
                    <a:lnTo>
                      <a:pt x="136" y="181"/>
                    </a:lnTo>
                    <a:lnTo>
                      <a:pt x="136" y="90"/>
                    </a:lnTo>
                    <a:lnTo>
                      <a:pt x="272" y="317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Text Box 19"/>
              <p:cNvSpPr txBox="1">
                <a:spLocks noChangeArrowheads="1"/>
              </p:cNvSpPr>
              <p:nvPr/>
            </p:nvSpPr>
            <p:spPr bwMode="auto">
              <a:xfrm>
                <a:off x="1596" y="1591"/>
                <a:ext cx="1698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2400">
                    <a:solidFill>
                      <a:srgbClr val="FFFFFF"/>
                    </a:solidFill>
                  </a:rPr>
                  <a:t>Primary Base-Station</a:t>
                </a:r>
              </a:p>
            </p:txBody>
          </p:sp>
          <p:sp>
            <p:nvSpPr>
              <p:cNvPr id="4145" name="Text Box 20"/>
              <p:cNvSpPr txBox="1">
                <a:spLocks noChangeArrowheads="1"/>
              </p:cNvSpPr>
              <p:nvPr/>
            </p:nvSpPr>
            <p:spPr bwMode="auto">
              <a:xfrm>
                <a:off x="891" y="1996"/>
                <a:ext cx="11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2000"/>
                  <a:t>Primary Network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22788" y="3352800"/>
            <a:ext cx="6157912" cy="2266950"/>
            <a:chOff x="2279" y="2455"/>
            <a:chExt cx="3104" cy="1428"/>
          </a:xfrm>
        </p:grpSpPr>
        <p:grpSp>
          <p:nvGrpSpPr>
            <p:cNvPr id="4105" name="Group 22"/>
            <p:cNvGrpSpPr>
              <a:grpSpLocks/>
            </p:cNvGrpSpPr>
            <p:nvPr/>
          </p:nvGrpSpPr>
          <p:grpSpPr bwMode="auto">
            <a:xfrm>
              <a:off x="2575" y="2455"/>
              <a:ext cx="2808" cy="1428"/>
              <a:chOff x="2534" y="2455"/>
              <a:chExt cx="2808" cy="1428"/>
            </a:xfrm>
          </p:grpSpPr>
          <p:sp>
            <p:nvSpPr>
              <p:cNvPr id="4121" name="Oval 23"/>
              <p:cNvSpPr>
                <a:spLocks noChangeArrowheads="1"/>
              </p:cNvSpPr>
              <p:nvPr/>
            </p:nvSpPr>
            <p:spPr bwMode="auto">
              <a:xfrm>
                <a:off x="2534" y="2782"/>
                <a:ext cx="2197" cy="666"/>
              </a:xfrm>
              <a:prstGeom prst="ellipse">
                <a:avLst/>
              </a:prstGeom>
              <a:solidFill>
                <a:srgbClr val="008000">
                  <a:alpha val="63136"/>
                </a:srgbClr>
              </a:solidFill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098" name="Object 2"/>
              <p:cNvGraphicFramePr>
                <a:graphicFrameLocks noChangeAspect="1"/>
              </p:cNvGraphicFramePr>
              <p:nvPr/>
            </p:nvGraphicFramePr>
            <p:xfrm>
              <a:off x="3083" y="3138"/>
              <a:ext cx="268" cy="4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1" name="Visio" r:id="rId7" imgW="506254" imgH="771049" progId="Visio.Drawing.11">
                      <p:embed/>
                    </p:oleObj>
                  </mc:Choice>
                  <mc:Fallback>
                    <p:oleObj name="Visio" r:id="rId7" imgW="506254" imgH="771049" progId="Visio.Drawing.11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alphaModFix amt="69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3" y="3138"/>
                            <a:ext cx="268" cy="4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>
                                    <a:alpha val="69000"/>
                                  </a:srgbClr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9" name="Object 3"/>
              <p:cNvGraphicFramePr>
                <a:graphicFrameLocks noChangeAspect="1"/>
              </p:cNvGraphicFramePr>
              <p:nvPr/>
            </p:nvGraphicFramePr>
            <p:xfrm>
              <a:off x="4060" y="3199"/>
              <a:ext cx="267" cy="4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2" name="Visio" r:id="rId9" imgW="506254" imgH="771049" progId="Visio.Drawing.11">
                      <p:embed/>
                    </p:oleObj>
                  </mc:Choice>
                  <mc:Fallback>
                    <p:oleObj name="Visio" r:id="rId9" imgW="506254" imgH="771049" progId="Visio.Drawing.11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alphaModFix amt="69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0" y="3199"/>
                            <a:ext cx="267" cy="4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>
                                    <a:alpha val="69000"/>
                                  </a:srgbClr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 rot="5698111">
                <a:off x="3132" y="2788"/>
                <a:ext cx="330" cy="427"/>
              </a:xfrm>
              <a:custGeom>
                <a:avLst/>
                <a:gdLst>
                  <a:gd name="T0" fmla="*/ 0 w 272"/>
                  <a:gd name="T1" fmla="*/ 0 h 317"/>
                  <a:gd name="T2" fmla="*/ 1140 w 272"/>
                  <a:gd name="T3" fmla="*/ 4803 h 317"/>
                  <a:gd name="T4" fmla="*/ 1140 w 272"/>
                  <a:gd name="T5" fmla="*/ 2380 h 317"/>
                  <a:gd name="T6" fmla="*/ 2272 w 272"/>
                  <a:gd name="T7" fmla="*/ 8397 h 3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317"/>
                  <a:gd name="T14" fmla="*/ 272 w 272"/>
                  <a:gd name="T15" fmla="*/ 317 h 3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317">
                    <a:moveTo>
                      <a:pt x="0" y="0"/>
                    </a:moveTo>
                    <a:lnTo>
                      <a:pt x="136" y="181"/>
                    </a:lnTo>
                    <a:lnTo>
                      <a:pt x="136" y="90"/>
                    </a:lnTo>
                    <a:lnTo>
                      <a:pt x="272" y="317"/>
                    </a:lnTo>
                  </a:path>
                </a:pathLst>
              </a:cu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 rot="7679281">
                <a:off x="3496" y="3091"/>
                <a:ext cx="331" cy="426"/>
              </a:xfrm>
              <a:custGeom>
                <a:avLst/>
                <a:gdLst>
                  <a:gd name="T0" fmla="*/ 0 w 272"/>
                  <a:gd name="T1" fmla="*/ 0 h 317"/>
                  <a:gd name="T2" fmla="*/ 1182 w 272"/>
                  <a:gd name="T3" fmla="*/ 4674 h 317"/>
                  <a:gd name="T4" fmla="*/ 1182 w 272"/>
                  <a:gd name="T5" fmla="*/ 2330 h 317"/>
                  <a:gd name="T6" fmla="*/ 2354 w 272"/>
                  <a:gd name="T7" fmla="*/ 8173 h 3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317"/>
                  <a:gd name="T14" fmla="*/ 272 w 272"/>
                  <a:gd name="T15" fmla="*/ 317 h 3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317">
                    <a:moveTo>
                      <a:pt x="0" y="0"/>
                    </a:moveTo>
                    <a:lnTo>
                      <a:pt x="136" y="181"/>
                    </a:lnTo>
                    <a:lnTo>
                      <a:pt x="136" y="90"/>
                    </a:lnTo>
                    <a:lnTo>
                      <a:pt x="272" y="317"/>
                    </a:lnTo>
                  </a:path>
                </a:pathLst>
              </a:cu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Text Box 28"/>
              <p:cNvSpPr txBox="1">
                <a:spLocks noChangeArrowheads="1"/>
              </p:cNvSpPr>
              <p:nvPr/>
            </p:nvSpPr>
            <p:spPr bwMode="auto">
              <a:xfrm>
                <a:off x="3350" y="3456"/>
                <a:ext cx="548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1800">
                    <a:solidFill>
                      <a:srgbClr val="FFFFFF"/>
                    </a:solidFill>
                  </a:rPr>
                  <a:t>CR User</a:t>
                </a:r>
              </a:p>
            </p:txBody>
          </p:sp>
          <p:sp>
            <p:nvSpPr>
              <p:cNvPr id="4125" name="Text Box 29"/>
              <p:cNvSpPr txBox="1">
                <a:spLocks noChangeArrowheads="1"/>
              </p:cNvSpPr>
              <p:nvPr/>
            </p:nvSpPr>
            <p:spPr bwMode="auto">
              <a:xfrm>
                <a:off x="3696" y="2557"/>
                <a:ext cx="896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1600">
                    <a:solidFill>
                      <a:srgbClr val="FFFFFF"/>
                    </a:solidFill>
                  </a:rPr>
                  <a:t>CR Base-station</a:t>
                </a:r>
              </a:p>
            </p:txBody>
          </p:sp>
          <p:sp>
            <p:nvSpPr>
              <p:cNvPr id="4126" name="Text Box 30"/>
              <p:cNvSpPr txBox="1">
                <a:spLocks noChangeArrowheads="1"/>
              </p:cNvSpPr>
              <p:nvPr/>
            </p:nvSpPr>
            <p:spPr bwMode="auto">
              <a:xfrm>
                <a:off x="3889" y="3669"/>
                <a:ext cx="1453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1800"/>
                  <a:t>Cognitive Radio Network</a:t>
                </a:r>
              </a:p>
            </p:txBody>
          </p:sp>
          <p:sp>
            <p:nvSpPr>
              <p:cNvPr id="4127" name="Text Box 31"/>
              <p:cNvSpPr txBox="1">
                <a:spLocks noChangeArrowheads="1"/>
              </p:cNvSpPr>
              <p:nvPr/>
            </p:nvSpPr>
            <p:spPr bwMode="auto">
              <a:xfrm>
                <a:off x="2689" y="2502"/>
                <a:ext cx="942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1600">
                    <a:solidFill>
                      <a:schemeClr val="bg2"/>
                    </a:solidFill>
                  </a:rPr>
                  <a:t>Dynamic </a:t>
                </a:r>
              </a:p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1600">
                    <a:solidFill>
                      <a:schemeClr val="bg2"/>
                    </a:solidFill>
                  </a:rPr>
                  <a:t>Spectrum Access</a:t>
                </a: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3816" y="2775"/>
                <a:ext cx="334" cy="423"/>
              </a:xfrm>
              <a:custGeom>
                <a:avLst/>
                <a:gdLst>
                  <a:gd name="T0" fmla="*/ 0 w 272"/>
                  <a:gd name="T1" fmla="*/ 0 h 317"/>
                  <a:gd name="T2" fmla="*/ 1298 w 272"/>
                  <a:gd name="T3" fmla="*/ 4327 h 317"/>
                  <a:gd name="T4" fmla="*/ 1298 w 272"/>
                  <a:gd name="T5" fmla="*/ 2160 h 317"/>
                  <a:gd name="T6" fmla="*/ 2601 w 272"/>
                  <a:gd name="T7" fmla="*/ 7567 h 3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317"/>
                  <a:gd name="T14" fmla="*/ 272 w 272"/>
                  <a:gd name="T15" fmla="*/ 317 h 3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317">
                    <a:moveTo>
                      <a:pt x="0" y="0"/>
                    </a:moveTo>
                    <a:lnTo>
                      <a:pt x="136" y="181"/>
                    </a:lnTo>
                    <a:lnTo>
                      <a:pt x="136" y="90"/>
                    </a:lnTo>
                    <a:lnTo>
                      <a:pt x="272" y="317"/>
                    </a:lnTo>
                  </a:path>
                </a:pathLst>
              </a:cu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29" name="Group 33"/>
              <p:cNvGrpSpPr>
                <a:grpSpLocks/>
              </p:cNvGrpSpPr>
              <p:nvPr/>
            </p:nvGrpSpPr>
            <p:grpSpPr bwMode="auto">
              <a:xfrm>
                <a:off x="3600" y="2455"/>
                <a:ext cx="192" cy="457"/>
                <a:chOff x="2286" y="2224"/>
                <a:chExt cx="192" cy="457"/>
              </a:xfrm>
            </p:grpSpPr>
            <p:sp>
              <p:nvSpPr>
                <p:cNvPr id="4130" name="Freeform 34"/>
                <p:cNvSpPr>
                  <a:spLocks/>
                </p:cNvSpPr>
                <p:nvPr/>
              </p:nvSpPr>
              <p:spPr bwMode="auto">
                <a:xfrm>
                  <a:off x="2367" y="2574"/>
                  <a:ext cx="111" cy="107"/>
                </a:xfrm>
                <a:custGeom>
                  <a:avLst/>
                  <a:gdLst>
                    <a:gd name="T0" fmla="*/ 0 w 227"/>
                    <a:gd name="T1" fmla="*/ 0 h 217"/>
                    <a:gd name="T2" fmla="*/ 0 w 227"/>
                    <a:gd name="T3" fmla="*/ 0 h 217"/>
                    <a:gd name="T4" fmla="*/ 0 w 227"/>
                    <a:gd name="T5" fmla="*/ 0 h 217"/>
                    <a:gd name="T6" fmla="*/ 0 w 227"/>
                    <a:gd name="T7" fmla="*/ 0 h 217"/>
                    <a:gd name="T8" fmla="*/ 0 w 227"/>
                    <a:gd name="T9" fmla="*/ 0 h 217"/>
                    <a:gd name="T10" fmla="*/ 0 w 227"/>
                    <a:gd name="T11" fmla="*/ 0 h 2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217"/>
                    <a:gd name="T20" fmla="*/ 227 w 227"/>
                    <a:gd name="T21" fmla="*/ 217 h 2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217">
                      <a:moveTo>
                        <a:pt x="149" y="217"/>
                      </a:moveTo>
                      <a:cubicBezTo>
                        <a:pt x="205" y="188"/>
                        <a:pt x="227" y="118"/>
                        <a:pt x="198" y="62"/>
                      </a:cubicBezTo>
                      <a:cubicBezTo>
                        <a:pt x="179" y="25"/>
                        <a:pt x="141" y="1"/>
                        <a:pt x="100" y="0"/>
                      </a:cubicBezTo>
                      <a:lnTo>
                        <a:pt x="0" y="217"/>
                      </a:lnTo>
                      <a:lnTo>
                        <a:pt x="149" y="21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4131" name="Picture 35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340" y="2247"/>
                  <a:ext cx="47" cy="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340" y="2247"/>
                  <a:ext cx="47" cy="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33" name="Freeform 37"/>
                <p:cNvSpPr>
                  <a:spLocks/>
                </p:cNvSpPr>
                <p:nvPr/>
              </p:nvSpPr>
              <p:spPr bwMode="auto">
                <a:xfrm>
                  <a:off x="2353" y="2261"/>
                  <a:ext cx="29" cy="30"/>
                </a:xfrm>
                <a:custGeom>
                  <a:avLst/>
                  <a:gdLst>
                    <a:gd name="T0" fmla="*/ 29 w 29"/>
                    <a:gd name="T1" fmla="*/ 15 h 30"/>
                    <a:gd name="T2" fmla="*/ 14 w 29"/>
                    <a:gd name="T3" fmla="*/ 0 h 30"/>
                    <a:gd name="T4" fmla="*/ 0 w 29"/>
                    <a:gd name="T5" fmla="*/ 15 h 30"/>
                    <a:gd name="T6" fmla="*/ 14 w 29"/>
                    <a:gd name="T7" fmla="*/ 30 h 30"/>
                    <a:gd name="T8" fmla="*/ 29 w 29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30"/>
                    <a:gd name="T17" fmla="*/ 29 w 2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30">
                      <a:moveTo>
                        <a:pt x="29" y="15"/>
                      </a:moveTo>
                      <a:cubicBezTo>
                        <a:pt x="29" y="7"/>
                        <a:pt x="23" y="0"/>
                        <a:pt x="14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4"/>
                        <a:pt x="7" y="30"/>
                        <a:pt x="14" y="30"/>
                      </a:cubicBezTo>
                      <a:cubicBezTo>
                        <a:pt x="23" y="30"/>
                        <a:pt x="29" y="24"/>
                        <a:pt x="29" y="15"/>
                      </a:cubicBez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367" y="2291"/>
                  <a:ext cx="1" cy="140"/>
                </a:xfrm>
                <a:prstGeom prst="line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Freeform 39"/>
                <p:cNvSpPr>
                  <a:spLocks noEditPoints="1"/>
                </p:cNvSpPr>
                <p:nvPr/>
              </p:nvSpPr>
              <p:spPr bwMode="auto">
                <a:xfrm>
                  <a:off x="2286" y="2224"/>
                  <a:ext cx="162" cy="105"/>
                </a:xfrm>
                <a:custGeom>
                  <a:avLst/>
                  <a:gdLst>
                    <a:gd name="T0" fmla="*/ 0 w 332"/>
                    <a:gd name="T1" fmla="*/ 0 h 214"/>
                    <a:gd name="T2" fmla="*/ 0 w 332"/>
                    <a:gd name="T3" fmla="*/ 0 h 214"/>
                    <a:gd name="T4" fmla="*/ 0 w 332"/>
                    <a:gd name="T5" fmla="*/ 0 h 214"/>
                    <a:gd name="T6" fmla="*/ 0 w 332"/>
                    <a:gd name="T7" fmla="*/ 0 h 214"/>
                    <a:gd name="T8" fmla="*/ 0 w 332"/>
                    <a:gd name="T9" fmla="*/ 0 h 214"/>
                    <a:gd name="T10" fmla="*/ 0 w 332"/>
                    <a:gd name="T11" fmla="*/ 0 h 214"/>
                    <a:gd name="T12" fmla="*/ 0 w 332"/>
                    <a:gd name="T13" fmla="*/ 0 h 214"/>
                    <a:gd name="T14" fmla="*/ 0 w 332"/>
                    <a:gd name="T15" fmla="*/ 0 h 214"/>
                    <a:gd name="T16" fmla="*/ 0 w 332"/>
                    <a:gd name="T17" fmla="*/ 0 h 214"/>
                    <a:gd name="T18" fmla="*/ 0 w 332"/>
                    <a:gd name="T19" fmla="*/ 0 h 2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32"/>
                    <a:gd name="T31" fmla="*/ 0 h 214"/>
                    <a:gd name="T32" fmla="*/ 332 w 332"/>
                    <a:gd name="T33" fmla="*/ 214 h 2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32" h="214">
                      <a:moveTo>
                        <a:pt x="102" y="43"/>
                      </a:moveTo>
                      <a:cubicBezTo>
                        <a:pt x="67" y="78"/>
                        <a:pt x="67" y="136"/>
                        <a:pt x="102" y="171"/>
                      </a:cubicBezTo>
                      <a:cubicBezTo>
                        <a:pt x="102" y="171"/>
                        <a:pt x="102" y="171"/>
                        <a:pt x="102" y="171"/>
                      </a:cubicBezTo>
                      <a:moveTo>
                        <a:pt x="230" y="171"/>
                      </a:moveTo>
                      <a:cubicBezTo>
                        <a:pt x="266" y="136"/>
                        <a:pt x="266" y="78"/>
                        <a:pt x="230" y="43"/>
                      </a:cubicBezTo>
                      <a:moveTo>
                        <a:pt x="59" y="0"/>
                      </a:moveTo>
                      <a:cubicBezTo>
                        <a:pt x="0" y="59"/>
                        <a:pt x="0" y="155"/>
                        <a:pt x="59" y="214"/>
                      </a:cubicBezTo>
                      <a:cubicBezTo>
                        <a:pt x="59" y="214"/>
                        <a:pt x="59" y="214"/>
                        <a:pt x="59" y="214"/>
                      </a:cubicBezTo>
                      <a:moveTo>
                        <a:pt x="273" y="214"/>
                      </a:moveTo>
                      <a:cubicBezTo>
                        <a:pt x="332" y="155"/>
                        <a:pt x="332" y="59"/>
                        <a:pt x="273" y="0"/>
                      </a:cubicBez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Freeform 40"/>
                <p:cNvSpPr>
                  <a:spLocks noEditPoints="1"/>
                </p:cNvSpPr>
                <p:nvPr/>
              </p:nvSpPr>
              <p:spPr bwMode="auto">
                <a:xfrm>
                  <a:off x="2304" y="2261"/>
                  <a:ext cx="122" cy="410"/>
                </a:xfrm>
                <a:custGeom>
                  <a:avLst/>
                  <a:gdLst>
                    <a:gd name="T0" fmla="*/ 0 w 250"/>
                    <a:gd name="T1" fmla="*/ 0 h 835"/>
                    <a:gd name="T2" fmla="*/ 0 w 250"/>
                    <a:gd name="T3" fmla="*/ 0 h 835"/>
                    <a:gd name="T4" fmla="*/ 0 w 250"/>
                    <a:gd name="T5" fmla="*/ 0 h 835"/>
                    <a:gd name="T6" fmla="*/ 0 w 250"/>
                    <a:gd name="T7" fmla="*/ 0 h 835"/>
                    <a:gd name="T8" fmla="*/ 0 w 250"/>
                    <a:gd name="T9" fmla="*/ 0 h 835"/>
                    <a:gd name="T10" fmla="*/ 0 w 250"/>
                    <a:gd name="T11" fmla="*/ 0 h 835"/>
                    <a:gd name="T12" fmla="*/ 0 w 250"/>
                    <a:gd name="T13" fmla="*/ 0 h 835"/>
                    <a:gd name="T14" fmla="*/ 0 w 250"/>
                    <a:gd name="T15" fmla="*/ 0 h 835"/>
                    <a:gd name="T16" fmla="*/ 0 w 250"/>
                    <a:gd name="T17" fmla="*/ 0 h 835"/>
                    <a:gd name="T18" fmla="*/ 0 w 250"/>
                    <a:gd name="T19" fmla="*/ 0 h 835"/>
                    <a:gd name="T20" fmla="*/ 0 w 250"/>
                    <a:gd name="T21" fmla="*/ 0 h 835"/>
                    <a:gd name="T22" fmla="*/ 0 w 250"/>
                    <a:gd name="T23" fmla="*/ 0 h 835"/>
                    <a:gd name="T24" fmla="*/ 0 w 250"/>
                    <a:gd name="T25" fmla="*/ 0 h 835"/>
                    <a:gd name="T26" fmla="*/ 0 w 250"/>
                    <a:gd name="T27" fmla="*/ 0 h 8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0"/>
                    <a:gd name="T43" fmla="*/ 0 h 835"/>
                    <a:gd name="T44" fmla="*/ 250 w 250"/>
                    <a:gd name="T45" fmla="*/ 835 h 83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0" h="835">
                      <a:moveTo>
                        <a:pt x="128" y="312"/>
                      </a:moveTo>
                      <a:cubicBezTo>
                        <a:pt x="97" y="312"/>
                        <a:pt x="71" y="325"/>
                        <a:pt x="68" y="343"/>
                      </a:cubicBezTo>
                      <a:lnTo>
                        <a:pt x="8" y="752"/>
                      </a:lnTo>
                      <a:cubicBezTo>
                        <a:pt x="0" y="790"/>
                        <a:pt x="46" y="825"/>
                        <a:pt x="113" y="830"/>
                      </a:cubicBezTo>
                      <a:cubicBezTo>
                        <a:pt x="179" y="835"/>
                        <a:pt x="240" y="808"/>
                        <a:pt x="248" y="770"/>
                      </a:cubicBezTo>
                      <a:cubicBezTo>
                        <a:pt x="250" y="764"/>
                        <a:pt x="250" y="758"/>
                        <a:pt x="248" y="752"/>
                      </a:cubicBezTo>
                      <a:lnTo>
                        <a:pt x="189" y="346"/>
                      </a:lnTo>
                      <a:cubicBezTo>
                        <a:pt x="189" y="327"/>
                        <a:pt x="162" y="312"/>
                        <a:pt x="128" y="312"/>
                      </a:cubicBezTo>
                      <a:close/>
                      <a:moveTo>
                        <a:pt x="159" y="30"/>
                      </a:moveTo>
                      <a:cubicBezTo>
                        <a:pt x="159" y="13"/>
                        <a:pt x="145" y="0"/>
                        <a:pt x="128" y="0"/>
                      </a:cubicBezTo>
                      <a:cubicBezTo>
                        <a:pt x="112" y="0"/>
                        <a:pt x="98" y="13"/>
                        <a:pt x="98" y="30"/>
                      </a:cubicBezTo>
                      <a:cubicBezTo>
                        <a:pt x="98" y="47"/>
                        <a:pt x="112" y="60"/>
                        <a:pt x="128" y="60"/>
                      </a:cubicBezTo>
                      <a:cubicBezTo>
                        <a:pt x="145" y="60"/>
                        <a:pt x="159" y="47"/>
                        <a:pt x="159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367" y="2291"/>
                  <a:ext cx="1" cy="124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/>
              </p:nvSpPr>
              <p:spPr bwMode="auto">
                <a:xfrm>
                  <a:off x="2304" y="2430"/>
                  <a:ext cx="122" cy="241"/>
                </a:xfrm>
                <a:custGeom>
                  <a:avLst/>
                  <a:gdLst>
                    <a:gd name="T0" fmla="*/ 0 w 250"/>
                    <a:gd name="T1" fmla="*/ 0 h 492"/>
                    <a:gd name="T2" fmla="*/ 0 w 250"/>
                    <a:gd name="T3" fmla="*/ 0 h 492"/>
                    <a:gd name="T4" fmla="*/ 0 w 250"/>
                    <a:gd name="T5" fmla="*/ 0 h 492"/>
                    <a:gd name="T6" fmla="*/ 0 w 250"/>
                    <a:gd name="T7" fmla="*/ 0 h 492"/>
                    <a:gd name="T8" fmla="*/ 0 w 250"/>
                    <a:gd name="T9" fmla="*/ 0 h 492"/>
                    <a:gd name="T10" fmla="*/ 0 w 250"/>
                    <a:gd name="T11" fmla="*/ 0 h 492"/>
                    <a:gd name="T12" fmla="*/ 0 w 250"/>
                    <a:gd name="T13" fmla="*/ 0 h 492"/>
                    <a:gd name="T14" fmla="*/ 0 w 250"/>
                    <a:gd name="T15" fmla="*/ 0 h 492"/>
                    <a:gd name="T16" fmla="*/ 0 w 250"/>
                    <a:gd name="T17" fmla="*/ 0 h 4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0"/>
                    <a:gd name="T28" fmla="*/ 0 h 492"/>
                    <a:gd name="T29" fmla="*/ 250 w 250"/>
                    <a:gd name="T30" fmla="*/ 492 h 4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0" h="492">
                      <a:moveTo>
                        <a:pt x="248" y="409"/>
                      </a:moveTo>
                      <a:lnTo>
                        <a:pt x="189" y="0"/>
                      </a:lnTo>
                      <a:cubicBezTo>
                        <a:pt x="173" y="34"/>
                        <a:pt x="133" y="48"/>
                        <a:pt x="100" y="32"/>
                      </a:cubicBezTo>
                      <a:cubicBezTo>
                        <a:pt x="86" y="25"/>
                        <a:pt x="75" y="14"/>
                        <a:pt x="68" y="0"/>
                      </a:cubicBezTo>
                      <a:lnTo>
                        <a:pt x="8" y="409"/>
                      </a:lnTo>
                      <a:cubicBezTo>
                        <a:pt x="0" y="447"/>
                        <a:pt x="46" y="482"/>
                        <a:pt x="113" y="487"/>
                      </a:cubicBezTo>
                      <a:cubicBezTo>
                        <a:pt x="179" y="492"/>
                        <a:pt x="240" y="465"/>
                        <a:pt x="248" y="427"/>
                      </a:cubicBezTo>
                      <a:cubicBezTo>
                        <a:pt x="250" y="421"/>
                        <a:pt x="250" y="415"/>
                        <a:pt x="248" y="409"/>
                      </a:cubicBezTo>
                      <a:close/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6" name="Group 43"/>
            <p:cNvGrpSpPr>
              <a:grpSpLocks/>
            </p:cNvGrpSpPr>
            <p:nvPr/>
          </p:nvGrpSpPr>
          <p:grpSpPr bwMode="auto">
            <a:xfrm>
              <a:off x="2279" y="2571"/>
              <a:ext cx="637" cy="1247"/>
              <a:chOff x="2238" y="2571"/>
              <a:chExt cx="637" cy="1247"/>
            </a:xfrm>
          </p:grpSpPr>
          <p:sp>
            <p:nvSpPr>
              <p:cNvPr id="4107" name="Text Box 44"/>
              <p:cNvSpPr txBox="1">
                <a:spLocks noChangeArrowheads="1"/>
              </p:cNvSpPr>
              <p:nvPr/>
            </p:nvSpPr>
            <p:spPr bwMode="auto">
              <a:xfrm>
                <a:off x="2327" y="3604"/>
                <a:ext cx="548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1800">
                    <a:solidFill>
                      <a:srgbClr val="FFFFFF"/>
                    </a:solidFill>
                  </a:rPr>
                  <a:t>CR User</a:t>
                </a:r>
              </a:p>
            </p:txBody>
          </p:sp>
          <p:grpSp>
            <p:nvGrpSpPr>
              <p:cNvPr id="4108" name="Group 45"/>
              <p:cNvGrpSpPr>
                <a:grpSpLocks/>
              </p:cNvGrpSpPr>
              <p:nvPr/>
            </p:nvGrpSpPr>
            <p:grpSpPr bwMode="auto">
              <a:xfrm>
                <a:off x="2238" y="2571"/>
                <a:ext cx="598" cy="1087"/>
                <a:chOff x="2238" y="2571"/>
                <a:chExt cx="598" cy="1087"/>
              </a:xfrm>
            </p:grpSpPr>
            <p:grpSp>
              <p:nvGrpSpPr>
                <p:cNvPr id="4109" name="Group 46"/>
                <p:cNvGrpSpPr>
                  <a:grpSpLocks/>
                </p:cNvGrpSpPr>
                <p:nvPr/>
              </p:nvGrpSpPr>
              <p:grpSpPr bwMode="auto">
                <a:xfrm>
                  <a:off x="2328" y="3175"/>
                  <a:ext cx="508" cy="483"/>
                  <a:chOff x="391" y="1762"/>
                  <a:chExt cx="377" cy="362"/>
                </a:xfrm>
              </p:grpSpPr>
              <p:sp>
                <p:nvSpPr>
                  <p:cNvPr id="4111" name="Freeform 47"/>
                  <p:cNvSpPr>
                    <a:spLocks/>
                  </p:cNvSpPr>
                  <p:nvPr/>
                </p:nvSpPr>
                <p:spPr bwMode="auto">
                  <a:xfrm>
                    <a:off x="558" y="1979"/>
                    <a:ext cx="208" cy="143"/>
                  </a:xfrm>
                  <a:custGeom>
                    <a:avLst/>
                    <a:gdLst>
                      <a:gd name="T0" fmla="*/ 0 w 846"/>
                      <a:gd name="T1" fmla="*/ 0 h 580"/>
                      <a:gd name="T2" fmla="*/ 0 w 846"/>
                      <a:gd name="T3" fmla="*/ 0 h 580"/>
                      <a:gd name="T4" fmla="*/ 0 w 846"/>
                      <a:gd name="T5" fmla="*/ 0 h 580"/>
                      <a:gd name="T6" fmla="*/ 0 w 846"/>
                      <a:gd name="T7" fmla="*/ 0 h 580"/>
                      <a:gd name="T8" fmla="*/ 0 w 846"/>
                      <a:gd name="T9" fmla="*/ 0 h 580"/>
                      <a:gd name="T10" fmla="*/ 0 w 846"/>
                      <a:gd name="T11" fmla="*/ 0 h 580"/>
                      <a:gd name="T12" fmla="*/ 0 w 846"/>
                      <a:gd name="T13" fmla="*/ 0 h 5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46"/>
                      <a:gd name="T22" fmla="*/ 0 h 580"/>
                      <a:gd name="T23" fmla="*/ 846 w 846"/>
                      <a:gd name="T24" fmla="*/ 580 h 58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46" h="580">
                        <a:moveTo>
                          <a:pt x="295" y="580"/>
                        </a:moveTo>
                        <a:cubicBezTo>
                          <a:pt x="491" y="562"/>
                          <a:pt x="671" y="464"/>
                          <a:pt x="794" y="308"/>
                        </a:cubicBezTo>
                        <a:cubicBezTo>
                          <a:pt x="846" y="205"/>
                          <a:pt x="807" y="78"/>
                          <a:pt x="705" y="25"/>
                        </a:cubicBezTo>
                        <a:cubicBezTo>
                          <a:pt x="673" y="8"/>
                          <a:pt x="637" y="0"/>
                          <a:pt x="601" y="1"/>
                        </a:cubicBezTo>
                        <a:lnTo>
                          <a:pt x="0" y="580"/>
                        </a:lnTo>
                        <a:lnTo>
                          <a:pt x="295" y="580"/>
                        </a:lnTo>
                        <a:close/>
                      </a:path>
                    </a:pathLst>
                  </a:custGeom>
                  <a:solidFill>
                    <a:srgbClr val="DEDEDE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2" name="Freeform 48"/>
                  <p:cNvSpPr>
                    <a:spLocks/>
                  </p:cNvSpPr>
                  <p:nvPr/>
                </p:nvSpPr>
                <p:spPr bwMode="auto">
                  <a:xfrm>
                    <a:off x="587" y="2013"/>
                    <a:ext cx="138" cy="108"/>
                  </a:xfrm>
                  <a:custGeom>
                    <a:avLst/>
                    <a:gdLst>
                      <a:gd name="T0" fmla="*/ 0 w 138"/>
                      <a:gd name="T1" fmla="*/ 80 h 108"/>
                      <a:gd name="T2" fmla="*/ 138 w 138"/>
                      <a:gd name="T3" fmla="*/ 0 h 108"/>
                      <a:gd name="T4" fmla="*/ 129 w 138"/>
                      <a:gd name="T5" fmla="*/ 34 h 108"/>
                      <a:gd name="T6" fmla="*/ 0 w 138"/>
                      <a:gd name="T7" fmla="*/ 108 h 108"/>
                      <a:gd name="T8" fmla="*/ 0 w 138"/>
                      <a:gd name="T9" fmla="*/ 8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8"/>
                      <a:gd name="T16" fmla="*/ 0 h 108"/>
                      <a:gd name="T17" fmla="*/ 138 w 138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8" h="108">
                        <a:moveTo>
                          <a:pt x="0" y="80"/>
                        </a:moveTo>
                        <a:lnTo>
                          <a:pt x="138" y="0"/>
                        </a:lnTo>
                        <a:lnTo>
                          <a:pt x="129" y="34"/>
                        </a:lnTo>
                        <a:lnTo>
                          <a:pt x="0" y="108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3" name="Freeform 49"/>
                  <p:cNvSpPr>
                    <a:spLocks/>
                  </p:cNvSpPr>
                  <p:nvPr/>
                </p:nvSpPr>
                <p:spPr bwMode="auto">
                  <a:xfrm>
                    <a:off x="560" y="1762"/>
                    <a:ext cx="208" cy="110"/>
                  </a:xfrm>
                  <a:custGeom>
                    <a:avLst/>
                    <a:gdLst>
                      <a:gd name="T0" fmla="*/ 0 w 843"/>
                      <a:gd name="T1" fmla="*/ 0 h 447"/>
                      <a:gd name="T2" fmla="*/ 0 w 843"/>
                      <a:gd name="T3" fmla="*/ 0 h 447"/>
                      <a:gd name="T4" fmla="*/ 0 w 843"/>
                      <a:gd name="T5" fmla="*/ 0 h 447"/>
                      <a:gd name="T6" fmla="*/ 0 w 843"/>
                      <a:gd name="T7" fmla="*/ 0 h 447"/>
                      <a:gd name="T8" fmla="*/ 0 w 843"/>
                      <a:gd name="T9" fmla="*/ 0 h 447"/>
                      <a:gd name="T10" fmla="*/ 0 w 843"/>
                      <a:gd name="T11" fmla="*/ 0 h 44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43"/>
                      <a:gd name="T19" fmla="*/ 0 h 447"/>
                      <a:gd name="T20" fmla="*/ 843 w 843"/>
                      <a:gd name="T21" fmla="*/ 447 h 44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43" h="447">
                        <a:moveTo>
                          <a:pt x="0" y="3"/>
                        </a:moveTo>
                        <a:lnTo>
                          <a:pt x="68" y="0"/>
                        </a:lnTo>
                        <a:lnTo>
                          <a:pt x="608" y="286"/>
                        </a:lnTo>
                        <a:lnTo>
                          <a:pt x="843" y="447"/>
                        </a:lnTo>
                        <a:lnTo>
                          <a:pt x="777" y="447"/>
                        </a:lnTo>
                        <a:cubicBezTo>
                          <a:pt x="516" y="303"/>
                          <a:pt x="257" y="155"/>
                          <a:pt x="0" y="3"/>
                        </a:cubicBezTo>
                        <a:close/>
                      </a:path>
                    </a:pathLst>
                  </a:custGeom>
                  <a:noFill/>
                  <a:ln w="6350" cap="rnd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4" name="Freeform 50"/>
                  <p:cNvSpPr>
                    <a:spLocks/>
                  </p:cNvSpPr>
                  <p:nvPr/>
                </p:nvSpPr>
                <p:spPr bwMode="auto">
                  <a:xfrm>
                    <a:off x="395" y="1914"/>
                    <a:ext cx="311" cy="179"/>
                  </a:xfrm>
                  <a:custGeom>
                    <a:avLst/>
                    <a:gdLst>
                      <a:gd name="T0" fmla="*/ 0 w 1262"/>
                      <a:gd name="T1" fmla="*/ 0 h 727"/>
                      <a:gd name="T2" fmla="*/ 0 w 1262"/>
                      <a:gd name="T3" fmla="*/ 0 h 727"/>
                      <a:gd name="T4" fmla="*/ 0 w 1262"/>
                      <a:gd name="T5" fmla="*/ 0 h 727"/>
                      <a:gd name="T6" fmla="*/ 0 w 1262"/>
                      <a:gd name="T7" fmla="*/ 0 h 727"/>
                      <a:gd name="T8" fmla="*/ 0 w 1262"/>
                      <a:gd name="T9" fmla="*/ 0 h 7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62"/>
                      <a:gd name="T16" fmla="*/ 0 h 727"/>
                      <a:gd name="T17" fmla="*/ 1262 w 1262"/>
                      <a:gd name="T18" fmla="*/ 727 h 7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62" h="727">
                        <a:moveTo>
                          <a:pt x="0" y="281"/>
                        </a:moveTo>
                        <a:lnTo>
                          <a:pt x="487" y="0"/>
                        </a:lnTo>
                        <a:lnTo>
                          <a:pt x="1262" y="447"/>
                        </a:lnTo>
                        <a:lnTo>
                          <a:pt x="779" y="727"/>
                        </a:lnTo>
                        <a:cubicBezTo>
                          <a:pt x="492" y="635"/>
                          <a:pt x="227" y="483"/>
                          <a:pt x="0" y="281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6350" cap="rnd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5" name="Freeform 51"/>
                  <p:cNvSpPr>
                    <a:spLocks/>
                  </p:cNvSpPr>
                  <p:nvPr/>
                </p:nvSpPr>
                <p:spPr bwMode="auto">
                  <a:xfrm>
                    <a:off x="515" y="1762"/>
                    <a:ext cx="236" cy="262"/>
                  </a:xfrm>
                  <a:custGeom>
                    <a:avLst/>
                    <a:gdLst>
                      <a:gd name="T0" fmla="*/ 0 w 959"/>
                      <a:gd name="T1" fmla="*/ 0 h 1067"/>
                      <a:gd name="T2" fmla="*/ 0 w 959"/>
                      <a:gd name="T3" fmla="*/ 0 h 1067"/>
                      <a:gd name="T4" fmla="*/ 0 w 959"/>
                      <a:gd name="T5" fmla="*/ 0 h 1067"/>
                      <a:gd name="T6" fmla="*/ 0 w 959"/>
                      <a:gd name="T7" fmla="*/ 0 h 1067"/>
                      <a:gd name="T8" fmla="*/ 0 w 959"/>
                      <a:gd name="T9" fmla="*/ 0 h 1067"/>
                      <a:gd name="T10" fmla="*/ 0 w 959"/>
                      <a:gd name="T11" fmla="*/ 0 h 10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59"/>
                      <a:gd name="T19" fmla="*/ 0 h 1067"/>
                      <a:gd name="T20" fmla="*/ 959 w 959"/>
                      <a:gd name="T21" fmla="*/ 1067 h 106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59" h="1067">
                        <a:moveTo>
                          <a:pt x="775" y="1067"/>
                        </a:moveTo>
                        <a:cubicBezTo>
                          <a:pt x="518" y="917"/>
                          <a:pt x="259" y="768"/>
                          <a:pt x="0" y="620"/>
                        </a:cubicBezTo>
                        <a:lnTo>
                          <a:pt x="184" y="0"/>
                        </a:lnTo>
                        <a:lnTo>
                          <a:pt x="959" y="447"/>
                        </a:lnTo>
                        <a:lnTo>
                          <a:pt x="775" y="1067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6" name="Freeform 52"/>
                  <p:cNvSpPr>
                    <a:spLocks/>
                  </p:cNvSpPr>
                  <p:nvPr/>
                </p:nvSpPr>
                <p:spPr bwMode="auto">
                  <a:xfrm>
                    <a:off x="391" y="1987"/>
                    <a:ext cx="192" cy="137"/>
                  </a:xfrm>
                  <a:custGeom>
                    <a:avLst/>
                    <a:gdLst>
                      <a:gd name="T0" fmla="*/ 0 w 779"/>
                      <a:gd name="T1" fmla="*/ 0 h 559"/>
                      <a:gd name="T2" fmla="*/ 0 w 779"/>
                      <a:gd name="T3" fmla="*/ 0 h 559"/>
                      <a:gd name="T4" fmla="*/ 0 w 779"/>
                      <a:gd name="T5" fmla="*/ 0 h 559"/>
                      <a:gd name="T6" fmla="*/ 0 w 779"/>
                      <a:gd name="T7" fmla="*/ 0 h 559"/>
                      <a:gd name="T8" fmla="*/ 0 w 779"/>
                      <a:gd name="T9" fmla="*/ 0 h 559"/>
                      <a:gd name="T10" fmla="*/ 0 w 779"/>
                      <a:gd name="T11" fmla="*/ 0 h 559"/>
                      <a:gd name="T12" fmla="*/ 0 w 779"/>
                      <a:gd name="T13" fmla="*/ 0 h 5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79"/>
                      <a:gd name="T22" fmla="*/ 0 h 559"/>
                      <a:gd name="T23" fmla="*/ 779 w 779"/>
                      <a:gd name="T24" fmla="*/ 559 h 55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79" h="559">
                        <a:moveTo>
                          <a:pt x="0" y="106"/>
                        </a:moveTo>
                        <a:cubicBezTo>
                          <a:pt x="218" y="321"/>
                          <a:pt x="486" y="478"/>
                          <a:pt x="779" y="559"/>
                        </a:cubicBezTo>
                        <a:lnTo>
                          <a:pt x="779" y="446"/>
                        </a:lnTo>
                        <a:cubicBezTo>
                          <a:pt x="487" y="366"/>
                          <a:pt x="219" y="213"/>
                          <a:pt x="0" y="0"/>
                        </a:cubicBez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7" name="Freeform 53"/>
                  <p:cNvSpPr>
                    <a:spLocks/>
                  </p:cNvSpPr>
                  <p:nvPr/>
                </p:nvSpPr>
                <p:spPr bwMode="auto">
                  <a:xfrm>
                    <a:off x="395" y="1762"/>
                    <a:ext cx="373" cy="359"/>
                  </a:xfrm>
                  <a:custGeom>
                    <a:avLst/>
                    <a:gdLst>
                      <a:gd name="T0" fmla="*/ 0 w 1512"/>
                      <a:gd name="T1" fmla="*/ 0 h 1460"/>
                      <a:gd name="T2" fmla="*/ 0 w 1512"/>
                      <a:gd name="T3" fmla="*/ 0 h 1460"/>
                      <a:gd name="T4" fmla="*/ 0 w 1512"/>
                      <a:gd name="T5" fmla="*/ 0 h 1460"/>
                      <a:gd name="T6" fmla="*/ 0 w 1512"/>
                      <a:gd name="T7" fmla="*/ 0 h 1460"/>
                      <a:gd name="T8" fmla="*/ 0 w 1512"/>
                      <a:gd name="T9" fmla="*/ 0 h 1460"/>
                      <a:gd name="T10" fmla="*/ 0 w 1512"/>
                      <a:gd name="T11" fmla="*/ 0 h 1460"/>
                      <a:gd name="T12" fmla="*/ 0 w 1512"/>
                      <a:gd name="T13" fmla="*/ 0 h 1460"/>
                      <a:gd name="T14" fmla="*/ 0 w 1512"/>
                      <a:gd name="T15" fmla="*/ 0 h 1460"/>
                      <a:gd name="T16" fmla="*/ 0 w 1512"/>
                      <a:gd name="T17" fmla="*/ 0 h 14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12"/>
                      <a:gd name="T28" fmla="*/ 0 h 1460"/>
                      <a:gd name="T29" fmla="*/ 1512 w 1512"/>
                      <a:gd name="T30" fmla="*/ 1460 h 146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12" h="1460">
                        <a:moveTo>
                          <a:pt x="779" y="1460"/>
                        </a:moveTo>
                        <a:lnTo>
                          <a:pt x="1301" y="1158"/>
                        </a:lnTo>
                        <a:lnTo>
                          <a:pt x="1512" y="447"/>
                        </a:lnTo>
                        <a:lnTo>
                          <a:pt x="737" y="0"/>
                        </a:lnTo>
                        <a:lnTo>
                          <a:pt x="671" y="0"/>
                        </a:lnTo>
                        <a:lnTo>
                          <a:pt x="487" y="620"/>
                        </a:lnTo>
                        <a:lnTo>
                          <a:pt x="0" y="901"/>
                        </a:lnTo>
                        <a:lnTo>
                          <a:pt x="0" y="1007"/>
                        </a:lnTo>
                        <a:cubicBezTo>
                          <a:pt x="219" y="1221"/>
                          <a:pt x="486" y="1377"/>
                          <a:pt x="779" y="1460"/>
                        </a:cubicBez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8" name="Freeform 54"/>
                  <p:cNvSpPr>
                    <a:spLocks/>
                  </p:cNvSpPr>
                  <p:nvPr/>
                </p:nvSpPr>
                <p:spPr bwMode="auto">
                  <a:xfrm>
                    <a:off x="529" y="1780"/>
                    <a:ext cx="169" cy="229"/>
                  </a:xfrm>
                  <a:custGeom>
                    <a:avLst/>
                    <a:gdLst>
                      <a:gd name="T0" fmla="*/ 40 w 169"/>
                      <a:gd name="T1" fmla="*/ 0 h 229"/>
                      <a:gd name="T2" fmla="*/ 0 w 169"/>
                      <a:gd name="T3" fmla="*/ 131 h 229"/>
                      <a:gd name="T4" fmla="*/ 169 w 169"/>
                      <a:gd name="T5" fmla="*/ 229 h 229"/>
                      <a:gd name="T6" fmla="*/ 0 60000 65536"/>
                      <a:gd name="T7" fmla="*/ 0 60000 65536"/>
                      <a:gd name="T8" fmla="*/ 0 60000 65536"/>
                      <a:gd name="T9" fmla="*/ 0 w 169"/>
                      <a:gd name="T10" fmla="*/ 0 h 229"/>
                      <a:gd name="T11" fmla="*/ 169 w 169"/>
                      <a:gd name="T12" fmla="*/ 229 h 22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9" h="229">
                        <a:moveTo>
                          <a:pt x="40" y="0"/>
                        </a:moveTo>
                        <a:lnTo>
                          <a:pt x="0" y="131"/>
                        </a:lnTo>
                        <a:lnTo>
                          <a:pt x="169" y="229"/>
                        </a:lnTo>
                      </a:path>
                    </a:pathLst>
                  </a:custGeom>
                  <a:noFill/>
                  <a:ln w="6350" cap="rnd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9" name="Freeform 55"/>
                  <p:cNvSpPr>
                    <a:spLocks/>
                  </p:cNvSpPr>
                  <p:nvPr/>
                </p:nvSpPr>
                <p:spPr bwMode="auto">
                  <a:xfrm>
                    <a:off x="534" y="1780"/>
                    <a:ext cx="203" cy="229"/>
                  </a:xfrm>
                  <a:custGeom>
                    <a:avLst/>
                    <a:gdLst>
                      <a:gd name="T0" fmla="*/ 0 w 822"/>
                      <a:gd name="T1" fmla="*/ 0 h 930"/>
                      <a:gd name="T2" fmla="*/ 0 w 822"/>
                      <a:gd name="T3" fmla="*/ 0 h 930"/>
                      <a:gd name="T4" fmla="*/ 0 w 822"/>
                      <a:gd name="T5" fmla="*/ 0 h 930"/>
                      <a:gd name="T6" fmla="*/ 0 w 822"/>
                      <a:gd name="T7" fmla="*/ 0 h 930"/>
                      <a:gd name="T8" fmla="*/ 0 w 822"/>
                      <a:gd name="T9" fmla="*/ 0 h 930"/>
                      <a:gd name="T10" fmla="*/ 0 w 822"/>
                      <a:gd name="T11" fmla="*/ 0 h 930"/>
                      <a:gd name="T12" fmla="*/ 0 w 822"/>
                      <a:gd name="T13" fmla="*/ 0 h 930"/>
                      <a:gd name="T14" fmla="*/ 0 w 822"/>
                      <a:gd name="T15" fmla="*/ 0 h 9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22"/>
                      <a:gd name="T25" fmla="*/ 0 h 930"/>
                      <a:gd name="T26" fmla="*/ 822 w 822"/>
                      <a:gd name="T27" fmla="*/ 930 h 9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22" h="930">
                        <a:moveTo>
                          <a:pt x="0" y="529"/>
                        </a:moveTo>
                        <a:lnTo>
                          <a:pt x="154" y="9"/>
                        </a:lnTo>
                        <a:lnTo>
                          <a:pt x="139" y="0"/>
                        </a:lnTo>
                        <a:cubicBezTo>
                          <a:pt x="368" y="129"/>
                          <a:pt x="596" y="260"/>
                          <a:pt x="822" y="395"/>
                        </a:cubicBezTo>
                        <a:lnTo>
                          <a:pt x="665" y="930"/>
                        </a:lnTo>
                        <a:lnTo>
                          <a:pt x="668" y="915"/>
                        </a:lnTo>
                        <a:cubicBezTo>
                          <a:pt x="444" y="790"/>
                          <a:pt x="221" y="661"/>
                          <a:pt x="0" y="529"/>
                        </a:cubicBezTo>
                        <a:close/>
                      </a:path>
                    </a:pathLst>
                  </a:custGeom>
                  <a:solidFill>
                    <a:srgbClr val="ADADAD"/>
                  </a:solidFill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0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422" y="1937"/>
                    <a:ext cx="261" cy="145"/>
                  </a:xfrm>
                  <a:custGeom>
                    <a:avLst/>
                    <a:gdLst>
                      <a:gd name="T0" fmla="*/ 73 w 261"/>
                      <a:gd name="T1" fmla="*/ 3 h 145"/>
                      <a:gd name="T2" fmla="*/ 99 w 261"/>
                      <a:gd name="T3" fmla="*/ 18 h 145"/>
                      <a:gd name="T4" fmla="*/ 124 w 261"/>
                      <a:gd name="T5" fmla="*/ 33 h 145"/>
                      <a:gd name="T6" fmla="*/ 150 w 261"/>
                      <a:gd name="T7" fmla="*/ 48 h 145"/>
                      <a:gd name="T8" fmla="*/ 176 w 261"/>
                      <a:gd name="T9" fmla="*/ 63 h 145"/>
                      <a:gd name="T10" fmla="*/ 202 w 261"/>
                      <a:gd name="T11" fmla="*/ 78 h 145"/>
                      <a:gd name="T12" fmla="*/ 90 w 261"/>
                      <a:gd name="T13" fmla="*/ 9 h 145"/>
                      <a:gd name="T14" fmla="*/ 116 w 261"/>
                      <a:gd name="T15" fmla="*/ 24 h 145"/>
                      <a:gd name="T16" fmla="*/ 142 w 261"/>
                      <a:gd name="T17" fmla="*/ 39 h 145"/>
                      <a:gd name="T18" fmla="*/ 168 w 261"/>
                      <a:gd name="T19" fmla="*/ 54 h 145"/>
                      <a:gd name="T20" fmla="*/ 193 w 261"/>
                      <a:gd name="T21" fmla="*/ 69 h 145"/>
                      <a:gd name="T22" fmla="*/ 219 w 261"/>
                      <a:gd name="T23" fmla="*/ 84 h 145"/>
                      <a:gd name="T24" fmla="*/ 228 w 261"/>
                      <a:gd name="T25" fmla="*/ 93 h 145"/>
                      <a:gd name="T26" fmla="*/ 245 w 261"/>
                      <a:gd name="T27" fmla="*/ 99 h 145"/>
                      <a:gd name="T28" fmla="*/ 49 w 261"/>
                      <a:gd name="T29" fmla="*/ 17 h 145"/>
                      <a:gd name="T30" fmla="*/ 74 w 261"/>
                      <a:gd name="T31" fmla="*/ 32 h 145"/>
                      <a:gd name="T32" fmla="*/ 100 w 261"/>
                      <a:gd name="T33" fmla="*/ 47 h 145"/>
                      <a:gd name="T34" fmla="*/ 126 w 261"/>
                      <a:gd name="T35" fmla="*/ 62 h 145"/>
                      <a:gd name="T36" fmla="*/ 152 w 261"/>
                      <a:gd name="T37" fmla="*/ 77 h 145"/>
                      <a:gd name="T38" fmla="*/ 178 w 261"/>
                      <a:gd name="T39" fmla="*/ 92 h 145"/>
                      <a:gd name="T40" fmla="*/ 66 w 261"/>
                      <a:gd name="T41" fmla="*/ 23 h 145"/>
                      <a:gd name="T42" fmla="*/ 92 w 261"/>
                      <a:gd name="T43" fmla="*/ 38 h 145"/>
                      <a:gd name="T44" fmla="*/ 118 w 261"/>
                      <a:gd name="T45" fmla="*/ 53 h 145"/>
                      <a:gd name="T46" fmla="*/ 143 w 261"/>
                      <a:gd name="T47" fmla="*/ 68 h 145"/>
                      <a:gd name="T48" fmla="*/ 169 w 261"/>
                      <a:gd name="T49" fmla="*/ 83 h 145"/>
                      <a:gd name="T50" fmla="*/ 195 w 261"/>
                      <a:gd name="T51" fmla="*/ 98 h 145"/>
                      <a:gd name="T52" fmla="*/ 204 w 261"/>
                      <a:gd name="T53" fmla="*/ 107 h 145"/>
                      <a:gd name="T54" fmla="*/ 221 w 261"/>
                      <a:gd name="T55" fmla="*/ 113 h 145"/>
                      <a:gd name="T56" fmla="*/ 24 w 261"/>
                      <a:gd name="T57" fmla="*/ 31 h 145"/>
                      <a:gd name="T58" fmla="*/ 50 w 261"/>
                      <a:gd name="T59" fmla="*/ 46 h 145"/>
                      <a:gd name="T60" fmla="*/ 76 w 261"/>
                      <a:gd name="T61" fmla="*/ 61 h 145"/>
                      <a:gd name="T62" fmla="*/ 102 w 261"/>
                      <a:gd name="T63" fmla="*/ 76 h 145"/>
                      <a:gd name="T64" fmla="*/ 128 w 261"/>
                      <a:gd name="T65" fmla="*/ 91 h 145"/>
                      <a:gd name="T66" fmla="*/ 153 w 261"/>
                      <a:gd name="T67" fmla="*/ 106 h 145"/>
                      <a:gd name="T68" fmla="*/ 41 w 261"/>
                      <a:gd name="T69" fmla="*/ 37 h 145"/>
                      <a:gd name="T70" fmla="*/ 67 w 261"/>
                      <a:gd name="T71" fmla="*/ 52 h 145"/>
                      <a:gd name="T72" fmla="*/ 93 w 261"/>
                      <a:gd name="T73" fmla="*/ 67 h 145"/>
                      <a:gd name="T74" fmla="*/ 119 w 261"/>
                      <a:gd name="T75" fmla="*/ 82 h 145"/>
                      <a:gd name="T76" fmla="*/ 145 w 261"/>
                      <a:gd name="T77" fmla="*/ 97 h 145"/>
                      <a:gd name="T78" fmla="*/ 171 w 261"/>
                      <a:gd name="T79" fmla="*/ 112 h 145"/>
                      <a:gd name="T80" fmla="*/ 179 w 261"/>
                      <a:gd name="T81" fmla="*/ 121 h 145"/>
                      <a:gd name="T82" fmla="*/ 196 w 261"/>
                      <a:gd name="T83" fmla="*/ 127 h 145"/>
                      <a:gd name="T84" fmla="*/ 0 w 261"/>
                      <a:gd name="T85" fmla="*/ 45 h 145"/>
                      <a:gd name="T86" fmla="*/ 26 w 261"/>
                      <a:gd name="T87" fmla="*/ 60 h 145"/>
                      <a:gd name="T88" fmla="*/ 52 w 261"/>
                      <a:gd name="T89" fmla="*/ 75 h 145"/>
                      <a:gd name="T90" fmla="*/ 129 w 261"/>
                      <a:gd name="T91" fmla="*/ 120 h 145"/>
                      <a:gd name="T92" fmla="*/ 17 w 261"/>
                      <a:gd name="T93" fmla="*/ 52 h 145"/>
                      <a:gd name="T94" fmla="*/ 43 w 261"/>
                      <a:gd name="T95" fmla="*/ 66 h 145"/>
                      <a:gd name="T96" fmla="*/ 121 w 261"/>
                      <a:gd name="T97" fmla="*/ 111 h 145"/>
                      <a:gd name="T98" fmla="*/ 146 w 261"/>
                      <a:gd name="T99" fmla="*/ 126 h 145"/>
                      <a:gd name="T100" fmla="*/ 155 w 261"/>
                      <a:gd name="T101" fmla="*/ 135 h 145"/>
                      <a:gd name="T102" fmla="*/ 172 w 261"/>
                      <a:gd name="T103" fmla="*/ 141 h 145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61"/>
                      <a:gd name="T157" fmla="*/ 0 h 145"/>
                      <a:gd name="T158" fmla="*/ 261 w 261"/>
                      <a:gd name="T159" fmla="*/ 145 h 145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61" h="145">
                        <a:moveTo>
                          <a:pt x="73" y="3"/>
                        </a:moveTo>
                        <a:lnTo>
                          <a:pt x="90" y="13"/>
                        </a:lnTo>
                        <a:lnTo>
                          <a:pt x="90" y="9"/>
                        </a:lnTo>
                        <a:lnTo>
                          <a:pt x="73" y="0"/>
                        </a:lnTo>
                        <a:lnTo>
                          <a:pt x="73" y="3"/>
                        </a:lnTo>
                        <a:close/>
                        <a:moveTo>
                          <a:pt x="99" y="18"/>
                        </a:moveTo>
                        <a:lnTo>
                          <a:pt x="116" y="28"/>
                        </a:lnTo>
                        <a:lnTo>
                          <a:pt x="116" y="24"/>
                        </a:lnTo>
                        <a:lnTo>
                          <a:pt x="99" y="14"/>
                        </a:lnTo>
                        <a:lnTo>
                          <a:pt x="99" y="18"/>
                        </a:lnTo>
                        <a:close/>
                        <a:moveTo>
                          <a:pt x="124" y="33"/>
                        </a:moveTo>
                        <a:lnTo>
                          <a:pt x="142" y="43"/>
                        </a:lnTo>
                        <a:lnTo>
                          <a:pt x="142" y="39"/>
                        </a:lnTo>
                        <a:lnTo>
                          <a:pt x="124" y="29"/>
                        </a:lnTo>
                        <a:lnTo>
                          <a:pt x="124" y="33"/>
                        </a:lnTo>
                        <a:close/>
                        <a:moveTo>
                          <a:pt x="150" y="48"/>
                        </a:moveTo>
                        <a:lnTo>
                          <a:pt x="168" y="58"/>
                        </a:lnTo>
                        <a:lnTo>
                          <a:pt x="168" y="54"/>
                        </a:lnTo>
                        <a:lnTo>
                          <a:pt x="150" y="44"/>
                        </a:lnTo>
                        <a:lnTo>
                          <a:pt x="150" y="48"/>
                        </a:lnTo>
                        <a:close/>
                        <a:moveTo>
                          <a:pt x="176" y="63"/>
                        </a:moveTo>
                        <a:lnTo>
                          <a:pt x="193" y="73"/>
                        </a:lnTo>
                        <a:lnTo>
                          <a:pt x="193" y="69"/>
                        </a:lnTo>
                        <a:lnTo>
                          <a:pt x="176" y="59"/>
                        </a:lnTo>
                        <a:lnTo>
                          <a:pt x="176" y="63"/>
                        </a:lnTo>
                        <a:close/>
                        <a:moveTo>
                          <a:pt x="202" y="78"/>
                        </a:moveTo>
                        <a:lnTo>
                          <a:pt x="219" y="88"/>
                        </a:lnTo>
                        <a:lnTo>
                          <a:pt x="219" y="84"/>
                        </a:lnTo>
                        <a:lnTo>
                          <a:pt x="202" y="74"/>
                        </a:lnTo>
                        <a:lnTo>
                          <a:pt x="202" y="78"/>
                        </a:lnTo>
                        <a:close/>
                        <a:moveTo>
                          <a:pt x="90" y="9"/>
                        </a:moveTo>
                        <a:lnTo>
                          <a:pt x="90" y="13"/>
                        </a:lnTo>
                        <a:lnTo>
                          <a:pt x="106" y="4"/>
                        </a:lnTo>
                        <a:lnTo>
                          <a:pt x="106" y="0"/>
                        </a:lnTo>
                        <a:lnTo>
                          <a:pt x="90" y="9"/>
                        </a:lnTo>
                        <a:close/>
                        <a:moveTo>
                          <a:pt x="116" y="24"/>
                        </a:moveTo>
                        <a:lnTo>
                          <a:pt x="116" y="28"/>
                        </a:lnTo>
                        <a:lnTo>
                          <a:pt x="132" y="19"/>
                        </a:lnTo>
                        <a:lnTo>
                          <a:pt x="132" y="15"/>
                        </a:lnTo>
                        <a:lnTo>
                          <a:pt x="116" y="24"/>
                        </a:lnTo>
                        <a:close/>
                        <a:moveTo>
                          <a:pt x="142" y="39"/>
                        </a:moveTo>
                        <a:lnTo>
                          <a:pt x="142" y="43"/>
                        </a:lnTo>
                        <a:lnTo>
                          <a:pt x="158" y="34"/>
                        </a:lnTo>
                        <a:lnTo>
                          <a:pt x="158" y="30"/>
                        </a:lnTo>
                        <a:lnTo>
                          <a:pt x="142" y="39"/>
                        </a:lnTo>
                        <a:close/>
                        <a:moveTo>
                          <a:pt x="168" y="54"/>
                        </a:moveTo>
                        <a:lnTo>
                          <a:pt x="168" y="58"/>
                        </a:lnTo>
                        <a:lnTo>
                          <a:pt x="184" y="49"/>
                        </a:lnTo>
                        <a:lnTo>
                          <a:pt x="184" y="45"/>
                        </a:lnTo>
                        <a:lnTo>
                          <a:pt x="168" y="54"/>
                        </a:lnTo>
                        <a:close/>
                        <a:moveTo>
                          <a:pt x="193" y="69"/>
                        </a:moveTo>
                        <a:lnTo>
                          <a:pt x="193" y="73"/>
                        </a:lnTo>
                        <a:lnTo>
                          <a:pt x="210" y="63"/>
                        </a:lnTo>
                        <a:lnTo>
                          <a:pt x="210" y="60"/>
                        </a:lnTo>
                        <a:lnTo>
                          <a:pt x="193" y="69"/>
                        </a:lnTo>
                        <a:close/>
                        <a:moveTo>
                          <a:pt x="219" y="84"/>
                        </a:moveTo>
                        <a:lnTo>
                          <a:pt x="219" y="88"/>
                        </a:lnTo>
                        <a:lnTo>
                          <a:pt x="235" y="78"/>
                        </a:lnTo>
                        <a:lnTo>
                          <a:pt x="235" y="75"/>
                        </a:lnTo>
                        <a:lnTo>
                          <a:pt x="219" y="84"/>
                        </a:lnTo>
                        <a:close/>
                        <a:moveTo>
                          <a:pt x="228" y="93"/>
                        </a:moveTo>
                        <a:lnTo>
                          <a:pt x="245" y="102"/>
                        </a:lnTo>
                        <a:lnTo>
                          <a:pt x="245" y="99"/>
                        </a:lnTo>
                        <a:lnTo>
                          <a:pt x="228" y="89"/>
                        </a:lnTo>
                        <a:lnTo>
                          <a:pt x="228" y="93"/>
                        </a:lnTo>
                        <a:close/>
                        <a:moveTo>
                          <a:pt x="245" y="99"/>
                        </a:moveTo>
                        <a:lnTo>
                          <a:pt x="245" y="102"/>
                        </a:lnTo>
                        <a:lnTo>
                          <a:pt x="261" y="93"/>
                        </a:lnTo>
                        <a:lnTo>
                          <a:pt x="261" y="89"/>
                        </a:lnTo>
                        <a:lnTo>
                          <a:pt x="245" y="99"/>
                        </a:lnTo>
                        <a:close/>
                        <a:moveTo>
                          <a:pt x="49" y="17"/>
                        </a:moveTo>
                        <a:lnTo>
                          <a:pt x="66" y="27"/>
                        </a:lnTo>
                        <a:lnTo>
                          <a:pt x="66" y="23"/>
                        </a:lnTo>
                        <a:lnTo>
                          <a:pt x="49" y="14"/>
                        </a:lnTo>
                        <a:lnTo>
                          <a:pt x="49" y="17"/>
                        </a:lnTo>
                        <a:close/>
                        <a:moveTo>
                          <a:pt x="74" y="32"/>
                        </a:moveTo>
                        <a:lnTo>
                          <a:pt x="92" y="42"/>
                        </a:lnTo>
                        <a:lnTo>
                          <a:pt x="92" y="38"/>
                        </a:lnTo>
                        <a:lnTo>
                          <a:pt x="74" y="28"/>
                        </a:lnTo>
                        <a:lnTo>
                          <a:pt x="74" y="32"/>
                        </a:lnTo>
                        <a:close/>
                        <a:moveTo>
                          <a:pt x="100" y="47"/>
                        </a:moveTo>
                        <a:lnTo>
                          <a:pt x="118" y="57"/>
                        </a:lnTo>
                        <a:lnTo>
                          <a:pt x="118" y="53"/>
                        </a:lnTo>
                        <a:lnTo>
                          <a:pt x="100" y="43"/>
                        </a:lnTo>
                        <a:lnTo>
                          <a:pt x="100" y="47"/>
                        </a:lnTo>
                        <a:close/>
                        <a:moveTo>
                          <a:pt x="126" y="62"/>
                        </a:moveTo>
                        <a:lnTo>
                          <a:pt x="143" y="72"/>
                        </a:lnTo>
                        <a:lnTo>
                          <a:pt x="143" y="68"/>
                        </a:lnTo>
                        <a:lnTo>
                          <a:pt x="126" y="58"/>
                        </a:lnTo>
                        <a:lnTo>
                          <a:pt x="126" y="62"/>
                        </a:lnTo>
                        <a:close/>
                        <a:moveTo>
                          <a:pt x="152" y="77"/>
                        </a:moveTo>
                        <a:lnTo>
                          <a:pt x="169" y="87"/>
                        </a:lnTo>
                        <a:lnTo>
                          <a:pt x="169" y="83"/>
                        </a:lnTo>
                        <a:lnTo>
                          <a:pt x="152" y="73"/>
                        </a:lnTo>
                        <a:lnTo>
                          <a:pt x="152" y="77"/>
                        </a:lnTo>
                        <a:close/>
                        <a:moveTo>
                          <a:pt x="178" y="92"/>
                        </a:moveTo>
                        <a:lnTo>
                          <a:pt x="195" y="102"/>
                        </a:lnTo>
                        <a:lnTo>
                          <a:pt x="195" y="98"/>
                        </a:lnTo>
                        <a:lnTo>
                          <a:pt x="178" y="88"/>
                        </a:lnTo>
                        <a:lnTo>
                          <a:pt x="178" y="92"/>
                        </a:lnTo>
                        <a:close/>
                        <a:moveTo>
                          <a:pt x="66" y="23"/>
                        </a:moveTo>
                        <a:lnTo>
                          <a:pt x="66" y="27"/>
                        </a:lnTo>
                        <a:lnTo>
                          <a:pt x="82" y="18"/>
                        </a:lnTo>
                        <a:lnTo>
                          <a:pt x="82" y="14"/>
                        </a:lnTo>
                        <a:lnTo>
                          <a:pt x="66" y="23"/>
                        </a:lnTo>
                        <a:close/>
                        <a:moveTo>
                          <a:pt x="92" y="38"/>
                        </a:moveTo>
                        <a:lnTo>
                          <a:pt x="92" y="42"/>
                        </a:lnTo>
                        <a:lnTo>
                          <a:pt x="108" y="33"/>
                        </a:lnTo>
                        <a:lnTo>
                          <a:pt x="108" y="29"/>
                        </a:lnTo>
                        <a:lnTo>
                          <a:pt x="92" y="38"/>
                        </a:lnTo>
                        <a:close/>
                        <a:moveTo>
                          <a:pt x="118" y="53"/>
                        </a:moveTo>
                        <a:lnTo>
                          <a:pt x="118" y="57"/>
                        </a:lnTo>
                        <a:lnTo>
                          <a:pt x="134" y="48"/>
                        </a:lnTo>
                        <a:lnTo>
                          <a:pt x="134" y="44"/>
                        </a:lnTo>
                        <a:lnTo>
                          <a:pt x="118" y="53"/>
                        </a:lnTo>
                        <a:close/>
                        <a:moveTo>
                          <a:pt x="143" y="68"/>
                        </a:moveTo>
                        <a:lnTo>
                          <a:pt x="143" y="72"/>
                        </a:lnTo>
                        <a:lnTo>
                          <a:pt x="159" y="63"/>
                        </a:lnTo>
                        <a:lnTo>
                          <a:pt x="159" y="59"/>
                        </a:lnTo>
                        <a:lnTo>
                          <a:pt x="143" y="68"/>
                        </a:lnTo>
                        <a:close/>
                        <a:moveTo>
                          <a:pt x="169" y="83"/>
                        </a:moveTo>
                        <a:lnTo>
                          <a:pt x="169" y="87"/>
                        </a:lnTo>
                        <a:lnTo>
                          <a:pt x="185" y="77"/>
                        </a:lnTo>
                        <a:lnTo>
                          <a:pt x="185" y="74"/>
                        </a:lnTo>
                        <a:lnTo>
                          <a:pt x="169" y="83"/>
                        </a:lnTo>
                        <a:close/>
                        <a:moveTo>
                          <a:pt x="195" y="98"/>
                        </a:moveTo>
                        <a:lnTo>
                          <a:pt x="195" y="102"/>
                        </a:lnTo>
                        <a:lnTo>
                          <a:pt x="211" y="92"/>
                        </a:lnTo>
                        <a:lnTo>
                          <a:pt x="211" y="89"/>
                        </a:lnTo>
                        <a:lnTo>
                          <a:pt x="195" y="98"/>
                        </a:lnTo>
                        <a:close/>
                        <a:moveTo>
                          <a:pt x="204" y="107"/>
                        </a:moveTo>
                        <a:lnTo>
                          <a:pt x="221" y="116"/>
                        </a:lnTo>
                        <a:lnTo>
                          <a:pt x="221" y="113"/>
                        </a:lnTo>
                        <a:lnTo>
                          <a:pt x="204" y="103"/>
                        </a:lnTo>
                        <a:lnTo>
                          <a:pt x="204" y="107"/>
                        </a:lnTo>
                        <a:close/>
                        <a:moveTo>
                          <a:pt x="221" y="113"/>
                        </a:moveTo>
                        <a:lnTo>
                          <a:pt x="221" y="116"/>
                        </a:lnTo>
                        <a:lnTo>
                          <a:pt x="237" y="107"/>
                        </a:lnTo>
                        <a:lnTo>
                          <a:pt x="237" y="103"/>
                        </a:lnTo>
                        <a:lnTo>
                          <a:pt x="221" y="113"/>
                        </a:lnTo>
                        <a:close/>
                        <a:moveTo>
                          <a:pt x="24" y="31"/>
                        </a:moveTo>
                        <a:lnTo>
                          <a:pt x="41" y="41"/>
                        </a:lnTo>
                        <a:lnTo>
                          <a:pt x="41" y="37"/>
                        </a:lnTo>
                        <a:lnTo>
                          <a:pt x="24" y="28"/>
                        </a:lnTo>
                        <a:lnTo>
                          <a:pt x="24" y="31"/>
                        </a:lnTo>
                        <a:close/>
                        <a:moveTo>
                          <a:pt x="50" y="46"/>
                        </a:moveTo>
                        <a:lnTo>
                          <a:pt x="67" y="56"/>
                        </a:lnTo>
                        <a:lnTo>
                          <a:pt x="67" y="52"/>
                        </a:lnTo>
                        <a:lnTo>
                          <a:pt x="50" y="42"/>
                        </a:lnTo>
                        <a:lnTo>
                          <a:pt x="50" y="46"/>
                        </a:lnTo>
                        <a:close/>
                        <a:moveTo>
                          <a:pt x="76" y="61"/>
                        </a:moveTo>
                        <a:lnTo>
                          <a:pt x="93" y="71"/>
                        </a:lnTo>
                        <a:lnTo>
                          <a:pt x="93" y="67"/>
                        </a:lnTo>
                        <a:lnTo>
                          <a:pt x="76" y="57"/>
                        </a:lnTo>
                        <a:lnTo>
                          <a:pt x="76" y="61"/>
                        </a:lnTo>
                        <a:close/>
                        <a:moveTo>
                          <a:pt x="102" y="76"/>
                        </a:moveTo>
                        <a:lnTo>
                          <a:pt x="119" y="86"/>
                        </a:lnTo>
                        <a:lnTo>
                          <a:pt x="119" y="82"/>
                        </a:lnTo>
                        <a:lnTo>
                          <a:pt x="102" y="72"/>
                        </a:lnTo>
                        <a:lnTo>
                          <a:pt x="102" y="76"/>
                        </a:lnTo>
                        <a:close/>
                        <a:moveTo>
                          <a:pt x="128" y="91"/>
                        </a:moveTo>
                        <a:lnTo>
                          <a:pt x="145" y="101"/>
                        </a:lnTo>
                        <a:lnTo>
                          <a:pt x="145" y="97"/>
                        </a:lnTo>
                        <a:lnTo>
                          <a:pt x="128" y="87"/>
                        </a:lnTo>
                        <a:lnTo>
                          <a:pt x="128" y="91"/>
                        </a:lnTo>
                        <a:close/>
                        <a:moveTo>
                          <a:pt x="153" y="106"/>
                        </a:moveTo>
                        <a:lnTo>
                          <a:pt x="171" y="116"/>
                        </a:lnTo>
                        <a:lnTo>
                          <a:pt x="171" y="112"/>
                        </a:lnTo>
                        <a:lnTo>
                          <a:pt x="153" y="102"/>
                        </a:lnTo>
                        <a:lnTo>
                          <a:pt x="153" y="106"/>
                        </a:lnTo>
                        <a:close/>
                        <a:moveTo>
                          <a:pt x="41" y="37"/>
                        </a:moveTo>
                        <a:lnTo>
                          <a:pt x="41" y="41"/>
                        </a:lnTo>
                        <a:lnTo>
                          <a:pt x="58" y="32"/>
                        </a:lnTo>
                        <a:lnTo>
                          <a:pt x="58" y="28"/>
                        </a:lnTo>
                        <a:lnTo>
                          <a:pt x="41" y="37"/>
                        </a:lnTo>
                        <a:close/>
                        <a:moveTo>
                          <a:pt x="67" y="52"/>
                        </a:moveTo>
                        <a:lnTo>
                          <a:pt x="67" y="56"/>
                        </a:lnTo>
                        <a:lnTo>
                          <a:pt x="84" y="47"/>
                        </a:lnTo>
                        <a:lnTo>
                          <a:pt x="84" y="43"/>
                        </a:lnTo>
                        <a:lnTo>
                          <a:pt x="67" y="52"/>
                        </a:lnTo>
                        <a:close/>
                        <a:moveTo>
                          <a:pt x="93" y="67"/>
                        </a:moveTo>
                        <a:lnTo>
                          <a:pt x="93" y="71"/>
                        </a:lnTo>
                        <a:lnTo>
                          <a:pt x="109" y="62"/>
                        </a:lnTo>
                        <a:lnTo>
                          <a:pt x="109" y="58"/>
                        </a:lnTo>
                        <a:lnTo>
                          <a:pt x="93" y="67"/>
                        </a:lnTo>
                        <a:close/>
                        <a:moveTo>
                          <a:pt x="119" y="82"/>
                        </a:moveTo>
                        <a:lnTo>
                          <a:pt x="119" y="86"/>
                        </a:lnTo>
                        <a:lnTo>
                          <a:pt x="135" y="77"/>
                        </a:lnTo>
                        <a:lnTo>
                          <a:pt x="135" y="73"/>
                        </a:lnTo>
                        <a:lnTo>
                          <a:pt x="119" y="82"/>
                        </a:lnTo>
                        <a:close/>
                        <a:moveTo>
                          <a:pt x="145" y="97"/>
                        </a:moveTo>
                        <a:lnTo>
                          <a:pt x="145" y="101"/>
                        </a:lnTo>
                        <a:lnTo>
                          <a:pt x="161" y="91"/>
                        </a:lnTo>
                        <a:lnTo>
                          <a:pt x="161" y="88"/>
                        </a:lnTo>
                        <a:lnTo>
                          <a:pt x="145" y="97"/>
                        </a:lnTo>
                        <a:close/>
                        <a:moveTo>
                          <a:pt x="171" y="112"/>
                        </a:moveTo>
                        <a:lnTo>
                          <a:pt x="171" y="116"/>
                        </a:lnTo>
                        <a:lnTo>
                          <a:pt x="187" y="106"/>
                        </a:lnTo>
                        <a:lnTo>
                          <a:pt x="187" y="102"/>
                        </a:lnTo>
                        <a:lnTo>
                          <a:pt x="171" y="112"/>
                        </a:lnTo>
                        <a:close/>
                        <a:moveTo>
                          <a:pt x="179" y="121"/>
                        </a:moveTo>
                        <a:lnTo>
                          <a:pt x="196" y="131"/>
                        </a:lnTo>
                        <a:lnTo>
                          <a:pt x="196" y="127"/>
                        </a:lnTo>
                        <a:lnTo>
                          <a:pt x="179" y="117"/>
                        </a:lnTo>
                        <a:lnTo>
                          <a:pt x="179" y="121"/>
                        </a:lnTo>
                        <a:close/>
                        <a:moveTo>
                          <a:pt x="196" y="127"/>
                        </a:moveTo>
                        <a:lnTo>
                          <a:pt x="196" y="131"/>
                        </a:lnTo>
                        <a:lnTo>
                          <a:pt x="213" y="121"/>
                        </a:lnTo>
                        <a:lnTo>
                          <a:pt x="213" y="117"/>
                        </a:lnTo>
                        <a:lnTo>
                          <a:pt x="196" y="127"/>
                        </a:lnTo>
                        <a:close/>
                        <a:moveTo>
                          <a:pt x="0" y="45"/>
                        </a:moveTo>
                        <a:lnTo>
                          <a:pt x="17" y="55"/>
                        </a:lnTo>
                        <a:lnTo>
                          <a:pt x="17" y="52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close/>
                        <a:moveTo>
                          <a:pt x="26" y="60"/>
                        </a:moveTo>
                        <a:lnTo>
                          <a:pt x="43" y="70"/>
                        </a:lnTo>
                        <a:lnTo>
                          <a:pt x="43" y="66"/>
                        </a:lnTo>
                        <a:lnTo>
                          <a:pt x="26" y="56"/>
                        </a:lnTo>
                        <a:lnTo>
                          <a:pt x="26" y="60"/>
                        </a:lnTo>
                        <a:close/>
                        <a:moveTo>
                          <a:pt x="52" y="75"/>
                        </a:moveTo>
                        <a:lnTo>
                          <a:pt x="121" y="115"/>
                        </a:lnTo>
                        <a:lnTo>
                          <a:pt x="121" y="111"/>
                        </a:lnTo>
                        <a:lnTo>
                          <a:pt x="52" y="71"/>
                        </a:lnTo>
                        <a:lnTo>
                          <a:pt x="52" y="75"/>
                        </a:lnTo>
                        <a:close/>
                        <a:moveTo>
                          <a:pt x="129" y="120"/>
                        </a:moveTo>
                        <a:lnTo>
                          <a:pt x="146" y="130"/>
                        </a:lnTo>
                        <a:lnTo>
                          <a:pt x="146" y="126"/>
                        </a:lnTo>
                        <a:lnTo>
                          <a:pt x="129" y="116"/>
                        </a:lnTo>
                        <a:lnTo>
                          <a:pt x="129" y="120"/>
                        </a:lnTo>
                        <a:close/>
                        <a:moveTo>
                          <a:pt x="17" y="52"/>
                        </a:moveTo>
                        <a:lnTo>
                          <a:pt x="17" y="55"/>
                        </a:lnTo>
                        <a:lnTo>
                          <a:pt x="34" y="46"/>
                        </a:lnTo>
                        <a:lnTo>
                          <a:pt x="34" y="42"/>
                        </a:lnTo>
                        <a:lnTo>
                          <a:pt x="17" y="52"/>
                        </a:lnTo>
                        <a:close/>
                        <a:moveTo>
                          <a:pt x="43" y="66"/>
                        </a:moveTo>
                        <a:lnTo>
                          <a:pt x="43" y="70"/>
                        </a:lnTo>
                        <a:lnTo>
                          <a:pt x="59" y="61"/>
                        </a:lnTo>
                        <a:lnTo>
                          <a:pt x="59" y="57"/>
                        </a:lnTo>
                        <a:lnTo>
                          <a:pt x="43" y="66"/>
                        </a:lnTo>
                        <a:close/>
                        <a:moveTo>
                          <a:pt x="121" y="111"/>
                        </a:moveTo>
                        <a:lnTo>
                          <a:pt x="121" y="115"/>
                        </a:lnTo>
                        <a:lnTo>
                          <a:pt x="137" y="105"/>
                        </a:lnTo>
                        <a:lnTo>
                          <a:pt x="137" y="102"/>
                        </a:lnTo>
                        <a:lnTo>
                          <a:pt x="121" y="111"/>
                        </a:lnTo>
                        <a:close/>
                        <a:moveTo>
                          <a:pt x="146" y="126"/>
                        </a:moveTo>
                        <a:lnTo>
                          <a:pt x="146" y="130"/>
                        </a:lnTo>
                        <a:lnTo>
                          <a:pt x="162" y="120"/>
                        </a:lnTo>
                        <a:lnTo>
                          <a:pt x="162" y="116"/>
                        </a:lnTo>
                        <a:lnTo>
                          <a:pt x="146" y="126"/>
                        </a:lnTo>
                        <a:close/>
                        <a:moveTo>
                          <a:pt x="155" y="135"/>
                        </a:moveTo>
                        <a:lnTo>
                          <a:pt x="172" y="145"/>
                        </a:lnTo>
                        <a:lnTo>
                          <a:pt x="172" y="141"/>
                        </a:lnTo>
                        <a:lnTo>
                          <a:pt x="155" y="131"/>
                        </a:lnTo>
                        <a:lnTo>
                          <a:pt x="155" y="135"/>
                        </a:lnTo>
                        <a:close/>
                        <a:moveTo>
                          <a:pt x="172" y="141"/>
                        </a:moveTo>
                        <a:lnTo>
                          <a:pt x="172" y="145"/>
                        </a:lnTo>
                        <a:lnTo>
                          <a:pt x="188" y="135"/>
                        </a:lnTo>
                        <a:lnTo>
                          <a:pt x="188" y="131"/>
                        </a:lnTo>
                        <a:lnTo>
                          <a:pt x="172" y="141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0" name="Freeform 57"/>
                <p:cNvSpPr>
                  <a:spLocks/>
                </p:cNvSpPr>
                <p:nvPr/>
              </p:nvSpPr>
              <p:spPr bwMode="auto">
                <a:xfrm rot="1359207">
                  <a:off x="2238" y="2571"/>
                  <a:ext cx="402" cy="604"/>
                </a:xfrm>
                <a:custGeom>
                  <a:avLst/>
                  <a:gdLst>
                    <a:gd name="T0" fmla="*/ 0 w 272"/>
                    <a:gd name="T1" fmla="*/ 0 h 317"/>
                    <a:gd name="T2" fmla="*/ 9991 w 272"/>
                    <a:gd name="T3" fmla="*/ 217520 h 317"/>
                    <a:gd name="T4" fmla="*/ 9991 w 272"/>
                    <a:gd name="T5" fmla="*/ 107859 h 317"/>
                    <a:gd name="T6" fmla="*/ 19994 w 272"/>
                    <a:gd name="T7" fmla="*/ 380924 h 3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2"/>
                    <a:gd name="T13" fmla="*/ 0 h 317"/>
                    <a:gd name="T14" fmla="*/ 272 w 272"/>
                    <a:gd name="T15" fmla="*/ 317 h 3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2" h="317">
                      <a:moveTo>
                        <a:pt x="0" y="0"/>
                      </a:moveTo>
                      <a:lnTo>
                        <a:pt x="136" y="181"/>
                      </a:lnTo>
                      <a:lnTo>
                        <a:pt x="136" y="90"/>
                      </a:lnTo>
                      <a:lnTo>
                        <a:pt x="272" y="317"/>
                      </a:lnTo>
                    </a:path>
                  </a:pathLst>
                </a:custGeom>
                <a:noFill/>
                <a:ln w="12700">
                  <a:solidFill>
                    <a:schemeClr val="folHlink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custDataLst>
      <p:tags r:id="rId2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7274FD-E13E-4102-8B36-1411F51576F6}" type="slidenum">
              <a:rPr lang="en-GB"/>
              <a:pPr/>
              <a:t>16</a:t>
            </a:fld>
            <a:endParaRPr lang="en-GB"/>
          </a:p>
        </p:txBody>
      </p:sp>
      <p:sp>
        <p:nvSpPr>
          <p:cNvPr id="38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smtClean="0">
                <a:ea typeface="굴림" charset="-127"/>
              </a:rPr>
              <a:t>CR Network on Licensed Band</a:t>
            </a:r>
            <a:endParaRPr lang="en-US" sz="3600" smtClean="0"/>
          </a:p>
        </p:txBody>
      </p:sp>
      <p:sp>
        <p:nvSpPr>
          <p:cNvPr id="38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11125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smtClean="0">
                <a:ea typeface="굴림" charset="-127"/>
              </a:rPr>
              <a:t>Temporally unused spectrum holes exist in the licensed spectrum band.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240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smtClean="0">
                <a:ea typeface="굴림" charset="-127"/>
              </a:rPr>
              <a:t>CR networks can exploit these spectrum holes through cognitive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ko-KR" sz="2400" smtClean="0">
                <a:ea typeface="굴림" charset="-127"/>
              </a:rPr>
              <a:t>  communication techniques.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240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smtClean="0">
                <a:ea typeface="굴림" charset="-127"/>
              </a:rPr>
              <a:t>In Figure, CR network coexists with the primary network at the same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ko-KR" sz="2400" smtClean="0">
                <a:ea typeface="굴림" charset="-127"/>
              </a:rPr>
              <a:t>  location and on the same spectrum band</a:t>
            </a:r>
            <a:endParaRPr lang="en-US" sz="2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C36259-DD3C-4627-84D7-FBE9AD3AAF11}" type="slidenum">
              <a:rPr lang="en-GB"/>
              <a:pPr/>
              <a:t>17</a:t>
            </a:fld>
            <a:endParaRPr lang="en-GB"/>
          </a:p>
        </p:txBody>
      </p:sp>
      <p:sp>
        <p:nvSpPr>
          <p:cNvPr id="38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smtClean="0">
                <a:ea typeface="굴림" charset="-127"/>
              </a:rPr>
              <a:t>CR Network on Licensed Band</a:t>
            </a:r>
            <a:endParaRPr lang="en-US" sz="3600" smtClean="0">
              <a:ea typeface="굴림" charset="-127"/>
            </a:endParaRPr>
          </a:p>
        </p:txBody>
      </p:sp>
      <p:sp>
        <p:nvSpPr>
          <p:cNvPr id="38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11430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z="3600" smtClean="0">
                <a:ea typeface="굴림" charset="-127"/>
              </a:rPr>
              <a:t> </a:t>
            </a:r>
            <a:r>
              <a:rPr lang="en-US" altLang="ko-KR" sz="2400" smtClean="0">
                <a:ea typeface="굴림" charset="-127"/>
              </a:rPr>
              <a:t>Main purpose of the CR network is to determine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ko-KR" sz="2400" smtClean="0">
                <a:solidFill>
                  <a:srgbClr val="FFFFFF"/>
                </a:solidFill>
                <a:ea typeface="굴림" charset="-127"/>
              </a:rPr>
              <a:t>    the best available spectrum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ko-KR" sz="2400" smtClean="0">
              <a:solidFill>
                <a:srgbClr val="FFFF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smtClean="0">
                <a:ea typeface="굴림" charset="-127"/>
              </a:rPr>
              <a:t> Here in the licensed band, CR functions are aimed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ko-KR" sz="2400" smtClean="0">
                <a:solidFill>
                  <a:srgbClr val="FFFFFF"/>
                </a:solidFill>
                <a:ea typeface="굴림" charset="-127"/>
              </a:rPr>
              <a:t>    at the detection of the presence of PUs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ko-KR" sz="2400" smtClean="0">
                <a:solidFill>
                  <a:srgbClr val="FFFFFF"/>
                </a:solidFill>
                <a:ea typeface="굴림" charset="-127"/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ko-KR" sz="2400" smtClean="0">
              <a:solidFill>
                <a:srgbClr val="FFFFFF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400" smtClean="0">
                <a:ea typeface="굴림" charset="-127"/>
              </a:rPr>
              <a:t> Channel capacity of the spectrum holes depends on the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smtClean="0">
                <a:ea typeface="굴림" charset="-127"/>
              </a:rPr>
              <a:t>    </a:t>
            </a:r>
            <a:r>
              <a:rPr lang="en-US" sz="2400" smtClean="0"/>
              <a:t>interference at the nearby PUs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63138E-03BA-4B84-9C57-A0F4F29CF33C}" type="slidenum">
              <a:rPr lang="en-GB"/>
              <a:pPr/>
              <a:t>18</a:t>
            </a:fld>
            <a:endParaRPr lang="en-GB"/>
          </a:p>
        </p:txBody>
      </p:sp>
      <p:sp>
        <p:nvSpPr>
          <p:cNvPr id="38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6175" y="762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smtClean="0">
                <a:ea typeface="굴림" charset="-127"/>
              </a:rPr>
              <a:t>CR Network on Licensed Band</a:t>
            </a:r>
            <a:endParaRPr lang="en-US" sz="3600" smtClean="0">
              <a:ea typeface="굴림" charset="-127"/>
            </a:endParaRPr>
          </a:p>
        </p:txBody>
      </p:sp>
      <p:sp>
        <p:nvSpPr>
          <p:cNvPr id="38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1143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 </a:t>
            </a:r>
            <a:r>
              <a:rPr lang="en-US" sz="2400" smtClean="0">
                <a:solidFill>
                  <a:srgbClr val="FFFFFF"/>
                </a:solidFill>
              </a:rPr>
              <a:t>Interference avoidance with PUs </a:t>
            </a:r>
            <a:r>
              <a:rPr lang="en-US" sz="2400" smtClean="0"/>
              <a:t>is the most important issue here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 Also if PUs appear in the spectrum band occupied by CR users,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400" smtClean="0"/>
              <a:t>   they should vacate the current spectrum band and move to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400" smtClean="0"/>
              <a:t>   the new available spectrum immediately </a:t>
            </a:r>
            <a:r>
              <a:rPr lang="en-US" sz="2400" smtClean="0">
                <a:sym typeface="Wingdings" charset="2"/>
              </a:rPr>
              <a:t></a:t>
            </a:r>
            <a:r>
              <a:rPr lang="en-US" sz="2400" i="1" smtClean="0">
                <a:solidFill>
                  <a:srgbClr val="FFFFFF"/>
                </a:solidFill>
              </a:rPr>
              <a:t>spectrum handoff</a:t>
            </a:r>
            <a:r>
              <a:rPr lang="en-US" sz="2400" smtClean="0">
                <a:solidFill>
                  <a:srgbClr val="FFFFFF"/>
                </a:solidFill>
              </a:rPr>
              <a:t>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C5292D-D425-420B-8F2C-FFFF85452C8B}" type="slidenum">
              <a:rPr lang="en-GB"/>
              <a:pPr/>
              <a:t>19</a:t>
            </a:fld>
            <a:endParaRPr lang="en-GB"/>
          </a:p>
        </p:txBody>
      </p:sp>
      <p:sp>
        <p:nvSpPr>
          <p:cNvPr id="3741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>
                <a:ea typeface="굴림" pitchFamily="-111" charset="-127"/>
                <a:cs typeface="굴림" pitchFamily="-111" charset="-127"/>
              </a:rPr>
              <a:t>Cognitive Radio Network on Unlicensed Band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02238" y="1752600"/>
            <a:ext cx="2681287" cy="1619250"/>
            <a:chOff x="2622" y="1591"/>
            <a:chExt cx="1351" cy="1020"/>
          </a:xfrm>
        </p:grpSpPr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3127" y="1775"/>
            <a:ext cx="363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Visio" r:id="rId5" imgW="828199" imgH="1127760" progId="Visio.Drawing.11">
                    <p:embed/>
                  </p:oleObj>
                </mc:Choice>
                <mc:Fallback>
                  <p:oleObj name="Visio" r:id="rId5" imgW="828199" imgH="1127760" progId="Visio.Drawing.11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alphaModFix amt="69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" y="1775"/>
                          <a:ext cx="363" cy="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>
                                  <a:alpha val="69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79" name="Line 6"/>
            <p:cNvSpPr>
              <a:spLocks noChangeShapeType="1"/>
            </p:cNvSpPr>
            <p:nvPr/>
          </p:nvSpPr>
          <p:spPr bwMode="auto">
            <a:xfrm>
              <a:off x="3504" y="2160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" name="Line 7"/>
            <p:cNvSpPr>
              <a:spLocks noChangeShapeType="1"/>
            </p:cNvSpPr>
            <p:nvPr/>
          </p:nvSpPr>
          <p:spPr bwMode="auto">
            <a:xfrm flipH="1">
              <a:off x="2640" y="2160"/>
              <a:ext cx="480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" name="Text Box 8"/>
            <p:cNvSpPr txBox="1">
              <a:spLocks noChangeArrowheads="1"/>
            </p:cNvSpPr>
            <p:nvPr/>
          </p:nvSpPr>
          <p:spPr bwMode="auto">
            <a:xfrm>
              <a:off x="2622" y="1591"/>
              <a:ext cx="135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altLang="ko-KR" sz="2400">
                  <a:solidFill>
                    <a:srgbClr val="FFFFFF"/>
                  </a:solidFill>
                </a:rPr>
                <a:t>Spectrum Broker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0600" y="2655888"/>
            <a:ext cx="8131175" cy="2736850"/>
            <a:chOff x="514" y="2042"/>
            <a:chExt cx="4096" cy="1724"/>
          </a:xfrm>
        </p:grpSpPr>
        <p:grpSp>
          <p:nvGrpSpPr>
            <p:cNvPr id="5163" name="Group 10"/>
            <p:cNvGrpSpPr>
              <a:grpSpLocks/>
            </p:cNvGrpSpPr>
            <p:nvPr/>
          </p:nvGrpSpPr>
          <p:grpSpPr bwMode="auto">
            <a:xfrm>
              <a:off x="514" y="2042"/>
              <a:ext cx="4096" cy="1724"/>
              <a:chOff x="514" y="2042"/>
              <a:chExt cx="4096" cy="1724"/>
            </a:xfrm>
          </p:grpSpPr>
          <p:sp>
            <p:nvSpPr>
              <p:cNvPr id="5165" name="Freeform 11"/>
              <p:cNvSpPr>
                <a:spLocks/>
              </p:cNvSpPr>
              <p:nvPr/>
            </p:nvSpPr>
            <p:spPr bwMode="auto">
              <a:xfrm>
                <a:off x="2500" y="2811"/>
                <a:ext cx="342" cy="413"/>
              </a:xfrm>
              <a:custGeom>
                <a:avLst/>
                <a:gdLst>
                  <a:gd name="T0" fmla="*/ 0 w 272"/>
                  <a:gd name="T1" fmla="*/ 0 h 317"/>
                  <a:gd name="T2" fmla="*/ 1684 w 272"/>
                  <a:gd name="T3" fmla="*/ 3322 h 317"/>
                  <a:gd name="T4" fmla="*/ 1684 w 272"/>
                  <a:gd name="T5" fmla="*/ 1644 h 317"/>
                  <a:gd name="T6" fmla="*/ 3380 w 272"/>
                  <a:gd name="T7" fmla="*/ 5813 h 3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317"/>
                  <a:gd name="T14" fmla="*/ 272 w 272"/>
                  <a:gd name="T15" fmla="*/ 317 h 3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317">
                    <a:moveTo>
                      <a:pt x="0" y="0"/>
                    </a:moveTo>
                    <a:lnTo>
                      <a:pt x="136" y="181"/>
                    </a:lnTo>
                    <a:lnTo>
                      <a:pt x="136" y="90"/>
                    </a:lnTo>
                    <a:lnTo>
                      <a:pt x="272" y="31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Oval 12"/>
              <p:cNvSpPr>
                <a:spLocks noChangeArrowheads="1"/>
              </p:cNvSpPr>
              <p:nvPr/>
            </p:nvSpPr>
            <p:spPr bwMode="auto">
              <a:xfrm>
                <a:off x="1244" y="2462"/>
                <a:ext cx="3366" cy="946"/>
              </a:xfrm>
              <a:prstGeom prst="ellipse">
                <a:avLst/>
              </a:prstGeom>
              <a:solidFill>
                <a:srgbClr val="99CCFF">
                  <a:alpha val="61176"/>
                </a:srgbClr>
              </a:solidFill>
              <a:ln w="635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Text Box 13"/>
              <p:cNvSpPr txBox="1">
                <a:spLocks noChangeArrowheads="1"/>
              </p:cNvSpPr>
              <p:nvPr/>
            </p:nvSpPr>
            <p:spPr bwMode="auto">
              <a:xfrm>
                <a:off x="3048" y="3552"/>
                <a:ext cx="598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1800">
                    <a:solidFill>
                      <a:srgbClr val="FFFFFF"/>
                    </a:solidFill>
                  </a:rPr>
                  <a:t>CR  User</a:t>
                </a:r>
              </a:p>
            </p:txBody>
          </p:sp>
          <p:graphicFrame>
            <p:nvGraphicFramePr>
              <p:cNvPr id="5125" name="Object 5"/>
              <p:cNvGraphicFramePr>
                <a:graphicFrameLocks noChangeAspect="1"/>
              </p:cNvGraphicFramePr>
              <p:nvPr/>
            </p:nvGraphicFramePr>
            <p:xfrm>
              <a:off x="2671" y="3107"/>
              <a:ext cx="514" cy="4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7" name="Visio" r:id="rId7" imgW="987742" imgH="916781" progId="Visio.Drawing.11">
                      <p:embed/>
                    </p:oleObj>
                  </mc:Choice>
                  <mc:Fallback>
                    <p:oleObj name="Visio" r:id="rId7" imgW="987742" imgH="916781" progId="Visio.Drawing.11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alphaModFix amt="69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1" y="3107"/>
                            <a:ext cx="514" cy="4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>
                                    <a:alpha val="69000"/>
                                  </a:srgbClr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8" name="Group 15"/>
              <p:cNvGrpSpPr>
                <a:grpSpLocks/>
              </p:cNvGrpSpPr>
              <p:nvPr/>
            </p:nvGrpSpPr>
            <p:grpSpPr bwMode="auto">
              <a:xfrm>
                <a:off x="2388" y="2042"/>
                <a:ext cx="312" cy="698"/>
                <a:chOff x="2154" y="845"/>
                <a:chExt cx="248" cy="535"/>
              </a:xfrm>
            </p:grpSpPr>
            <p:sp>
              <p:nvSpPr>
                <p:cNvPr id="5170" name="AutoShape 16"/>
                <p:cNvSpPr>
                  <a:spLocks noChangeArrowheads="1"/>
                </p:cNvSpPr>
                <p:nvPr/>
              </p:nvSpPr>
              <p:spPr bwMode="auto">
                <a:xfrm rot="10800000">
                  <a:off x="2195" y="955"/>
                  <a:ext cx="182" cy="3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59 w 21600"/>
                    <a:gd name="T13" fmla="*/ 5471 h 21600"/>
                    <a:gd name="T14" fmla="*/ 16141 w 21600"/>
                    <a:gd name="T15" fmla="*/ 1612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358" y="21600"/>
                      </a:lnTo>
                      <a:lnTo>
                        <a:pt x="1424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5171" name="Freeform 17"/>
                <p:cNvSpPr>
                  <a:spLocks/>
                </p:cNvSpPr>
                <p:nvPr/>
              </p:nvSpPr>
              <p:spPr bwMode="auto">
                <a:xfrm>
                  <a:off x="2205" y="845"/>
                  <a:ext cx="153" cy="154"/>
                </a:xfrm>
                <a:custGeom>
                  <a:avLst/>
                  <a:gdLst>
                    <a:gd name="T0" fmla="*/ 1 w 306"/>
                    <a:gd name="T1" fmla="*/ 1 h 307"/>
                    <a:gd name="T2" fmla="*/ 1 w 306"/>
                    <a:gd name="T3" fmla="*/ 1 h 307"/>
                    <a:gd name="T4" fmla="*/ 1 w 306"/>
                    <a:gd name="T5" fmla="*/ 1 h 307"/>
                    <a:gd name="T6" fmla="*/ 1 w 306"/>
                    <a:gd name="T7" fmla="*/ 1 h 307"/>
                    <a:gd name="T8" fmla="*/ 1 w 306"/>
                    <a:gd name="T9" fmla="*/ 1 h 307"/>
                    <a:gd name="T10" fmla="*/ 1 w 306"/>
                    <a:gd name="T11" fmla="*/ 1 h 307"/>
                    <a:gd name="T12" fmla="*/ 1 w 306"/>
                    <a:gd name="T13" fmla="*/ 1 h 307"/>
                    <a:gd name="T14" fmla="*/ 1 w 306"/>
                    <a:gd name="T15" fmla="*/ 1 h 307"/>
                    <a:gd name="T16" fmla="*/ 1 w 306"/>
                    <a:gd name="T17" fmla="*/ 1 h 307"/>
                    <a:gd name="T18" fmla="*/ 1 w 306"/>
                    <a:gd name="T19" fmla="*/ 1 h 307"/>
                    <a:gd name="T20" fmla="*/ 1 w 306"/>
                    <a:gd name="T21" fmla="*/ 1 h 307"/>
                    <a:gd name="T22" fmla="*/ 1 w 306"/>
                    <a:gd name="T23" fmla="*/ 1 h 307"/>
                    <a:gd name="T24" fmla="*/ 1 w 306"/>
                    <a:gd name="T25" fmla="*/ 1 h 307"/>
                    <a:gd name="T26" fmla="*/ 1 w 306"/>
                    <a:gd name="T27" fmla="*/ 1 h 307"/>
                    <a:gd name="T28" fmla="*/ 1 w 306"/>
                    <a:gd name="T29" fmla="*/ 1 h 307"/>
                    <a:gd name="T30" fmla="*/ 1 w 306"/>
                    <a:gd name="T31" fmla="*/ 1 h 307"/>
                    <a:gd name="T32" fmla="*/ 1 w 306"/>
                    <a:gd name="T33" fmla="*/ 1 h 307"/>
                    <a:gd name="T34" fmla="*/ 1 w 306"/>
                    <a:gd name="T35" fmla="*/ 1 h 307"/>
                    <a:gd name="T36" fmla="*/ 1 w 306"/>
                    <a:gd name="T37" fmla="*/ 1 h 307"/>
                    <a:gd name="T38" fmla="*/ 1 w 306"/>
                    <a:gd name="T39" fmla="*/ 1 h 307"/>
                    <a:gd name="T40" fmla="*/ 1 w 306"/>
                    <a:gd name="T41" fmla="*/ 1 h 307"/>
                    <a:gd name="T42" fmla="*/ 1 w 306"/>
                    <a:gd name="T43" fmla="*/ 1 h 307"/>
                    <a:gd name="T44" fmla="*/ 1 w 306"/>
                    <a:gd name="T45" fmla="*/ 1 h 307"/>
                    <a:gd name="T46" fmla="*/ 1 w 306"/>
                    <a:gd name="T47" fmla="*/ 1 h 307"/>
                    <a:gd name="T48" fmla="*/ 1 w 306"/>
                    <a:gd name="T49" fmla="*/ 1 h 307"/>
                    <a:gd name="T50" fmla="*/ 1 w 306"/>
                    <a:gd name="T51" fmla="*/ 1 h 307"/>
                    <a:gd name="T52" fmla="*/ 1 w 306"/>
                    <a:gd name="T53" fmla="*/ 1 h 307"/>
                    <a:gd name="T54" fmla="*/ 1 w 306"/>
                    <a:gd name="T55" fmla="*/ 1 h 307"/>
                    <a:gd name="T56" fmla="*/ 1 w 306"/>
                    <a:gd name="T57" fmla="*/ 1 h 307"/>
                    <a:gd name="T58" fmla="*/ 1 w 306"/>
                    <a:gd name="T59" fmla="*/ 1 h 307"/>
                    <a:gd name="T60" fmla="*/ 1 w 306"/>
                    <a:gd name="T61" fmla="*/ 1 h 307"/>
                    <a:gd name="T62" fmla="*/ 1 w 306"/>
                    <a:gd name="T63" fmla="*/ 1 h 307"/>
                    <a:gd name="T64" fmla="*/ 1 w 306"/>
                    <a:gd name="T65" fmla="*/ 0 h 307"/>
                    <a:gd name="T66" fmla="*/ 1 w 306"/>
                    <a:gd name="T67" fmla="*/ 1 h 307"/>
                    <a:gd name="T68" fmla="*/ 1 w 306"/>
                    <a:gd name="T69" fmla="*/ 1 h 307"/>
                    <a:gd name="T70" fmla="*/ 1 w 306"/>
                    <a:gd name="T71" fmla="*/ 1 h 307"/>
                    <a:gd name="T72" fmla="*/ 1 w 306"/>
                    <a:gd name="T73" fmla="*/ 1 h 307"/>
                    <a:gd name="T74" fmla="*/ 1 w 306"/>
                    <a:gd name="T75" fmla="*/ 1 h 307"/>
                    <a:gd name="T76" fmla="*/ 1 w 306"/>
                    <a:gd name="T77" fmla="*/ 1 h 307"/>
                    <a:gd name="T78" fmla="*/ 1 w 306"/>
                    <a:gd name="T79" fmla="*/ 1 h 307"/>
                    <a:gd name="T80" fmla="*/ 0 w 306"/>
                    <a:gd name="T81" fmla="*/ 1 h 307"/>
                    <a:gd name="T82" fmla="*/ 1 w 306"/>
                    <a:gd name="T83" fmla="*/ 1 h 307"/>
                    <a:gd name="T84" fmla="*/ 1 w 306"/>
                    <a:gd name="T85" fmla="*/ 1 h 307"/>
                    <a:gd name="T86" fmla="*/ 1 w 306"/>
                    <a:gd name="T87" fmla="*/ 1 h 307"/>
                    <a:gd name="T88" fmla="*/ 1 w 306"/>
                    <a:gd name="T89" fmla="*/ 1 h 307"/>
                    <a:gd name="T90" fmla="*/ 1 w 306"/>
                    <a:gd name="T91" fmla="*/ 1 h 307"/>
                    <a:gd name="T92" fmla="*/ 1 w 306"/>
                    <a:gd name="T93" fmla="*/ 1 h 307"/>
                    <a:gd name="T94" fmla="*/ 1 w 306"/>
                    <a:gd name="T95" fmla="*/ 1 h 307"/>
                    <a:gd name="T96" fmla="*/ 1 w 306"/>
                    <a:gd name="T97" fmla="*/ 1 h 307"/>
                    <a:gd name="T98" fmla="*/ 1 w 306"/>
                    <a:gd name="T99" fmla="*/ 1 h 307"/>
                    <a:gd name="T100" fmla="*/ 1 w 306"/>
                    <a:gd name="T101" fmla="*/ 1 h 307"/>
                    <a:gd name="T102" fmla="*/ 1 w 306"/>
                    <a:gd name="T103" fmla="*/ 1 h 307"/>
                    <a:gd name="T104" fmla="*/ 1 w 306"/>
                    <a:gd name="T105" fmla="*/ 1 h 307"/>
                    <a:gd name="T106" fmla="*/ 1 w 306"/>
                    <a:gd name="T107" fmla="*/ 1 h 307"/>
                    <a:gd name="T108" fmla="*/ 1 w 306"/>
                    <a:gd name="T109" fmla="*/ 1 h 307"/>
                    <a:gd name="T110" fmla="*/ 1 w 306"/>
                    <a:gd name="T111" fmla="*/ 1 h 307"/>
                    <a:gd name="T112" fmla="*/ 1 w 306"/>
                    <a:gd name="T113" fmla="*/ 1 h 30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6"/>
                    <a:gd name="T172" fmla="*/ 0 h 307"/>
                    <a:gd name="T173" fmla="*/ 306 w 306"/>
                    <a:gd name="T174" fmla="*/ 307 h 30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6" h="307">
                      <a:moveTo>
                        <a:pt x="153" y="307"/>
                      </a:moveTo>
                      <a:lnTo>
                        <a:pt x="168" y="306"/>
                      </a:lnTo>
                      <a:lnTo>
                        <a:pt x="183" y="304"/>
                      </a:lnTo>
                      <a:lnTo>
                        <a:pt x="198" y="300"/>
                      </a:lnTo>
                      <a:lnTo>
                        <a:pt x="212" y="296"/>
                      </a:lnTo>
                      <a:lnTo>
                        <a:pt x="226" y="289"/>
                      </a:lnTo>
                      <a:lnTo>
                        <a:pt x="238" y="282"/>
                      </a:lnTo>
                      <a:lnTo>
                        <a:pt x="250" y="273"/>
                      </a:lnTo>
                      <a:lnTo>
                        <a:pt x="262" y="262"/>
                      </a:lnTo>
                      <a:lnTo>
                        <a:pt x="272" y="251"/>
                      </a:lnTo>
                      <a:lnTo>
                        <a:pt x="281" y="238"/>
                      </a:lnTo>
                      <a:lnTo>
                        <a:pt x="288" y="225"/>
                      </a:lnTo>
                      <a:lnTo>
                        <a:pt x="295" y="212"/>
                      </a:lnTo>
                      <a:lnTo>
                        <a:pt x="300" y="198"/>
                      </a:lnTo>
                      <a:lnTo>
                        <a:pt x="303" y="183"/>
                      </a:lnTo>
                      <a:lnTo>
                        <a:pt x="305" y="168"/>
                      </a:lnTo>
                      <a:lnTo>
                        <a:pt x="306" y="153"/>
                      </a:lnTo>
                      <a:lnTo>
                        <a:pt x="305" y="138"/>
                      </a:lnTo>
                      <a:lnTo>
                        <a:pt x="303" y="123"/>
                      </a:lnTo>
                      <a:lnTo>
                        <a:pt x="300" y="108"/>
                      </a:lnTo>
                      <a:lnTo>
                        <a:pt x="295" y="94"/>
                      </a:lnTo>
                      <a:lnTo>
                        <a:pt x="288" y="80"/>
                      </a:lnTo>
                      <a:lnTo>
                        <a:pt x="281" y="68"/>
                      </a:lnTo>
                      <a:lnTo>
                        <a:pt x="272" y="56"/>
                      </a:lnTo>
                      <a:lnTo>
                        <a:pt x="262" y="44"/>
                      </a:lnTo>
                      <a:lnTo>
                        <a:pt x="250" y="34"/>
                      </a:lnTo>
                      <a:lnTo>
                        <a:pt x="238" y="25"/>
                      </a:lnTo>
                      <a:lnTo>
                        <a:pt x="226" y="18"/>
                      </a:lnTo>
                      <a:lnTo>
                        <a:pt x="212" y="11"/>
                      </a:lnTo>
                      <a:lnTo>
                        <a:pt x="198" y="6"/>
                      </a:lnTo>
                      <a:lnTo>
                        <a:pt x="183" y="3"/>
                      </a:lnTo>
                      <a:lnTo>
                        <a:pt x="168" y="1"/>
                      </a:lnTo>
                      <a:lnTo>
                        <a:pt x="153" y="0"/>
                      </a:lnTo>
                      <a:lnTo>
                        <a:pt x="122" y="3"/>
                      </a:lnTo>
                      <a:lnTo>
                        <a:pt x="93" y="12"/>
                      </a:lnTo>
                      <a:lnTo>
                        <a:pt x="67" y="26"/>
                      </a:lnTo>
                      <a:lnTo>
                        <a:pt x="45" y="44"/>
                      </a:lnTo>
                      <a:lnTo>
                        <a:pt x="27" y="68"/>
                      </a:lnTo>
                      <a:lnTo>
                        <a:pt x="12" y="93"/>
                      </a:lnTo>
                      <a:lnTo>
                        <a:pt x="4" y="122"/>
                      </a:lnTo>
                      <a:lnTo>
                        <a:pt x="0" y="153"/>
                      </a:lnTo>
                      <a:lnTo>
                        <a:pt x="1" y="168"/>
                      </a:lnTo>
                      <a:lnTo>
                        <a:pt x="4" y="183"/>
                      </a:lnTo>
                      <a:lnTo>
                        <a:pt x="7" y="198"/>
                      </a:lnTo>
                      <a:lnTo>
                        <a:pt x="12" y="212"/>
                      </a:lnTo>
                      <a:lnTo>
                        <a:pt x="19" y="225"/>
                      </a:lnTo>
                      <a:lnTo>
                        <a:pt x="25" y="238"/>
                      </a:lnTo>
                      <a:lnTo>
                        <a:pt x="35" y="251"/>
                      </a:lnTo>
                      <a:lnTo>
                        <a:pt x="45" y="262"/>
                      </a:lnTo>
                      <a:lnTo>
                        <a:pt x="57" y="273"/>
                      </a:lnTo>
                      <a:lnTo>
                        <a:pt x="68" y="282"/>
                      </a:lnTo>
                      <a:lnTo>
                        <a:pt x="81" y="289"/>
                      </a:lnTo>
                      <a:lnTo>
                        <a:pt x="95" y="296"/>
                      </a:lnTo>
                      <a:lnTo>
                        <a:pt x="108" y="300"/>
                      </a:lnTo>
                      <a:lnTo>
                        <a:pt x="123" y="304"/>
                      </a:lnTo>
                      <a:lnTo>
                        <a:pt x="138" y="306"/>
                      </a:lnTo>
                      <a:lnTo>
                        <a:pt x="153" y="307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2" name="Freeform 18"/>
                <p:cNvSpPr>
                  <a:spLocks/>
                </p:cNvSpPr>
                <p:nvPr/>
              </p:nvSpPr>
              <p:spPr bwMode="auto">
                <a:xfrm>
                  <a:off x="2249" y="887"/>
                  <a:ext cx="60" cy="60"/>
                </a:xfrm>
                <a:custGeom>
                  <a:avLst/>
                  <a:gdLst>
                    <a:gd name="T0" fmla="*/ 1 w 120"/>
                    <a:gd name="T1" fmla="*/ 1 h 120"/>
                    <a:gd name="T2" fmla="*/ 1 w 120"/>
                    <a:gd name="T3" fmla="*/ 1 h 120"/>
                    <a:gd name="T4" fmla="*/ 1 w 120"/>
                    <a:gd name="T5" fmla="*/ 1 h 120"/>
                    <a:gd name="T6" fmla="*/ 1 w 120"/>
                    <a:gd name="T7" fmla="*/ 1 h 120"/>
                    <a:gd name="T8" fmla="*/ 1 w 120"/>
                    <a:gd name="T9" fmla="*/ 1 h 120"/>
                    <a:gd name="T10" fmla="*/ 1 w 120"/>
                    <a:gd name="T11" fmla="*/ 1 h 120"/>
                    <a:gd name="T12" fmla="*/ 1 w 120"/>
                    <a:gd name="T13" fmla="*/ 1 h 120"/>
                    <a:gd name="T14" fmla="*/ 1 w 120"/>
                    <a:gd name="T15" fmla="*/ 1 h 120"/>
                    <a:gd name="T16" fmla="*/ 1 w 120"/>
                    <a:gd name="T17" fmla="*/ 1 h 120"/>
                    <a:gd name="T18" fmla="*/ 1 w 120"/>
                    <a:gd name="T19" fmla="*/ 1 h 120"/>
                    <a:gd name="T20" fmla="*/ 1 w 120"/>
                    <a:gd name="T21" fmla="*/ 1 h 120"/>
                    <a:gd name="T22" fmla="*/ 1 w 120"/>
                    <a:gd name="T23" fmla="*/ 1 h 120"/>
                    <a:gd name="T24" fmla="*/ 1 w 120"/>
                    <a:gd name="T25" fmla="*/ 1 h 120"/>
                    <a:gd name="T26" fmla="*/ 1 w 120"/>
                    <a:gd name="T27" fmla="*/ 1 h 120"/>
                    <a:gd name="T28" fmla="*/ 1 w 120"/>
                    <a:gd name="T29" fmla="*/ 1 h 120"/>
                    <a:gd name="T30" fmla="*/ 1 w 120"/>
                    <a:gd name="T31" fmla="*/ 1 h 120"/>
                    <a:gd name="T32" fmla="*/ 1 w 120"/>
                    <a:gd name="T33" fmla="*/ 1 h 120"/>
                    <a:gd name="T34" fmla="*/ 1 w 120"/>
                    <a:gd name="T35" fmla="*/ 1 h 120"/>
                    <a:gd name="T36" fmla="*/ 1 w 120"/>
                    <a:gd name="T37" fmla="*/ 1 h 120"/>
                    <a:gd name="T38" fmla="*/ 1 w 120"/>
                    <a:gd name="T39" fmla="*/ 1 h 120"/>
                    <a:gd name="T40" fmla="*/ 1 w 120"/>
                    <a:gd name="T41" fmla="*/ 1 h 120"/>
                    <a:gd name="T42" fmla="*/ 1 w 120"/>
                    <a:gd name="T43" fmla="*/ 1 h 120"/>
                    <a:gd name="T44" fmla="*/ 1 w 120"/>
                    <a:gd name="T45" fmla="*/ 1 h 120"/>
                    <a:gd name="T46" fmla="*/ 1 w 120"/>
                    <a:gd name="T47" fmla="*/ 0 h 120"/>
                    <a:gd name="T48" fmla="*/ 1 w 120"/>
                    <a:gd name="T49" fmla="*/ 0 h 120"/>
                    <a:gd name="T50" fmla="*/ 1 w 120"/>
                    <a:gd name="T51" fmla="*/ 1 h 120"/>
                    <a:gd name="T52" fmla="*/ 1 w 120"/>
                    <a:gd name="T53" fmla="*/ 1 h 120"/>
                    <a:gd name="T54" fmla="*/ 1 w 120"/>
                    <a:gd name="T55" fmla="*/ 1 h 120"/>
                    <a:gd name="T56" fmla="*/ 1 w 120"/>
                    <a:gd name="T57" fmla="*/ 1 h 120"/>
                    <a:gd name="T58" fmla="*/ 1 w 120"/>
                    <a:gd name="T59" fmla="*/ 1 h 120"/>
                    <a:gd name="T60" fmla="*/ 1 w 120"/>
                    <a:gd name="T61" fmla="*/ 1 h 120"/>
                    <a:gd name="T62" fmla="*/ 1 w 120"/>
                    <a:gd name="T63" fmla="*/ 1 h 120"/>
                    <a:gd name="T64" fmla="*/ 0 w 120"/>
                    <a:gd name="T65" fmla="*/ 1 h 120"/>
                    <a:gd name="T66" fmla="*/ 1 w 120"/>
                    <a:gd name="T67" fmla="*/ 1 h 120"/>
                    <a:gd name="T68" fmla="*/ 1 w 120"/>
                    <a:gd name="T69" fmla="*/ 1 h 120"/>
                    <a:gd name="T70" fmla="*/ 1 w 120"/>
                    <a:gd name="T71" fmla="*/ 1 h 120"/>
                    <a:gd name="T72" fmla="*/ 1 w 120"/>
                    <a:gd name="T73" fmla="*/ 1 h 120"/>
                    <a:gd name="T74" fmla="*/ 1 w 120"/>
                    <a:gd name="T75" fmla="*/ 1 h 120"/>
                    <a:gd name="T76" fmla="*/ 1 w 120"/>
                    <a:gd name="T77" fmla="*/ 1 h 120"/>
                    <a:gd name="T78" fmla="*/ 1 w 120"/>
                    <a:gd name="T79" fmla="*/ 1 h 120"/>
                    <a:gd name="T80" fmla="*/ 1 w 120"/>
                    <a:gd name="T81" fmla="*/ 1 h 120"/>
                    <a:gd name="T82" fmla="*/ 1 w 120"/>
                    <a:gd name="T83" fmla="*/ 1 h 120"/>
                    <a:gd name="T84" fmla="*/ 1 w 120"/>
                    <a:gd name="T85" fmla="*/ 1 h 120"/>
                    <a:gd name="T86" fmla="*/ 1 w 120"/>
                    <a:gd name="T87" fmla="*/ 1 h 120"/>
                    <a:gd name="T88" fmla="*/ 1 w 120"/>
                    <a:gd name="T89" fmla="*/ 1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0"/>
                    <a:gd name="T136" fmla="*/ 0 h 120"/>
                    <a:gd name="T137" fmla="*/ 120 w 120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0" h="120">
                      <a:moveTo>
                        <a:pt x="60" y="120"/>
                      </a:moveTo>
                      <a:lnTo>
                        <a:pt x="65" y="120"/>
                      </a:lnTo>
                      <a:lnTo>
                        <a:pt x="71" y="118"/>
                      </a:lnTo>
                      <a:lnTo>
                        <a:pt x="77" y="117"/>
                      </a:lnTo>
                      <a:lnTo>
                        <a:pt x="83" y="115"/>
                      </a:lnTo>
                      <a:lnTo>
                        <a:pt x="88" y="113"/>
                      </a:lnTo>
                      <a:lnTo>
                        <a:pt x="93" y="110"/>
                      </a:lnTo>
                      <a:lnTo>
                        <a:pt x="98" y="107"/>
                      </a:lnTo>
                      <a:lnTo>
                        <a:pt x="102" y="102"/>
                      </a:lnTo>
                      <a:lnTo>
                        <a:pt x="110" y="93"/>
                      </a:lnTo>
                      <a:lnTo>
                        <a:pt x="115" y="83"/>
                      </a:lnTo>
                      <a:lnTo>
                        <a:pt x="118" y="71"/>
                      </a:lnTo>
                      <a:lnTo>
                        <a:pt x="120" y="60"/>
                      </a:lnTo>
                      <a:lnTo>
                        <a:pt x="118" y="48"/>
                      </a:lnTo>
                      <a:lnTo>
                        <a:pt x="115" y="37"/>
                      </a:lnTo>
                      <a:lnTo>
                        <a:pt x="110" y="26"/>
                      </a:lnTo>
                      <a:lnTo>
                        <a:pt x="102" y="17"/>
                      </a:lnTo>
                      <a:lnTo>
                        <a:pt x="98" y="12"/>
                      </a:lnTo>
                      <a:lnTo>
                        <a:pt x="93" y="9"/>
                      </a:lnTo>
                      <a:lnTo>
                        <a:pt x="88" y="7"/>
                      </a:lnTo>
                      <a:lnTo>
                        <a:pt x="83" y="4"/>
                      </a:lnTo>
                      <a:lnTo>
                        <a:pt x="77" y="2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0" y="0"/>
                      </a:lnTo>
                      <a:lnTo>
                        <a:pt x="47" y="1"/>
                      </a:lnTo>
                      <a:lnTo>
                        <a:pt x="37" y="4"/>
                      </a:lnTo>
                      <a:lnTo>
                        <a:pt x="26" y="10"/>
                      </a:lnTo>
                      <a:lnTo>
                        <a:pt x="17" y="17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1" y="47"/>
                      </a:lnTo>
                      <a:lnTo>
                        <a:pt x="0" y="60"/>
                      </a:lnTo>
                      <a:lnTo>
                        <a:pt x="1" y="71"/>
                      </a:lnTo>
                      <a:lnTo>
                        <a:pt x="4" y="83"/>
                      </a:lnTo>
                      <a:lnTo>
                        <a:pt x="9" y="93"/>
                      </a:lnTo>
                      <a:lnTo>
                        <a:pt x="17" y="102"/>
                      </a:lnTo>
                      <a:lnTo>
                        <a:pt x="22" y="107"/>
                      </a:lnTo>
                      <a:lnTo>
                        <a:pt x="26" y="110"/>
                      </a:lnTo>
                      <a:lnTo>
                        <a:pt x="31" y="113"/>
                      </a:lnTo>
                      <a:lnTo>
                        <a:pt x="37" y="115"/>
                      </a:lnTo>
                      <a:lnTo>
                        <a:pt x="42" y="117"/>
                      </a:lnTo>
                      <a:lnTo>
                        <a:pt x="48" y="118"/>
                      </a:lnTo>
                      <a:lnTo>
                        <a:pt x="54" y="120"/>
                      </a:lnTo>
                      <a:lnTo>
                        <a:pt x="60" y="120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Freeform 19"/>
                <p:cNvSpPr>
                  <a:spLocks/>
                </p:cNvSpPr>
                <p:nvPr/>
              </p:nvSpPr>
              <p:spPr bwMode="auto">
                <a:xfrm>
                  <a:off x="2264" y="903"/>
                  <a:ext cx="29" cy="28"/>
                </a:xfrm>
                <a:custGeom>
                  <a:avLst/>
                  <a:gdLst>
                    <a:gd name="T0" fmla="*/ 0 w 56"/>
                    <a:gd name="T1" fmla="*/ 1 h 56"/>
                    <a:gd name="T2" fmla="*/ 1 w 56"/>
                    <a:gd name="T3" fmla="*/ 1 h 56"/>
                    <a:gd name="T4" fmla="*/ 1 w 56"/>
                    <a:gd name="T5" fmla="*/ 1 h 56"/>
                    <a:gd name="T6" fmla="*/ 1 w 56"/>
                    <a:gd name="T7" fmla="*/ 1 h 56"/>
                    <a:gd name="T8" fmla="*/ 1 w 56"/>
                    <a:gd name="T9" fmla="*/ 1 h 56"/>
                    <a:gd name="T10" fmla="*/ 1 w 56"/>
                    <a:gd name="T11" fmla="*/ 1 h 56"/>
                    <a:gd name="T12" fmla="*/ 1 w 56"/>
                    <a:gd name="T13" fmla="*/ 1 h 56"/>
                    <a:gd name="T14" fmla="*/ 1 w 56"/>
                    <a:gd name="T15" fmla="*/ 0 h 56"/>
                    <a:gd name="T16" fmla="*/ 1 w 56"/>
                    <a:gd name="T17" fmla="*/ 0 h 56"/>
                    <a:gd name="T18" fmla="*/ 1 w 56"/>
                    <a:gd name="T19" fmla="*/ 0 h 56"/>
                    <a:gd name="T20" fmla="*/ 1 w 56"/>
                    <a:gd name="T21" fmla="*/ 1 h 56"/>
                    <a:gd name="T22" fmla="*/ 1 w 56"/>
                    <a:gd name="T23" fmla="*/ 1 h 56"/>
                    <a:gd name="T24" fmla="*/ 1 w 56"/>
                    <a:gd name="T25" fmla="*/ 1 h 56"/>
                    <a:gd name="T26" fmla="*/ 1 w 56"/>
                    <a:gd name="T27" fmla="*/ 1 h 56"/>
                    <a:gd name="T28" fmla="*/ 1 w 56"/>
                    <a:gd name="T29" fmla="*/ 1 h 56"/>
                    <a:gd name="T30" fmla="*/ 1 w 56"/>
                    <a:gd name="T31" fmla="*/ 1 h 56"/>
                    <a:gd name="T32" fmla="*/ 1 w 56"/>
                    <a:gd name="T33" fmla="*/ 1 h 56"/>
                    <a:gd name="T34" fmla="*/ 1 w 56"/>
                    <a:gd name="T35" fmla="*/ 1 h 56"/>
                    <a:gd name="T36" fmla="*/ 1 w 56"/>
                    <a:gd name="T37" fmla="*/ 1 h 56"/>
                    <a:gd name="T38" fmla="*/ 1 w 56"/>
                    <a:gd name="T39" fmla="*/ 1 h 56"/>
                    <a:gd name="T40" fmla="*/ 1 w 56"/>
                    <a:gd name="T41" fmla="*/ 1 h 56"/>
                    <a:gd name="T42" fmla="*/ 1 w 56"/>
                    <a:gd name="T43" fmla="*/ 1 h 56"/>
                    <a:gd name="T44" fmla="*/ 1 w 56"/>
                    <a:gd name="T45" fmla="*/ 1 h 56"/>
                    <a:gd name="T46" fmla="*/ 1 w 56"/>
                    <a:gd name="T47" fmla="*/ 1 h 56"/>
                    <a:gd name="T48" fmla="*/ 1 w 56"/>
                    <a:gd name="T49" fmla="*/ 1 h 56"/>
                    <a:gd name="T50" fmla="*/ 1 w 56"/>
                    <a:gd name="T51" fmla="*/ 1 h 56"/>
                    <a:gd name="T52" fmla="*/ 1 w 56"/>
                    <a:gd name="T53" fmla="*/ 1 h 56"/>
                    <a:gd name="T54" fmla="*/ 1 w 56"/>
                    <a:gd name="T55" fmla="*/ 1 h 56"/>
                    <a:gd name="T56" fmla="*/ 0 w 56"/>
                    <a:gd name="T57" fmla="*/ 1 h 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6"/>
                    <a:gd name="T88" fmla="*/ 0 h 56"/>
                    <a:gd name="T89" fmla="*/ 56 w 56"/>
                    <a:gd name="T90" fmla="*/ 56 h 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6" h="56">
                      <a:moveTo>
                        <a:pt x="0" y="28"/>
                      </a:move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6" y="13"/>
                      </a:lnTo>
                      <a:lnTo>
                        <a:pt x="9" y="8"/>
                      </a:lnTo>
                      <a:lnTo>
                        <a:pt x="13" y="5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2"/>
                      </a:lnTo>
                      <a:lnTo>
                        <a:pt x="45" y="5"/>
                      </a:lnTo>
                      <a:lnTo>
                        <a:pt x="48" y="8"/>
                      </a:lnTo>
                      <a:lnTo>
                        <a:pt x="52" y="13"/>
                      </a:lnTo>
                      <a:lnTo>
                        <a:pt x="54" y="17"/>
                      </a:lnTo>
                      <a:lnTo>
                        <a:pt x="56" y="23"/>
                      </a:lnTo>
                      <a:lnTo>
                        <a:pt x="56" y="28"/>
                      </a:lnTo>
                      <a:lnTo>
                        <a:pt x="54" y="39"/>
                      </a:lnTo>
                      <a:lnTo>
                        <a:pt x="48" y="48"/>
                      </a:lnTo>
                      <a:lnTo>
                        <a:pt x="39" y="54"/>
                      </a:lnTo>
                      <a:lnTo>
                        <a:pt x="29" y="56"/>
                      </a:lnTo>
                      <a:lnTo>
                        <a:pt x="23" y="55"/>
                      </a:lnTo>
                      <a:lnTo>
                        <a:pt x="17" y="54"/>
                      </a:lnTo>
                      <a:lnTo>
                        <a:pt x="13" y="52"/>
                      </a:lnTo>
                      <a:lnTo>
                        <a:pt x="9" y="48"/>
                      </a:lnTo>
                      <a:lnTo>
                        <a:pt x="6" y="44"/>
                      </a:lnTo>
                      <a:lnTo>
                        <a:pt x="2" y="39"/>
                      </a:lnTo>
                      <a:lnTo>
                        <a:pt x="1" y="3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Freeform 20"/>
                <p:cNvSpPr>
                  <a:spLocks/>
                </p:cNvSpPr>
                <p:nvPr/>
              </p:nvSpPr>
              <p:spPr bwMode="auto">
                <a:xfrm>
                  <a:off x="2183" y="961"/>
                  <a:ext cx="191" cy="383"/>
                </a:xfrm>
                <a:custGeom>
                  <a:avLst/>
                  <a:gdLst>
                    <a:gd name="T0" fmla="*/ 0 w 383"/>
                    <a:gd name="T1" fmla="*/ 0 h 768"/>
                    <a:gd name="T2" fmla="*/ 0 w 383"/>
                    <a:gd name="T3" fmla="*/ 0 h 768"/>
                    <a:gd name="T4" fmla="*/ 0 w 383"/>
                    <a:gd name="T5" fmla="*/ 0 h 768"/>
                    <a:gd name="T6" fmla="*/ 0 w 383"/>
                    <a:gd name="T7" fmla="*/ 0 h 768"/>
                    <a:gd name="T8" fmla="*/ 0 w 383"/>
                    <a:gd name="T9" fmla="*/ 0 h 768"/>
                    <a:gd name="T10" fmla="*/ 0 w 383"/>
                    <a:gd name="T11" fmla="*/ 0 h 768"/>
                    <a:gd name="T12" fmla="*/ 0 w 383"/>
                    <a:gd name="T13" fmla="*/ 0 h 768"/>
                    <a:gd name="T14" fmla="*/ 0 w 383"/>
                    <a:gd name="T15" fmla="*/ 0 h 768"/>
                    <a:gd name="T16" fmla="*/ 0 w 383"/>
                    <a:gd name="T17" fmla="*/ 0 h 768"/>
                    <a:gd name="T18" fmla="*/ 0 w 383"/>
                    <a:gd name="T19" fmla="*/ 0 h 768"/>
                    <a:gd name="T20" fmla="*/ 0 w 383"/>
                    <a:gd name="T21" fmla="*/ 0 h 768"/>
                    <a:gd name="T22" fmla="*/ 0 w 383"/>
                    <a:gd name="T23" fmla="*/ 0 h 768"/>
                    <a:gd name="T24" fmla="*/ 0 w 383"/>
                    <a:gd name="T25" fmla="*/ 0 h 768"/>
                    <a:gd name="T26" fmla="*/ 0 w 383"/>
                    <a:gd name="T27" fmla="*/ 0 h 768"/>
                    <a:gd name="T28" fmla="*/ 0 w 383"/>
                    <a:gd name="T29" fmla="*/ 0 h 768"/>
                    <a:gd name="T30" fmla="*/ 0 w 383"/>
                    <a:gd name="T31" fmla="*/ 0 h 768"/>
                    <a:gd name="T32" fmla="*/ 0 w 383"/>
                    <a:gd name="T33" fmla="*/ 0 h 768"/>
                    <a:gd name="T34" fmla="*/ 0 w 383"/>
                    <a:gd name="T35" fmla="*/ 0 h 768"/>
                    <a:gd name="T36" fmla="*/ 0 w 383"/>
                    <a:gd name="T37" fmla="*/ 0 h 768"/>
                    <a:gd name="T38" fmla="*/ 0 w 383"/>
                    <a:gd name="T39" fmla="*/ 0 h 768"/>
                    <a:gd name="T40" fmla="*/ 0 w 383"/>
                    <a:gd name="T41" fmla="*/ 0 h 768"/>
                    <a:gd name="T42" fmla="*/ 0 w 383"/>
                    <a:gd name="T43" fmla="*/ 0 h 768"/>
                    <a:gd name="T44" fmla="*/ 0 w 383"/>
                    <a:gd name="T45" fmla="*/ 0 h 7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3"/>
                    <a:gd name="T70" fmla="*/ 0 h 768"/>
                    <a:gd name="T71" fmla="*/ 383 w 383"/>
                    <a:gd name="T72" fmla="*/ 768 h 7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3" h="768">
                      <a:moveTo>
                        <a:pt x="257" y="0"/>
                      </a:moveTo>
                      <a:lnTo>
                        <a:pt x="126" y="0"/>
                      </a:lnTo>
                      <a:lnTo>
                        <a:pt x="0" y="753"/>
                      </a:lnTo>
                      <a:lnTo>
                        <a:pt x="0" y="757"/>
                      </a:lnTo>
                      <a:lnTo>
                        <a:pt x="3" y="762"/>
                      </a:lnTo>
                      <a:lnTo>
                        <a:pt x="6" y="765"/>
                      </a:lnTo>
                      <a:lnTo>
                        <a:pt x="11" y="768"/>
                      </a:lnTo>
                      <a:lnTo>
                        <a:pt x="17" y="768"/>
                      </a:lnTo>
                      <a:lnTo>
                        <a:pt x="21" y="765"/>
                      </a:lnTo>
                      <a:lnTo>
                        <a:pt x="25" y="762"/>
                      </a:lnTo>
                      <a:lnTo>
                        <a:pt x="27" y="756"/>
                      </a:lnTo>
                      <a:lnTo>
                        <a:pt x="149" y="28"/>
                      </a:lnTo>
                      <a:lnTo>
                        <a:pt x="234" y="28"/>
                      </a:lnTo>
                      <a:lnTo>
                        <a:pt x="356" y="756"/>
                      </a:lnTo>
                      <a:lnTo>
                        <a:pt x="359" y="762"/>
                      </a:lnTo>
                      <a:lnTo>
                        <a:pt x="362" y="765"/>
                      </a:lnTo>
                      <a:lnTo>
                        <a:pt x="367" y="768"/>
                      </a:lnTo>
                      <a:lnTo>
                        <a:pt x="371" y="768"/>
                      </a:lnTo>
                      <a:lnTo>
                        <a:pt x="377" y="765"/>
                      </a:lnTo>
                      <a:lnTo>
                        <a:pt x="381" y="762"/>
                      </a:lnTo>
                      <a:lnTo>
                        <a:pt x="383" y="757"/>
                      </a:lnTo>
                      <a:lnTo>
                        <a:pt x="383" y="753"/>
                      </a:lnTo>
                      <a:lnTo>
                        <a:pt x="2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5" name="Freeform 21"/>
                <p:cNvSpPr>
                  <a:spLocks/>
                </p:cNvSpPr>
                <p:nvPr/>
              </p:nvSpPr>
              <p:spPr bwMode="auto">
                <a:xfrm>
                  <a:off x="2202" y="963"/>
                  <a:ext cx="167" cy="359"/>
                </a:xfrm>
                <a:custGeom>
                  <a:avLst/>
                  <a:gdLst>
                    <a:gd name="T0" fmla="*/ 1 w 334"/>
                    <a:gd name="T1" fmla="*/ 1 h 718"/>
                    <a:gd name="T2" fmla="*/ 1 w 334"/>
                    <a:gd name="T3" fmla="*/ 1 h 718"/>
                    <a:gd name="T4" fmla="*/ 1 w 334"/>
                    <a:gd name="T5" fmla="*/ 1 h 718"/>
                    <a:gd name="T6" fmla="*/ 1 w 334"/>
                    <a:gd name="T7" fmla="*/ 1 h 718"/>
                    <a:gd name="T8" fmla="*/ 1 w 334"/>
                    <a:gd name="T9" fmla="*/ 0 h 718"/>
                    <a:gd name="T10" fmla="*/ 1 w 334"/>
                    <a:gd name="T11" fmla="*/ 1 h 718"/>
                    <a:gd name="T12" fmla="*/ 1 w 334"/>
                    <a:gd name="T13" fmla="*/ 1 h 718"/>
                    <a:gd name="T14" fmla="*/ 1 w 334"/>
                    <a:gd name="T15" fmla="*/ 1 h 718"/>
                    <a:gd name="T16" fmla="*/ 1 w 334"/>
                    <a:gd name="T17" fmla="*/ 1 h 718"/>
                    <a:gd name="T18" fmla="*/ 0 w 334"/>
                    <a:gd name="T19" fmla="*/ 1 h 718"/>
                    <a:gd name="T20" fmla="*/ 1 w 334"/>
                    <a:gd name="T21" fmla="*/ 1 h 718"/>
                    <a:gd name="T22" fmla="*/ 1 w 334"/>
                    <a:gd name="T23" fmla="*/ 1 h 718"/>
                    <a:gd name="T24" fmla="*/ 1 w 334"/>
                    <a:gd name="T25" fmla="*/ 1 h 7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4"/>
                    <a:gd name="T40" fmla="*/ 0 h 718"/>
                    <a:gd name="T41" fmla="*/ 334 w 334"/>
                    <a:gd name="T42" fmla="*/ 718 h 7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4" h="718">
                      <a:moveTo>
                        <a:pt x="57" y="539"/>
                      </a:moveTo>
                      <a:lnTo>
                        <a:pt x="292" y="414"/>
                      </a:lnTo>
                      <a:lnTo>
                        <a:pt x="90" y="256"/>
                      </a:lnTo>
                      <a:lnTo>
                        <a:pt x="246" y="146"/>
                      </a:lnTo>
                      <a:lnTo>
                        <a:pt x="110" y="0"/>
                      </a:lnTo>
                      <a:lnTo>
                        <a:pt x="90" y="18"/>
                      </a:lnTo>
                      <a:lnTo>
                        <a:pt x="205" y="142"/>
                      </a:lnTo>
                      <a:lnTo>
                        <a:pt x="45" y="253"/>
                      </a:lnTo>
                      <a:lnTo>
                        <a:pt x="243" y="410"/>
                      </a:lnTo>
                      <a:lnTo>
                        <a:pt x="0" y="539"/>
                      </a:lnTo>
                      <a:lnTo>
                        <a:pt x="322" y="718"/>
                      </a:lnTo>
                      <a:lnTo>
                        <a:pt x="334" y="695"/>
                      </a:lnTo>
                      <a:lnTo>
                        <a:pt x="57" y="5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Freeform 22"/>
                <p:cNvSpPr>
                  <a:spLocks/>
                </p:cNvSpPr>
                <p:nvPr/>
              </p:nvSpPr>
              <p:spPr bwMode="auto">
                <a:xfrm>
                  <a:off x="2191" y="963"/>
                  <a:ext cx="168" cy="359"/>
                </a:xfrm>
                <a:custGeom>
                  <a:avLst/>
                  <a:gdLst>
                    <a:gd name="T0" fmla="*/ 0 w 337"/>
                    <a:gd name="T1" fmla="*/ 1 h 718"/>
                    <a:gd name="T2" fmla="*/ 0 w 337"/>
                    <a:gd name="T3" fmla="*/ 1 h 718"/>
                    <a:gd name="T4" fmla="*/ 0 w 337"/>
                    <a:gd name="T5" fmla="*/ 1 h 718"/>
                    <a:gd name="T6" fmla="*/ 0 w 337"/>
                    <a:gd name="T7" fmla="*/ 1 h 718"/>
                    <a:gd name="T8" fmla="*/ 0 w 337"/>
                    <a:gd name="T9" fmla="*/ 1 h 718"/>
                    <a:gd name="T10" fmla="*/ 0 w 337"/>
                    <a:gd name="T11" fmla="*/ 1 h 718"/>
                    <a:gd name="T12" fmla="*/ 0 w 337"/>
                    <a:gd name="T13" fmla="*/ 0 h 718"/>
                    <a:gd name="T14" fmla="*/ 0 w 337"/>
                    <a:gd name="T15" fmla="*/ 1 h 718"/>
                    <a:gd name="T16" fmla="*/ 0 w 337"/>
                    <a:gd name="T17" fmla="*/ 1 h 718"/>
                    <a:gd name="T18" fmla="*/ 0 w 337"/>
                    <a:gd name="T19" fmla="*/ 1 h 718"/>
                    <a:gd name="T20" fmla="*/ 0 w 337"/>
                    <a:gd name="T21" fmla="*/ 1 h 718"/>
                    <a:gd name="T22" fmla="*/ 0 w 337"/>
                    <a:gd name="T23" fmla="*/ 1 h 718"/>
                    <a:gd name="T24" fmla="*/ 0 w 337"/>
                    <a:gd name="T25" fmla="*/ 1 h 718"/>
                    <a:gd name="T26" fmla="*/ 0 w 337"/>
                    <a:gd name="T27" fmla="*/ 1 h 718"/>
                    <a:gd name="T28" fmla="*/ 0 w 337"/>
                    <a:gd name="T29" fmla="*/ 1 h 7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7"/>
                    <a:gd name="T46" fmla="*/ 0 h 718"/>
                    <a:gd name="T47" fmla="*/ 337 w 337"/>
                    <a:gd name="T48" fmla="*/ 718 h 71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7" h="718">
                      <a:moveTo>
                        <a:pt x="90" y="410"/>
                      </a:moveTo>
                      <a:lnTo>
                        <a:pt x="275" y="265"/>
                      </a:lnTo>
                      <a:lnTo>
                        <a:pt x="284" y="257"/>
                      </a:lnTo>
                      <a:lnTo>
                        <a:pt x="273" y="244"/>
                      </a:lnTo>
                      <a:lnTo>
                        <a:pt x="129" y="139"/>
                      </a:lnTo>
                      <a:lnTo>
                        <a:pt x="243" y="18"/>
                      </a:lnTo>
                      <a:lnTo>
                        <a:pt x="224" y="0"/>
                      </a:lnTo>
                      <a:lnTo>
                        <a:pt x="89" y="144"/>
                      </a:lnTo>
                      <a:lnTo>
                        <a:pt x="243" y="254"/>
                      </a:lnTo>
                      <a:lnTo>
                        <a:pt x="43" y="414"/>
                      </a:lnTo>
                      <a:lnTo>
                        <a:pt x="281" y="554"/>
                      </a:lnTo>
                      <a:lnTo>
                        <a:pt x="0" y="695"/>
                      </a:lnTo>
                      <a:lnTo>
                        <a:pt x="12" y="718"/>
                      </a:lnTo>
                      <a:lnTo>
                        <a:pt x="337" y="556"/>
                      </a:lnTo>
                      <a:lnTo>
                        <a:pt x="90" y="4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7" name="Rectangle 23"/>
                <p:cNvSpPr>
                  <a:spLocks noChangeArrowheads="1"/>
                </p:cNvSpPr>
                <p:nvPr/>
              </p:nvSpPr>
              <p:spPr bwMode="auto">
                <a:xfrm>
                  <a:off x="2272" y="941"/>
                  <a:ext cx="14" cy="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ADADAD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8" name="Rectangle 24"/>
                <p:cNvSpPr>
                  <a:spLocks noChangeArrowheads="1"/>
                </p:cNvSpPr>
                <p:nvPr/>
              </p:nvSpPr>
              <p:spPr bwMode="auto">
                <a:xfrm>
                  <a:off x="2154" y="1330"/>
                  <a:ext cx="248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69" name="Text Box 25"/>
              <p:cNvSpPr txBox="1">
                <a:spLocks noChangeArrowheads="1"/>
              </p:cNvSpPr>
              <p:nvPr/>
            </p:nvSpPr>
            <p:spPr bwMode="auto">
              <a:xfrm>
                <a:off x="514" y="2311"/>
                <a:ext cx="175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2000"/>
                  <a:t>Cognitive Radio Network A</a:t>
                </a:r>
              </a:p>
            </p:txBody>
          </p:sp>
        </p:grpSp>
        <p:sp>
          <p:nvSpPr>
            <p:cNvPr id="5164" name="Text Box 26"/>
            <p:cNvSpPr txBox="1">
              <a:spLocks noChangeArrowheads="1"/>
            </p:cNvSpPr>
            <p:nvPr/>
          </p:nvSpPr>
          <p:spPr bwMode="auto">
            <a:xfrm>
              <a:off x="2770" y="2496"/>
              <a:ext cx="102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altLang="ko-KR" sz="1800">
                  <a:solidFill>
                    <a:srgbClr val="000000"/>
                  </a:solidFill>
                </a:rPr>
                <a:t>CR Base-Station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073525" y="2687638"/>
            <a:ext cx="7188200" cy="2439987"/>
            <a:chOff x="2064" y="2064"/>
            <a:chExt cx="3621" cy="1537"/>
          </a:xfrm>
        </p:grpSpPr>
        <p:grpSp>
          <p:nvGrpSpPr>
            <p:cNvPr id="5138" name="Group 28"/>
            <p:cNvGrpSpPr>
              <a:grpSpLocks/>
            </p:cNvGrpSpPr>
            <p:nvPr/>
          </p:nvGrpSpPr>
          <p:grpSpPr bwMode="auto">
            <a:xfrm>
              <a:off x="2064" y="2064"/>
              <a:ext cx="3621" cy="1537"/>
              <a:chOff x="2043" y="2042"/>
              <a:chExt cx="3621" cy="1537"/>
            </a:xfrm>
          </p:grpSpPr>
          <p:sp>
            <p:nvSpPr>
              <p:cNvPr id="3741725" name="Oval 29"/>
              <p:cNvSpPr>
                <a:spLocks noChangeArrowheads="1"/>
              </p:cNvSpPr>
              <p:nvPr/>
            </p:nvSpPr>
            <p:spPr bwMode="auto">
              <a:xfrm>
                <a:off x="2043" y="2515"/>
                <a:ext cx="2853" cy="888"/>
              </a:xfrm>
              <a:prstGeom prst="ellipse">
                <a:avLst/>
              </a:prstGeom>
              <a:solidFill>
                <a:schemeClr val="accent5">
                  <a:lumMod val="25000"/>
                  <a:alpha val="69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41" name="Group 30"/>
              <p:cNvGrpSpPr>
                <a:grpSpLocks/>
              </p:cNvGrpSpPr>
              <p:nvPr/>
            </p:nvGrpSpPr>
            <p:grpSpPr bwMode="auto">
              <a:xfrm>
                <a:off x="3868" y="2042"/>
                <a:ext cx="312" cy="698"/>
                <a:chOff x="3868" y="1610"/>
                <a:chExt cx="312" cy="698"/>
              </a:xfrm>
            </p:grpSpPr>
            <p:sp>
              <p:nvSpPr>
                <p:cNvPr id="5155" name="Freeform 31"/>
                <p:cNvSpPr>
                  <a:spLocks/>
                </p:cNvSpPr>
                <p:nvPr/>
              </p:nvSpPr>
              <p:spPr bwMode="auto">
                <a:xfrm>
                  <a:off x="3932" y="1610"/>
                  <a:ext cx="193" cy="201"/>
                </a:xfrm>
                <a:custGeom>
                  <a:avLst/>
                  <a:gdLst>
                    <a:gd name="T0" fmla="*/ 1 w 306"/>
                    <a:gd name="T1" fmla="*/ 3 h 307"/>
                    <a:gd name="T2" fmla="*/ 1 w 306"/>
                    <a:gd name="T3" fmla="*/ 3 h 307"/>
                    <a:gd name="T4" fmla="*/ 1 w 306"/>
                    <a:gd name="T5" fmla="*/ 3 h 307"/>
                    <a:gd name="T6" fmla="*/ 1 w 306"/>
                    <a:gd name="T7" fmla="*/ 3 h 307"/>
                    <a:gd name="T8" fmla="*/ 1 w 306"/>
                    <a:gd name="T9" fmla="*/ 3 h 307"/>
                    <a:gd name="T10" fmla="*/ 2 w 306"/>
                    <a:gd name="T11" fmla="*/ 3 h 307"/>
                    <a:gd name="T12" fmla="*/ 2 w 306"/>
                    <a:gd name="T13" fmla="*/ 3 h 307"/>
                    <a:gd name="T14" fmla="*/ 2 w 306"/>
                    <a:gd name="T15" fmla="*/ 3 h 307"/>
                    <a:gd name="T16" fmla="*/ 2 w 306"/>
                    <a:gd name="T17" fmla="*/ 3 h 307"/>
                    <a:gd name="T18" fmla="*/ 2 w 306"/>
                    <a:gd name="T19" fmla="*/ 3 h 307"/>
                    <a:gd name="T20" fmla="*/ 2 w 306"/>
                    <a:gd name="T21" fmla="*/ 2 h 307"/>
                    <a:gd name="T22" fmla="*/ 2 w 306"/>
                    <a:gd name="T23" fmla="*/ 2 h 307"/>
                    <a:gd name="T24" fmla="*/ 2 w 306"/>
                    <a:gd name="T25" fmla="*/ 2 h 307"/>
                    <a:gd name="T26" fmla="*/ 2 w 306"/>
                    <a:gd name="T27" fmla="*/ 2 h 307"/>
                    <a:gd name="T28" fmla="*/ 2 w 306"/>
                    <a:gd name="T29" fmla="*/ 2 h 307"/>
                    <a:gd name="T30" fmla="*/ 2 w 306"/>
                    <a:gd name="T31" fmla="*/ 2 h 307"/>
                    <a:gd name="T32" fmla="*/ 2 w 306"/>
                    <a:gd name="T33" fmla="*/ 1 h 307"/>
                    <a:gd name="T34" fmla="*/ 2 w 306"/>
                    <a:gd name="T35" fmla="*/ 1 h 307"/>
                    <a:gd name="T36" fmla="*/ 2 w 306"/>
                    <a:gd name="T37" fmla="*/ 1 h 307"/>
                    <a:gd name="T38" fmla="*/ 2 w 306"/>
                    <a:gd name="T39" fmla="*/ 1 h 307"/>
                    <a:gd name="T40" fmla="*/ 2 w 306"/>
                    <a:gd name="T41" fmla="*/ 1 h 307"/>
                    <a:gd name="T42" fmla="*/ 2 w 306"/>
                    <a:gd name="T43" fmla="*/ 1 h 307"/>
                    <a:gd name="T44" fmla="*/ 2 w 306"/>
                    <a:gd name="T45" fmla="*/ 1 h 307"/>
                    <a:gd name="T46" fmla="*/ 2 w 306"/>
                    <a:gd name="T47" fmla="*/ 1 h 307"/>
                    <a:gd name="T48" fmla="*/ 2 w 306"/>
                    <a:gd name="T49" fmla="*/ 1 h 307"/>
                    <a:gd name="T50" fmla="*/ 2 w 306"/>
                    <a:gd name="T51" fmla="*/ 1 h 307"/>
                    <a:gd name="T52" fmla="*/ 2 w 306"/>
                    <a:gd name="T53" fmla="*/ 1 h 307"/>
                    <a:gd name="T54" fmla="*/ 2 w 306"/>
                    <a:gd name="T55" fmla="*/ 1 h 307"/>
                    <a:gd name="T56" fmla="*/ 1 w 306"/>
                    <a:gd name="T57" fmla="*/ 1 h 307"/>
                    <a:gd name="T58" fmla="*/ 1 w 306"/>
                    <a:gd name="T59" fmla="*/ 1 h 307"/>
                    <a:gd name="T60" fmla="*/ 1 w 306"/>
                    <a:gd name="T61" fmla="*/ 1 h 307"/>
                    <a:gd name="T62" fmla="*/ 1 w 306"/>
                    <a:gd name="T63" fmla="*/ 1 h 307"/>
                    <a:gd name="T64" fmla="*/ 1 w 306"/>
                    <a:gd name="T65" fmla="*/ 0 h 307"/>
                    <a:gd name="T66" fmla="*/ 1 w 306"/>
                    <a:gd name="T67" fmla="*/ 1 h 307"/>
                    <a:gd name="T68" fmla="*/ 1 w 306"/>
                    <a:gd name="T69" fmla="*/ 1 h 307"/>
                    <a:gd name="T70" fmla="*/ 1 w 306"/>
                    <a:gd name="T71" fmla="*/ 1 h 307"/>
                    <a:gd name="T72" fmla="*/ 1 w 306"/>
                    <a:gd name="T73" fmla="*/ 1 h 307"/>
                    <a:gd name="T74" fmla="*/ 1 w 306"/>
                    <a:gd name="T75" fmla="*/ 1 h 307"/>
                    <a:gd name="T76" fmla="*/ 1 w 306"/>
                    <a:gd name="T77" fmla="*/ 1 h 307"/>
                    <a:gd name="T78" fmla="*/ 1 w 306"/>
                    <a:gd name="T79" fmla="*/ 1 h 307"/>
                    <a:gd name="T80" fmla="*/ 0 w 306"/>
                    <a:gd name="T81" fmla="*/ 1 h 307"/>
                    <a:gd name="T82" fmla="*/ 1 w 306"/>
                    <a:gd name="T83" fmla="*/ 2 h 307"/>
                    <a:gd name="T84" fmla="*/ 1 w 306"/>
                    <a:gd name="T85" fmla="*/ 2 h 307"/>
                    <a:gd name="T86" fmla="*/ 1 w 306"/>
                    <a:gd name="T87" fmla="*/ 2 h 307"/>
                    <a:gd name="T88" fmla="*/ 1 w 306"/>
                    <a:gd name="T89" fmla="*/ 2 h 307"/>
                    <a:gd name="T90" fmla="*/ 1 w 306"/>
                    <a:gd name="T91" fmla="*/ 2 h 307"/>
                    <a:gd name="T92" fmla="*/ 1 w 306"/>
                    <a:gd name="T93" fmla="*/ 2 h 307"/>
                    <a:gd name="T94" fmla="*/ 1 w 306"/>
                    <a:gd name="T95" fmla="*/ 3 h 307"/>
                    <a:gd name="T96" fmla="*/ 1 w 306"/>
                    <a:gd name="T97" fmla="*/ 3 h 307"/>
                    <a:gd name="T98" fmla="*/ 1 w 306"/>
                    <a:gd name="T99" fmla="*/ 3 h 307"/>
                    <a:gd name="T100" fmla="*/ 1 w 306"/>
                    <a:gd name="T101" fmla="*/ 3 h 307"/>
                    <a:gd name="T102" fmla="*/ 1 w 306"/>
                    <a:gd name="T103" fmla="*/ 3 h 307"/>
                    <a:gd name="T104" fmla="*/ 1 w 306"/>
                    <a:gd name="T105" fmla="*/ 3 h 307"/>
                    <a:gd name="T106" fmla="*/ 1 w 306"/>
                    <a:gd name="T107" fmla="*/ 3 h 307"/>
                    <a:gd name="T108" fmla="*/ 1 w 306"/>
                    <a:gd name="T109" fmla="*/ 3 h 307"/>
                    <a:gd name="T110" fmla="*/ 1 w 306"/>
                    <a:gd name="T111" fmla="*/ 3 h 307"/>
                    <a:gd name="T112" fmla="*/ 1 w 306"/>
                    <a:gd name="T113" fmla="*/ 3 h 30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6"/>
                    <a:gd name="T172" fmla="*/ 0 h 307"/>
                    <a:gd name="T173" fmla="*/ 306 w 306"/>
                    <a:gd name="T174" fmla="*/ 307 h 30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6" h="307">
                      <a:moveTo>
                        <a:pt x="153" y="307"/>
                      </a:moveTo>
                      <a:lnTo>
                        <a:pt x="168" y="306"/>
                      </a:lnTo>
                      <a:lnTo>
                        <a:pt x="183" y="304"/>
                      </a:lnTo>
                      <a:lnTo>
                        <a:pt x="198" y="300"/>
                      </a:lnTo>
                      <a:lnTo>
                        <a:pt x="212" y="296"/>
                      </a:lnTo>
                      <a:lnTo>
                        <a:pt x="226" y="289"/>
                      </a:lnTo>
                      <a:lnTo>
                        <a:pt x="238" y="282"/>
                      </a:lnTo>
                      <a:lnTo>
                        <a:pt x="250" y="273"/>
                      </a:lnTo>
                      <a:lnTo>
                        <a:pt x="262" y="262"/>
                      </a:lnTo>
                      <a:lnTo>
                        <a:pt x="272" y="251"/>
                      </a:lnTo>
                      <a:lnTo>
                        <a:pt x="281" y="238"/>
                      </a:lnTo>
                      <a:lnTo>
                        <a:pt x="288" y="225"/>
                      </a:lnTo>
                      <a:lnTo>
                        <a:pt x="295" y="212"/>
                      </a:lnTo>
                      <a:lnTo>
                        <a:pt x="300" y="198"/>
                      </a:lnTo>
                      <a:lnTo>
                        <a:pt x="303" y="183"/>
                      </a:lnTo>
                      <a:lnTo>
                        <a:pt x="305" y="168"/>
                      </a:lnTo>
                      <a:lnTo>
                        <a:pt x="306" y="153"/>
                      </a:lnTo>
                      <a:lnTo>
                        <a:pt x="305" y="138"/>
                      </a:lnTo>
                      <a:lnTo>
                        <a:pt x="303" y="123"/>
                      </a:lnTo>
                      <a:lnTo>
                        <a:pt x="300" y="108"/>
                      </a:lnTo>
                      <a:lnTo>
                        <a:pt x="295" y="94"/>
                      </a:lnTo>
                      <a:lnTo>
                        <a:pt x="288" y="80"/>
                      </a:lnTo>
                      <a:lnTo>
                        <a:pt x="281" y="68"/>
                      </a:lnTo>
                      <a:lnTo>
                        <a:pt x="272" y="56"/>
                      </a:lnTo>
                      <a:lnTo>
                        <a:pt x="262" y="44"/>
                      </a:lnTo>
                      <a:lnTo>
                        <a:pt x="250" y="34"/>
                      </a:lnTo>
                      <a:lnTo>
                        <a:pt x="238" y="25"/>
                      </a:lnTo>
                      <a:lnTo>
                        <a:pt x="226" y="18"/>
                      </a:lnTo>
                      <a:lnTo>
                        <a:pt x="212" y="11"/>
                      </a:lnTo>
                      <a:lnTo>
                        <a:pt x="198" y="6"/>
                      </a:lnTo>
                      <a:lnTo>
                        <a:pt x="183" y="3"/>
                      </a:lnTo>
                      <a:lnTo>
                        <a:pt x="168" y="1"/>
                      </a:lnTo>
                      <a:lnTo>
                        <a:pt x="153" y="0"/>
                      </a:lnTo>
                      <a:lnTo>
                        <a:pt x="122" y="3"/>
                      </a:lnTo>
                      <a:lnTo>
                        <a:pt x="93" y="12"/>
                      </a:lnTo>
                      <a:lnTo>
                        <a:pt x="67" y="26"/>
                      </a:lnTo>
                      <a:lnTo>
                        <a:pt x="45" y="44"/>
                      </a:lnTo>
                      <a:lnTo>
                        <a:pt x="27" y="68"/>
                      </a:lnTo>
                      <a:lnTo>
                        <a:pt x="12" y="93"/>
                      </a:lnTo>
                      <a:lnTo>
                        <a:pt x="4" y="122"/>
                      </a:lnTo>
                      <a:lnTo>
                        <a:pt x="0" y="153"/>
                      </a:lnTo>
                      <a:lnTo>
                        <a:pt x="1" y="168"/>
                      </a:lnTo>
                      <a:lnTo>
                        <a:pt x="4" y="183"/>
                      </a:lnTo>
                      <a:lnTo>
                        <a:pt x="7" y="198"/>
                      </a:lnTo>
                      <a:lnTo>
                        <a:pt x="12" y="212"/>
                      </a:lnTo>
                      <a:lnTo>
                        <a:pt x="19" y="225"/>
                      </a:lnTo>
                      <a:lnTo>
                        <a:pt x="25" y="238"/>
                      </a:lnTo>
                      <a:lnTo>
                        <a:pt x="35" y="251"/>
                      </a:lnTo>
                      <a:lnTo>
                        <a:pt x="45" y="262"/>
                      </a:lnTo>
                      <a:lnTo>
                        <a:pt x="57" y="273"/>
                      </a:lnTo>
                      <a:lnTo>
                        <a:pt x="68" y="282"/>
                      </a:lnTo>
                      <a:lnTo>
                        <a:pt x="81" y="289"/>
                      </a:lnTo>
                      <a:lnTo>
                        <a:pt x="95" y="296"/>
                      </a:lnTo>
                      <a:lnTo>
                        <a:pt x="108" y="300"/>
                      </a:lnTo>
                      <a:lnTo>
                        <a:pt x="123" y="304"/>
                      </a:lnTo>
                      <a:lnTo>
                        <a:pt x="138" y="306"/>
                      </a:lnTo>
                      <a:lnTo>
                        <a:pt x="153" y="307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6" name="Freeform 32"/>
                <p:cNvSpPr>
                  <a:spLocks/>
                </p:cNvSpPr>
                <p:nvPr/>
              </p:nvSpPr>
              <p:spPr bwMode="auto">
                <a:xfrm>
                  <a:off x="3988" y="1665"/>
                  <a:ext cx="75" cy="78"/>
                </a:xfrm>
                <a:custGeom>
                  <a:avLst/>
                  <a:gdLst>
                    <a:gd name="T0" fmla="*/ 1 w 120"/>
                    <a:gd name="T1" fmla="*/ 1 h 120"/>
                    <a:gd name="T2" fmla="*/ 1 w 120"/>
                    <a:gd name="T3" fmla="*/ 1 h 120"/>
                    <a:gd name="T4" fmla="*/ 1 w 120"/>
                    <a:gd name="T5" fmla="*/ 1 h 120"/>
                    <a:gd name="T6" fmla="*/ 1 w 120"/>
                    <a:gd name="T7" fmla="*/ 1 h 120"/>
                    <a:gd name="T8" fmla="*/ 1 w 120"/>
                    <a:gd name="T9" fmla="*/ 1 h 120"/>
                    <a:gd name="T10" fmla="*/ 1 w 120"/>
                    <a:gd name="T11" fmla="*/ 1 h 120"/>
                    <a:gd name="T12" fmla="*/ 1 w 120"/>
                    <a:gd name="T13" fmla="*/ 1 h 120"/>
                    <a:gd name="T14" fmla="*/ 1 w 120"/>
                    <a:gd name="T15" fmla="*/ 1 h 120"/>
                    <a:gd name="T16" fmla="*/ 1 w 120"/>
                    <a:gd name="T17" fmla="*/ 1 h 120"/>
                    <a:gd name="T18" fmla="*/ 1 w 120"/>
                    <a:gd name="T19" fmla="*/ 1 h 120"/>
                    <a:gd name="T20" fmla="*/ 1 w 120"/>
                    <a:gd name="T21" fmla="*/ 1 h 120"/>
                    <a:gd name="T22" fmla="*/ 1 w 120"/>
                    <a:gd name="T23" fmla="*/ 1 h 120"/>
                    <a:gd name="T24" fmla="*/ 1 w 120"/>
                    <a:gd name="T25" fmla="*/ 1 h 120"/>
                    <a:gd name="T26" fmla="*/ 1 w 120"/>
                    <a:gd name="T27" fmla="*/ 1 h 120"/>
                    <a:gd name="T28" fmla="*/ 1 w 120"/>
                    <a:gd name="T29" fmla="*/ 1 h 120"/>
                    <a:gd name="T30" fmla="*/ 1 w 120"/>
                    <a:gd name="T31" fmla="*/ 1 h 120"/>
                    <a:gd name="T32" fmla="*/ 1 w 120"/>
                    <a:gd name="T33" fmla="*/ 1 h 120"/>
                    <a:gd name="T34" fmla="*/ 1 w 120"/>
                    <a:gd name="T35" fmla="*/ 1 h 120"/>
                    <a:gd name="T36" fmla="*/ 1 w 120"/>
                    <a:gd name="T37" fmla="*/ 1 h 120"/>
                    <a:gd name="T38" fmla="*/ 1 w 120"/>
                    <a:gd name="T39" fmla="*/ 1 h 120"/>
                    <a:gd name="T40" fmla="*/ 1 w 120"/>
                    <a:gd name="T41" fmla="*/ 1 h 120"/>
                    <a:gd name="T42" fmla="*/ 1 w 120"/>
                    <a:gd name="T43" fmla="*/ 1 h 120"/>
                    <a:gd name="T44" fmla="*/ 1 w 120"/>
                    <a:gd name="T45" fmla="*/ 1 h 120"/>
                    <a:gd name="T46" fmla="*/ 1 w 120"/>
                    <a:gd name="T47" fmla="*/ 0 h 120"/>
                    <a:gd name="T48" fmla="*/ 1 w 120"/>
                    <a:gd name="T49" fmla="*/ 0 h 120"/>
                    <a:gd name="T50" fmla="*/ 1 w 120"/>
                    <a:gd name="T51" fmla="*/ 1 h 120"/>
                    <a:gd name="T52" fmla="*/ 1 w 120"/>
                    <a:gd name="T53" fmla="*/ 1 h 120"/>
                    <a:gd name="T54" fmla="*/ 1 w 120"/>
                    <a:gd name="T55" fmla="*/ 1 h 120"/>
                    <a:gd name="T56" fmla="*/ 1 w 120"/>
                    <a:gd name="T57" fmla="*/ 1 h 120"/>
                    <a:gd name="T58" fmla="*/ 1 w 120"/>
                    <a:gd name="T59" fmla="*/ 1 h 120"/>
                    <a:gd name="T60" fmla="*/ 1 w 120"/>
                    <a:gd name="T61" fmla="*/ 1 h 120"/>
                    <a:gd name="T62" fmla="*/ 1 w 120"/>
                    <a:gd name="T63" fmla="*/ 1 h 120"/>
                    <a:gd name="T64" fmla="*/ 0 w 120"/>
                    <a:gd name="T65" fmla="*/ 1 h 120"/>
                    <a:gd name="T66" fmla="*/ 1 w 120"/>
                    <a:gd name="T67" fmla="*/ 1 h 120"/>
                    <a:gd name="T68" fmla="*/ 1 w 120"/>
                    <a:gd name="T69" fmla="*/ 1 h 120"/>
                    <a:gd name="T70" fmla="*/ 1 w 120"/>
                    <a:gd name="T71" fmla="*/ 1 h 120"/>
                    <a:gd name="T72" fmla="*/ 1 w 120"/>
                    <a:gd name="T73" fmla="*/ 1 h 120"/>
                    <a:gd name="T74" fmla="*/ 1 w 120"/>
                    <a:gd name="T75" fmla="*/ 1 h 120"/>
                    <a:gd name="T76" fmla="*/ 1 w 120"/>
                    <a:gd name="T77" fmla="*/ 1 h 120"/>
                    <a:gd name="T78" fmla="*/ 1 w 120"/>
                    <a:gd name="T79" fmla="*/ 1 h 120"/>
                    <a:gd name="T80" fmla="*/ 1 w 120"/>
                    <a:gd name="T81" fmla="*/ 1 h 120"/>
                    <a:gd name="T82" fmla="*/ 1 w 120"/>
                    <a:gd name="T83" fmla="*/ 1 h 120"/>
                    <a:gd name="T84" fmla="*/ 1 w 120"/>
                    <a:gd name="T85" fmla="*/ 1 h 120"/>
                    <a:gd name="T86" fmla="*/ 1 w 120"/>
                    <a:gd name="T87" fmla="*/ 1 h 120"/>
                    <a:gd name="T88" fmla="*/ 1 w 120"/>
                    <a:gd name="T89" fmla="*/ 1 h 1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0"/>
                    <a:gd name="T136" fmla="*/ 0 h 120"/>
                    <a:gd name="T137" fmla="*/ 120 w 120"/>
                    <a:gd name="T138" fmla="*/ 120 h 1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0" h="120">
                      <a:moveTo>
                        <a:pt x="60" y="120"/>
                      </a:moveTo>
                      <a:lnTo>
                        <a:pt x="65" y="120"/>
                      </a:lnTo>
                      <a:lnTo>
                        <a:pt x="71" y="118"/>
                      </a:lnTo>
                      <a:lnTo>
                        <a:pt x="77" y="117"/>
                      </a:lnTo>
                      <a:lnTo>
                        <a:pt x="83" y="115"/>
                      </a:lnTo>
                      <a:lnTo>
                        <a:pt x="88" y="113"/>
                      </a:lnTo>
                      <a:lnTo>
                        <a:pt x="93" y="110"/>
                      </a:lnTo>
                      <a:lnTo>
                        <a:pt x="98" y="107"/>
                      </a:lnTo>
                      <a:lnTo>
                        <a:pt x="102" y="102"/>
                      </a:lnTo>
                      <a:lnTo>
                        <a:pt x="110" y="93"/>
                      </a:lnTo>
                      <a:lnTo>
                        <a:pt x="115" y="83"/>
                      </a:lnTo>
                      <a:lnTo>
                        <a:pt x="118" y="71"/>
                      </a:lnTo>
                      <a:lnTo>
                        <a:pt x="120" y="60"/>
                      </a:lnTo>
                      <a:lnTo>
                        <a:pt x="118" y="48"/>
                      </a:lnTo>
                      <a:lnTo>
                        <a:pt x="115" y="37"/>
                      </a:lnTo>
                      <a:lnTo>
                        <a:pt x="110" y="26"/>
                      </a:lnTo>
                      <a:lnTo>
                        <a:pt x="102" y="17"/>
                      </a:lnTo>
                      <a:lnTo>
                        <a:pt x="98" y="12"/>
                      </a:lnTo>
                      <a:lnTo>
                        <a:pt x="93" y="9"/>
                      </a:lnTo>
                      <a:lnTo>
                        <a:pt x="88" y="7"/>
                      </a:lnTo>
                      <a:lnTo>
                        <a:pt x="83" y="4"/>
                      </a:lnTo>
                      <a:lnTo>
                        <a:pt x="77" y="2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0" y="0"/>
                      </a:lnTo>
                      <a:lnTo>
                        <a:pt x="47" y="1"/>
                      </a:lnTo>
                      <a:lnTo>
                        <a:pt x="37" y="4"/>
                      </a:lnTo>
                      <a:lnTo>
                        <a:pt x="26" y="10"/>
                      </a:lnTo>
                      <a:lnTo>
                        <a:pt x="17" y="17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1" y="47"/>
                      </a:lnTo>
                      <a:lnTo>
                        <a:pt x="0" y="60"/>
                      </a:lnTo>
                      <a:lnTo>
                        <a:pt x="1" y="71"/>
                      </a:lnTo>
                      <a:lnTo>
                        <a:pt x="4" y="83"/>
                      </a:lnTo>
                      <a:lnTo>
                        <a:pt x="9" y="93"/>
                      </a:lnTo>
                      <a:lnTo>
                        <a:pt x="17" y="102"/>
                      </a:lnTo>
                      <a:lnTo>
                        <a:pt x="22" y="107"/>
                      </a:lnTo>
                      <a:lnTo>
                        <a:pt x="26" y="110"/>
                      </a:lnTo>
                      <a:lnTo>
                        <a:pt x="31" y="113"/>
                      </a:lnTo>
                      <a:lnTo>
                        <a:pt x="37" y="115"/>
                      </a:lnTo>
                      <a:lnTo>
                        <a:pt x="42" y="117"/>
                      </a:lnTo>
                      <a:lnTo>
                        <a:pt x="48" y="118"/>
                      </a:lnTo>
                      <a:lnTo>
                        <a:pt x="54" y="120"/>
                      </a:lnTo>
                      <a:lnTo>
                        <a:pt x="6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Freeform 33"/>
                <p:cNvSpPr>
                  <a:spLocks/>
                </p:cNvSpPr>
                <p:nvPr/>
              </p:nvSpPr>
              <p:spPr bwMode="auto">
                <a:xfrm>
                  <a:off x="4006" y="1686"/>
                  <a:ext cx="37" cy="36"/>
                </a:xfrm>
                <a:custGeom>
                  <a:avLst/>
                  <a:gdLst>
                    <a:gd name="T0" fmla="*/ 0 w 56"/>
                    <a:gd name="T1" fmla="*/ 1 h 56"/>
                    <a:gd name="T2" fmla="*/ 1 w 56"/>
                    <a:gd name="T3" fmla="*/ 1 h 56"/>
                    <a:gd name="T4" fmla="*/ 1 w 56"/>
                    <a:gd name="T5" fmla="*/ 1 h 56"/>
                    <a:gd name="T6" fmla="*/ 1 w 56"/>
                    <a:gd name="T7" fmla="*/ 1 h 56"/>
                    <a:gd name="T8" fmla="*/ 1 w 56"/>
                    <a:gd name="T9" fmla="*/ 1 h 56"/>
                    <a:gd name="T10" fmla="*/ 1 w 56"/>
                    <a:gd name="T11" fmla="*/ 1 h 56"/>
                    <a:gd name="T12" fmla="*/ 1 w 56"/>
                    <a:gd name="T13" fmla="*/ 1 h 56"/>
                    <a:gd name="T14" fmla="*/ 1 w 56"/>
                    <a:gd name="T15" fmla="*/ 0 h 56"/>
                    <a:gd name="T16" fmla="*/ 1 w 56"/>
                    <a:gd name="T17" fmla="*/ 0 h 56"/>
                    <a:gd name="T18" fmla="*/ 1 w 56"/>
                    <a:gd name="T19" fmla="*/ 0 h 56"/>
                    <a:gd name="T20" fmla="*/ 1 w 56"/>
                    <a:gd name="T21" fmla="*/ 1 h 56"/>
                    <a:gd name="T22" fmla="*/ 1 w 56"/>
                    <a:gd name="T23" fmla="*/ 1 h 56"/>
                    <a:gd name="T24" fmla="*/ 1 w 56"/>
                    <a:gd name="T25" fmla="*/ 1 h 56"/>
                    <a:gd name="T26" fmla="*/ 1 w 56"/>
                    <a:gd name="T27" fmla="*/ 1 h 56"/>
                    <a:gd name="T28" fmla="*/ 1 w 56"/>
                    <a:gd name="T29" fmla="*/ 1 h 56"/>
                    <a:gd name="T30" fmla="*/ 1 w 56"/>
                    <a:gd name="T31" fmla="*/ 1 h 56"/>
                    <a:gd name="T32" fmla="*/ 1 w 56"/>
                    <a:gd name="T33" fmla="*/ 1 h 56"/>
                    <a:gd name="T34" fmla="*/ 1 w 56"/>
                    <a:gd name="T35" fmla="*/ 1 h 56"/>
                    <a:gd name="T36" fmla="*/ 1 w 56"/>
                    <a:gd name="T37" fmla="*/ 1 h 56"/>
                    <a:gd name="T38" fmla="*/ 1 w 56"/>
                    <a:gd name="T39" fmla="*/ 1 h 56"/>
                    <a:gd name="T40" fmla="*/ 1 w 56"/>
                    <a:gd name="T41" fmla="*/ 1 h 56"/>
                    <a:gd name="T42" fmla="*/ 1 w 56"/>
                    <a:gd name="T43" fmla="*/ 1 h 56"/>
                    <a:gd name="T44" fmla="*/ 1 w 56"/>
                    <a:gd name="T45" fmla="*/ 1 h 56"/>
                    <a:gd name="T46" fmla="*/ 1 w 56"/>
                    <a:gd name="T47" fmla="*/ 1 h 56"/>
                    <a:gd name="T48" fmla="*/ 1 w 56"/>
                    <a:gd name="T49" fmla="*/ 1 h 56"/>
                    <a:gd name="T50" fmla="*/ 1 w 56"/>
                    <a:gd name="T51" fmla="*/ 1 h 56"/>
                    <a:gd name="T52" fmla="*/ 1 w 56"/>
                    <a:gd name="T53" fmla="*/ 1 h 56"/>
                    <a:gd name="T54" fmla="*/ 1 w 56"/>
                    <a:gd name="T55" fmla="*/ 1 h 56"/>
                    <a:gd name="T56" fmla="*/ 0 w 56"/>
                    <a:gd name="T57" fmla="*/ 1 h 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6"/>
                    <a:gd name="T88" fmla="*/ 0 h 56"/>
                    <a:gd name="T89" fmla="*/ 56 w 56"/>
                    <a:gd name="T90" fmla="*/ 56 h 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6" h="56">
                      <a:moveTo>
                        <a:pt x="0" y="28"/>
                      </a:move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6" y="13"/>
                      </a:lnTo>
                      <a:lnTo>
                        <a:pt x="9" y="8"/>
                      </a:lnTo>
                      <a:lnTo>
                        <a:pt x="13" y="5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2"/>
                      </a:lnTo>
                      <a:lnTo>
                        <a:pt x="45" y="5"/>
                      </a:lnTo>
                      <a:lnTo>
                        <a:pt x="48" y="8"/>
                      </a:lnTo>
                      <a:lnTo>
                        <a:pt x="52" y="13"/>
                      </a:lnTo>
                      <a:lnTo>
                        <a:pt x="54" y="17"/>
                      </a:lnTo>
                      <a:lnTo>
                        <a:pt x="56" y="23"/>
                      </a:lnTo>
                      <a:lnTo>
                        <a:pt x="56" y="28"/>
                      </a:lnTo>
                      <a:lnTo>
                        <a:pt x="54" y="39"/>
                      </a:lnTo>
                      <a:lnTo>
                        <a:pt x="48" y="48"/>
                      </a:lnTo>
                      <a:lnTo>
                        <a:pt x="39" y="54"/>
                      </a:lnTo>
                      <a:lnTo>
                        <a:pt x="29" y="56"/>
                      </a:lnTo>
                      <a:lnTo>
                        <a:pt x="23" y="55"/>
                      </a:lnTo>
                      <a:lnTo>
                        <a:pt x="17" y="54"/>
                      </a:lnTo>
                      <a:lnTo>
                        <a:pt x="13" y="52"/>
                      </a:lnTo>
                      <a:lnTo>
                        <a:pt x="9" y="48"/>
                      </a:lnTo>
                      <a:lnTo>
                        <a:pt x="6" y="44"/>
                      </a:lnTo>
                      <a:lnTo>
                        <a:pt x="2" y="39"/>
                      </a:lnTo>
                      <a:lnTo>
                        <a:pt x="1" y="3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8" name="Freeform 34"/>
                <p:cNvSpPr>
                  <a:spLocks/>
                </p:cNvSpPr>
                <p:nvPr/>
              </p:nvSpPr>
              <p:spPr bwMode="auto">
                <a:xfrm>
                  <a:off x="3904" y="1761"/>
                  <a:ext cx="241" cy="500"/>
                </a:xfrm>
                <a:custGeom>
                  <a:avLst/>
                  <a:gdLst>
                    <a:gd name="T0" fmla="*/ 2 w 383"/>
                    <a:gd name="T1" fmla="*/ 0 h 768"/>
                    <a:gd name="T2" fmla="*/ 1 w 383"/>
                    <a:gd name="T3" fmla="*/ 0 h 768"/>
                    <a:gd name="T4" fmla="*/ 0 w 383"/>
                    <a:gd name="T5" fmla="*/ 7 h 768"/>
                    <a:gd name="T6" fmla="*/ 0 w 383"/>
                    <a:gd name="T7" fmla="*/ 7 h 768"/>
                    <a:gd name="T8" fmla="*/ 1 w 383"/>
                    <a:gd name="T9" fmla="*/ 7 h 768"/>
                    <a:gd name="T10" fmla="*/ 1 w 383"/>
                    <a:gd name="T11" fmla="*/ 7 h 768"/>
                    <a:gd name="T12" fmla="*/ 1 w 383"/>
                    <a:gd name="T13" fmla="*/ 7 h 768"/>
                    <a:gd name="T14" fmla="*/ 1 w 383"/>
                    <a:gd name="T15" fmla="*/ 7 h 768"/>
                    <a:gd name="T16" fmla="*/ 1 w 383"/>
                    <a:gd name="T17" fmla="*/ 7 h 768"/>
                    <a:gd name="T18" fmla="*/ 1 w 383"/>
                    <a:gd name="T19" fmla="*/ 7 h 768"/>
                    <a:gd name="T20" fmla="*/ 1 w 383"/>
                    <a:gd name="T21" fmla="*/ 7 h 768"/>
                    <a:gd name="T22" fmla="*/ 1 w 383"/>
                    <a:gd name="T23" fmla="*/ 1 h 768"/>
                    <a:gd name="T24" fmla="*/ 2 w 383"/>
                    <a:gd name="T25" fmla="*/ 1 h 768"/>
                    <a:gd name="T26" fmla="*/ 3 w 383"/>
                    <a:gd name="T27" fmla="*/ 7 h 768"/>
                    <a:gd name="T28" fmla="*/ 3 w 383"/>
                    <a:gd name="T29" fmla="*/ 7 h 768"/>
                    <a:gd name="T30" fmla="*/ 3 w 383"/>
                    <a:gd name="T31" fmla="*/ 7 h 768"/>
                    <a:gd name="T32" fmla="*/ 3 w 383"/>
                    <a:gd name="T33" fmla="*/ 7 h 768"/>
                    <a:gd name="T34" fmla="*/ 3 w 383"/>
                    <a:gd name="T35" fmla="*/ 7 h 768"/>
                    <a:gd name="T36" fmla="*/ 3 w 383"/>
                    <a:gd name="T37" fmla="*/ 7 h 768"/>
                    <a:gd name="T38" fmla="*/ 3 w 383"/>
                    <a:gd name="T39" fmla="*/ 7 h 768"/>
                    <a:gd name="T40" fmla="*/ 3 w 383"/>
                    <a:gd name="T41" fmla="*/ 7 h 768"/>
                    <a:gd name="T42" fmla="*/ 3 w 383"/>
                    <a:gd name="T43" fmla="*/ 7 h 768"/>
                    <a:gd name="T44" fmla="*/ 2 w 383"/>
                    <a:gd name="T45" fmla="*/ 0 h 7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3"/>
                    <a:gd name="T70" fmla="*/ 0 h 768"/>
                    <a:gd name="T71" fmla="*/ 383 w 383"/>
                    <a:gd name="T72" fmla="*/ 768 h 7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3" h="768">
                      <a:moveTo>
                        <a:pt x="257" y="0"/>
                      </a:moveTo>
                      <a:lnTo>
                        <a:pt x="126" y="0"/>
                      </a:lnTo>
                      <a:lnTo>
                        <a:pt x="0" y="753"/>
                      </a:lnTo>
                      <a:lnTo>
                        <a:pt x="0" y="757"/>
                      </a:lnTo>
                      <a:lnTo>
                        <a:pt x="3" y="762"/>
                      </a:lnTo>
                      <a:lnTo>
                        <a:pt x="6" y="765"/>
                      </a:lnTo>
                      <a:lnTo>
                        <a:pt x="11" y="768"/>
                      </a:lnTo>
                      <a:lnTo>
                        <a:pt x="17" y="768"/>
                      </a:lnTo>
                      <a:lnTo>
                        <a:pt x="21" y="765"/>
                      </a:lnTo>
                      <a:lnTo>
                        <a:pt x="25" y="762"/>
                      </a:lnTo>
                      <a:lnTo>
                        <a:pt x="27" y="756"/>
                      </a:lnTo>
                      <a:lnTo>
                        <a:pt x="149" y="28"/>
                      </a:lnTo>
                      <a:lnTo>
                        <a:pt x="234" y="28"/>
                      </a:lnTo>
                      <a:lnTo>
                        <a:pt x="356" y="756"/>
                      </a:lnTo>
                      <a:lnTo>
                        <a:pt x="359" y="762"/>
                      </a:lnTo>
                      <a:lnTo>
                        <a:pt x="362" y="765"/>
                      </a:lnTo>
                      <a:lnTo>
                        <a:pt x="367" y="768"/>
                      </a:lnTo>
                      <a:lnTo>
                        <a:pt x="371" y="768"/>
                      </a:lnTo>
                      <a:lnTo>
                        <a:pt x="377" y="765"/>
                      </a:lnTo>
                      <a:lnTo>
                        <a:pt x="381" y="762"/>
                      </a:lnTo>
                      <a:lnTo>
                        <a:pt x="383" y="757"/>
                      </a:lnTo>
                      <a:lnTo>
                        <a:pt x="383" y="753"/>
                      </a:lnTo>
                      <a:lnTo>
                        <a:pt x="2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9" name="Freeform 35"/>
                <p:cNvSpPr>
                  <a:spLocks/>
                </p:cNvSpPr>
                <p:nvPr/>
              </p:nvSpPr>
              <p:spPr bwMode="auto">
                <a:xfrm>
                  <a:off x="3928" y="1764"/>
                  <a:ext cx="210" cy="468"/>
                </a:xfrm>
                <a:custGeom>
                  <a:avLst/>
                  <a:gdLst>
                    <a:gd name="T0" fmla="*/ 1 w 334"/>
                    <a:gd name="T1" fmla="*/ 5 h 718"/>
                    <a:gd name="T2" fmla="*/ 2 w 334"/>
                    <a:gd name="T3" fmla="*/ 4 h 718"/>
                    <a:gd name="T4" fmla="*/ 1 w 334"/>
                    <a:gd name="T5" fmla="*/ 2 h 718"/>
                    <a:gd name="T6" fmla="*/ 2 w 334"/>
                    <a:gd name="T7" fmla="*/ 1 h 718"/>
                    <a:gd name="T8" fmla="*/ 1 w 334"/>
                    <a:gd name="T9" fmla="*/ 0 h 718"/>
                    <a:gd name="T10" fmla="*/ 1 w 334"/>
                    <a:gd name="T11" fmla="*/ 1 h 718"/>
                    <a:gd name="T12" fmla="*/ 1 w 334"/>
                    <a:gd name="T13" fmla="*/ 1 h 718"/>
                    <a:gd name="T14" fmla="*/ 1 w 334"/>
                    <a:gd name="T15" fmla="*/ 2 h 718"/>
                    <a:gd name="T16" fmla="*/ 2 w 334"/>
                    <a:gd name="T17" fmla="*/ 3 h 718"/>
                    <a:gd name="T18" fmla="*/ 0 w 334"/>
                    <a:gd name="T19" fmla="*/ 5 h 718"/>
                    <a:gd name="T20" fmla="*/ 2 w 334"/>
                    <a:gd name="T21" fmla="*/ 7 h 718"/>
                    <a:gd name="T22" fmla="*/ 2 w 334"/>
                    <a:gd name="T23" fmla="*/ 7 h 718"/>
                    <a:gd name="T24" fmla="*/ 1 w 334"/>
                    <a:gd name="T25" fmla="*/ 5 h 7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4"/>
                    <a:gd name="T40" fmla="*/ 0 h 718"/>
                    <a:gd name="T41" fmla="*/ 334 w 334"/>
                    <a:gd name="T42" fmla="*/ 718 h 7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4" h="718">
                      <a:moveTo>
                        <a:pt x="57" y="539"/>
                      </a:moveTo>
                      <a:lnTo>
                        <a:pt x="292" y="414"/>
                      </a:lnTo>
                      <a:lnTo>
                        <a:pt x="90" y="256"/>
                      </a:lnTo>
                      <a:lnTo>
                        <a:pt x="246" y="146"/>
                      </a:lnTo>
                      <a:lnTo>
                        <a:pt x="110" y="0"/>
                      </a:lnTo>
                      <a:lnTo>
                        <a:pt x="90" y="18"/>
                      </a:lnTo>
                      <a:lnTo>
                        <a:pt x="205" y="142"/>
                      </a:lnTo>
                      <a:lnTo>
                        <a:pt x="45" y="253"/>
                      </a:lnTo>
                      <a:lnTo>
                        <a:pt x="243" y="410"/>
                      </a:lnTo>
                      <a:lnTo>
                        <a:pt x="0" y="539"/>
                      </a:lnTo>
                      <a:lnTo>
                        <a:pt x="322" y="718"/>
                      </a:lnTo>
                      <a:lnTo>
                        <a:pt x="334" y="695"/>
                      </a:lnTo>
                      <a:lnTo>
                        <a:pt x="57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0" name="Freeform 36"/>
                <p:cNvSpPr>
                  <a:spLocks/>
                </p:cNvSpPr>
                <p:nvPr/>
              </p:nvSpPr>
              <p:spPr bwMode="auto">
                <a:xfrm>
                  <a:off x="3915" y="1764"/>
                  <a:ext cx="211" cy="468"/>
                </a:xfrm>
                <a:custGeom>
                  <a:avLst/>
                  <a:gdLst>
                    <a:gd name="T0" fmla="*/ 1 w 337"/>
                    <a:gd name="T1" fmla="*/ 3 h 718"/>
                    <a:gd name="T2" fmla="*/ 2 w 337"/>
                    <a:gd name="T3" fmla="*/ 2 h 718"/>
                    <a:gd name="T4" fmla="*/ 2 w 337"/>
                    <a:gd name="T5" fmla="*/ 2 h 718"/>
                    <a:gd name="T6" fmla="*/ 2 w 337"/>
                    <a:gd name="T7" fmla="*/ 2 h 718"/>
                    <a:gd name="T8" fmla="*/ 1 w 337"/>
                    <a:gd name="T9" fmla="*/ 1 h 718"/>
                    <a:gd name="T10" fmla="*/ 2 w 337"/>
                    <a:gd name="T11" fmla="*/ 1 h 718"/>
                    <a:gd name="T12" fmla="*/ 1 w 337"/>
                    <a:gd name="T13" fmla="*/ 0 h 718"/>
                    <a:gd name="T14" fmla="*/ 1 w 337"/>
                    <a:gd name="T15" fmla="*/ 1 h 718"/>
                    <a:gd name="T16" fmla="*/ 2 w 337"/>
                    <a:gd name="T17" fmla="*/ 2 h 718"/>
                    <a:gd name="T18" fmla="*/ 1 w 337"/>
                    <a:gd name="T19" fmla="*/ 4 h 718"/>
                    <a:gd name="T20" fmla="*/ 2 w 337"/>
                    <a:gd name="T21" fmla="*/ 5 h 718"/>
                    <a:gd name="T22" fmla="*/ 0 w 337"/>
                    <a:gd name="T23" fmla="*/ 7 h 718"/>
                    <a:gd name="T24" fmla="*/ 1 w 337"/>
                    <a:gd name="T25" fmla="*/ 7 h 718"/>
                    <a:gd name="T26" fmla="*/ 2 w 337"/>
                    <a:gd name="T27" fmla="*/ 5 h 718"/>
                    <a:gd name="T28" fmla="*/ 1 w 337"/>
                    <a:gd name="T29" fmla="*/ 3 h 7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7"/>
                    <a:gd name="T46" fmla="*/ 0 h 718"/>
                    <a:gd name="T47" fmla="*/ 337 w 337"/>
                    <a:gd name="T48" fmla="*/ 718 h 71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7" h="718">
                      <a:moveTo>
                        <a:pt x="90" y="410"/>
                      </a:moveTo>
                      <a:lnTo>
                        <a:pt x="275" y="265"/>
                      </a:lnTo>
                      <a:lnTo>
                        <a:pt x="284" y="257"/>
                      </a:lnTo>
                      <a:lnTo>
                        <a:pt x="273" y="244"/>
                      </a:lnTo>
                      <a:lnTo>
                        <a:pt x="129" y="139"/>
                      </a:lnTo>
                      <a:lnTo>
                        <a:pt x="243" y="18"/>
                      </a:lnTo>
                      <a:lnTo>
                        <a:pt x="224" y="0"/>
                      </a:lnTo>
                      <a:lnTo>
                        <a:pt x="89" y="144"/>
                      </a:lnTo>
                      <a:lnTo>
                        <a:pt x="243" y="254"/>
                      </a:lnTo>
                      <a:lnTo>
                        <a:pt x="43" y="414"/>
                      </a:lnTo>
                      <a:lnTo>
                        <a:pt x="281" y="554"/>
                      </a:lnTo>
                      <a:lnTo>
                        <a:pt x="0" y="695"/>
                      </a:lnTo>
                      <a:lnTo>
                        <a:pt x="12" y="718"/>
                      </a:lnTo>
                      <a:lnTo>
                        <a:pt x="337" y="556"/>
                      </a:lnTo>
                      <a:lnTo>
                        <a:pt x="90" y="4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1" name="Rectangle 37"/>
                <p:cNvSpPr>
                  <a:spLocks noChangeArrowheads="1"/>
                </p:cNvSpPr>
                <p:nvPr/>
              </p:nvSpPr>
              <p:spPr bwMode="auto">
                <a:xfrm>
                  <a:off x="4016" y="1735"/>
                  <a:ext cx="18" cy="3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868" y="2243"/>
                  <a:ext cx="312" cy="6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2" name="Group 39"/>
              <p:cNvGrpSpPr>
                <a:grpSpLocks/>
              </p:cNvGrpSpPr>
              <p:nvPr/>
            </p:nvGrpSpPr>
            <p:grpSpPr bwMode="auto">
              <a:xfrm>
                <a:off x="3526" y="3107"/>
                <a:ext cx="474" cy="472"/>
                <a:chOff x="391" y="1762"/>
                <a:chExt cx="377" cy="362"/>
              </a:xfrm>
            </p:grpSpPr>
            <p:sp>
              <p:nvSpPr>
                <p:cNvPr id="5145" name="Freeform 40"/>
                <p:cNvSpPr>
                  <a:spLocks/>
                </p:cNvSpPr>
                <p:nvPr/>
              </p:nvSpPr>
              <p:spPr bwMode="auto">
                <a:xfrm>
                  <a:off x="558" y="1979"/>
                  <a:ext cx="208" cy="143"/>
                </a:xfrm>
                <a:custGeom>
                  <a:avLst/>
                  <a:gdLst>
                    <a:gd name="T0" fmla="*/ 0 w 846"/>
                    <a:gd name="T1" fmla="*/ 0 h 580"/>
                    <a:gd name="T2" fmla="*/ 0 w 846"/>
                    <a:gd name="T3" fmla="*/ 0 h 580"/>
                    <a:gd name="T4" fmla="*/ 0 w 846"/>
                    <a:gd name="T5" fmla="*/ 0 h 580"/>
                    <a:gd name="T6" fmla="*/ 0 w 846"/>
                    <a:gd name="T7" fmla="*/ 0 h 580"/>
                    <a:gd name="T8" fmla="*/ 0 w 846"/>
                    <a:gd name="T9" fmla="*/ 0 h 580"/>
                    <a:gd name="T10" fmla="*/ 0 w 846"/>
                    <a:gd name="T11" fmla="*/ 0 h 580"/>
                    <a:gd name="T12" fmla="*/ 0 w 846"/>
                    <a:gd name="T13" fmla="*/ 0 h 5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6"/>
                    <a:gd name="T22" fmla="*/ 0 h 580"/>
                    <a:gd name="T23" fmla="*/ 846 w 846"/>
                    <a:gd name="T24" fmla="*/ 580 h 5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6" h="580">
                      <a:moveTo>
                        <a:pt x="295" y="580"/>
                      </a:moveTo>
                      <a:cubicBezTo>
                        <a:pt x="491" y="562"/>
                        <a:pt x="671" y="464"/>
                        <a:pt x="794" y="308"/>
                      </a:cubicBezTo>
                      <a:cubicBezTo>
                        <a:pt x="846" y="205"/>
                        <a:pt x="807" y="78"/>
                        <a:pt x="705" y="25"/>
                      </a:cubicBezTo>
                      <a:cubicBezTo>
                        <a:pt x="673" y="8"/>
                        <a:pt x="637" y="0"/>
                        <a:pt x="601" y="1"/>
                      </a:cubicBezTo>
                      <a:lnTo>
                        <a:pt x="0" y="580"/>
                      </a:lnTo>
                      <a:lnTo>
                        <a:pt x="295" y="580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6" name="Freeform 41"/>
                <p:cNvSpPr>
                  <a:spLocks/>
                </p:cNvSpPr>
                <p:nvPr/>
              </p:nvSpPr>
              <p:spPr bwMode="auto">
                <a:xfrm>
                  <a:off x="587" y="2013"/>
                  <a:ext cx="138" cy="108"/>
                </a:xfrm>
                <a:custGeom>
                  <a:avLst/>
                  <a:gdLst>
                    <a:gd name="T0" fmla="*/ 0 w 138"/>
                    <a:gd name="T1" fmla="*/ 80 h 108"/>
                    <a:gd name="T2" fmla="*/ 138 w 138"/>
                    <a:gd name="T3" fmla="*/ 0 h 108"/>
                    <a:gd name="T4" fmla="*/ 129 w 138"/>
                    <a:gd name="T5" fmla="*/ 34 h 108"/>
                    <a:gd name="T6" fmla="*/ 0 w 138"/>
                    <a:gd name="T7" fmla="*/ 108 h 108"/>
                    <a:gd name="T8" fmla="*/ 0 w 138"/>
                    <a:gd name="T9" fmla="*/ 8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8"/>
                    <a:gd name="T16" fmla="*/ 0 h 108"/>
                    <a:gd name="T17" fmla="*/ 138 w 138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8" h="108">
                      <a:moveTo>
                        <a:pt x="0" y="80"/>
                      </a:moveTo>
                      <a:lnTo>
                        <a:pt x="138" y="0"/>
                      </a:lnTo>
                      <a:lnTo>
                        <a:pt x="129" y="34"/>
                      </a:lnTo>
                      <a:lnTo>
                        <a:pt x="0" y="108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7" name="Freeform 42"/>
                <p:cNvSpPr>
                  <a:spLocks/>
                </p:cNvSpPr>
                <p:nvPr/>
              </p:nvSpPr>
              <p:spPr bwMode="auto">
                <a:xfrm>
                  <a:off x="560" y="1762"/>
                  <a:ext cx="208" cy="110"/>
                </a:xfrm>
                <a:custGeom>
                  <a:avLst/>
                  <a:gdLst>
                    <a:gd name="T0" fmla="*/ 0 w 843"/>
                    <a:gd name="T1" fmla="*/ 0 h 447"/>
                    <a:gd name="T2" fmla="*/ 0 w 843"/>
                    <a:gd name="T3" fmla="*/ 0 h 447"/>
                    <a:gd name="T4" fmla="*/ 0 w 843"/>
                    <a:gd name="T5" fmla="*/ 0 h 447"/>
                    <a:gd name="T6" fmla="*/ 0 w 843"/>
                    <a:gd name="T7" fmla="*/ 0 h 447"/>
                    <a:gd name="T8" fmla="*/ 0 w 843"/>
                    <a:gd name="T9" fmla="*/ 0 h 447"/>
                    <a:gd name="T10" fmla="*/ 0 w 843"/>
                    <a:gd name="T11" fmla="*/ 0 h 4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43"/>
                    <a:gd name="T19" fmla="*/ 0 h 447"/>
                    <a:gd name="T20" fmla="*/ 843 w 843"/>
                    <a:gd name="T21" fmla="*/ 447 h 4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43" h="447">
                      <a:moveTo>
                        <a:pt x="0" y="3"/>
                      </a:moveTo>
                      <a:lnTo>
                        <a:pt x="68" y="0"/>
                      </a:lnTo>
                      <a:lnTo>
                        <a:pt x="608" y="286"/>
                      </a:lnTo>
                      <a:lnTo>
                        <a:pt x="843" y="447"/>
                      </a:lnTo>
                      <a:lnTo>
                        <a:pt x="777" y="447"/>
                      </a:lnTo>
                      <a:cubicBezTo>
                        <a:pt x="516" y="303"/>
                        <a:pt x="257" y="155"/>
                        <a:pt x="0" y="3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8" name="Freeform 43"/>
                <p:cNvSpPr>
                  <a:spLocks/>
                </p:cNvSpPr>
                <p:nvPr/>
              </p:nvSpPr>
              <p:spPr bwMode="auto">
                <a:xfrm>
                  <a:off x="395" y="1914"/>
                  <a:ext cx="311" cy="179"/>
                </a:xfrm>
                <a:custGeom>
                  <a:avLst/>
                  <a:gdLst>
                    <a:gd name="T0" fmla="*/ 0 w 1262"/>
                    <a:gd name="T1" fmla="*/ 0 h 727"/>
                    <a:gd name="T2" fmla="*/ 0 w 1262"/>
                    <a:gd name="T3" fmla="*/ 0 h 727"/>
                    <a:gd name="T4" fmla="*/ 0 w 1262"/>
                    <a:gd name="T5" fmla="*/ 0 h 727"/>
                    <a:gd name="T6" fmla="*/ 0 w 1262"/>
                    <a:gd name="T7" fmla="*/ 0 h 727"/>
                    <a:gd name="T8" fmla="*/ 0 w 1262"/>
                    <a:gd name="T9" fmla="*/ 0 h 7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2"/>
                    <a:gd name="T16" fmla="*/ 0 h 727"/>
                    <a:gd name="T17" fmla="*/ 1262 w 1262"/>
                    <a:gd name="T18" fmla="*/ 727 h 7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2" h="727">
                      <a:moveTo>
                        <a:pt x="0" y="281"/>
                      </a:moveTo>
                      <a:lnTo>
                        <a:pt x="487" y="0"/>
                      </a:lnTo>
                      <a:lnTo>
                        <a:pt x="1262" y="447"/>
                      </a:lnTo>
                      <a:lnTo>
                        <a:pt x="779" y="727"/>
                      </a:lnTo>
                      <a:cubicBezTo>
                        <a:pt x="492" y="635"/>
                        <a:pt x="227" y="483"/>
                        <a:pt x="0" y="281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9" name="Freeform 44"/>
                <p:cNvSpPr>
                  <a:spLocks/>
                </p:cNvSpPr>
                <p:nvPr/>
              </p:nvSpPr>
              <p:spPr bwMode="auto">
                <a:xfrm>
                  <a:off x="515" y="1762"/>
                  <a:ext cx="236" cy="262"/>
                </a:xfrm>
                <a:custGeom>
                  <a:avLst/>
                  <a:gdLst>
                    <a:gd name="T0" fmla="*/ 0 w 959"/>
                    <a:gd name="T1" fmla="*/ 0 h 1067"/>
                    <a:gd name="T2" fmla="*/ 0 w 959"/>
                    <a:gd name="T3" fmla="*/ 0 h 1067"/>
                    <a:gd name="T4" fmla="*/ 0 w 959"/>
                    <a:gd name="T5" fmla="*/ 0 h 1067"/>
                    <a:gd name="T6" fmla="*/ 0 w 959"/>
                    <a:gd name="T7" fmla="*/ 0 h 1067"/>
                    <a:gd name="T8" fmla="*/ 0 w 959"/>
                    <a:gd name="T9" fmla="*/ 0 h 1067"/>
                    <a:gd name="T10" fmla="*/ 0 w 959"/>
                    <a:gd name="T11" fmla="*/ 0 h 10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9"/>
                    <a:gd name="T19" fmla="*/ 0 h 1067"/>
                    <a:gd name="T20" fmla="*/ 959 w 959"/>
                    <a:gd name="T21" fmla="*/ 1067 h 10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9" h="1067">
                      <a:moveTo>
                        <a:pt x="775" y="1067"/>
                      </a:moveTo>
                      <a:cubicBezTo>
                        <a:pt x="518" y="917"/>
                        <a:pt x="259" y="768"/>
                        <a:pt x="0" y="620"/>
                      </a:cubicBezTo>
                      <a:lnTo>
                        <a:pt x="184" y="0"/>
                      </a:lnTo>
                      <a:lnTo>
                        <a:pt x="959" y="447"/>
                      </a:lnTo>
                      <a:lnTo>
                        <a:pt x="775" y="1067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0" name="Freeform 45"/>
                <p:cNvSpPr>
                  <a:spLocks/>
                </p:cNvSpPr>
                <p:nvPr/>
              </p:nvSpPr>
              <p:spPr bwMode="auto">
                <a:xfrm>
                  <a:off x="391" y="1987"/>
                  <a:ext cx="192" cy="137"/>
                </a:xfrm>
                <a:custGeom>
                  <a:avLst/>
                  <a:gdLst>
                    <a:gd name="T0" fmla="*/ 0 w 779"/>
                    <a:gd name="T1" fmla="*/ 0 h 559"/>
                    <a:gd name="T2" fmla="*/ 0 w 779"/>
                    <a:gd name="T3" fmla="*/ 0 h 559"/>
                    <a:gd name="T4" fmla="*/ 0 w 779"/>
                    <a:gd name="T5" fmla="*/ 0 h 559"/>
                    <a:gd name="T6" fmla="*/ 0 w 779"/>
                    <a:gd name="T7" fmla="*/ 0 h 559"/>
                    <a:gd name="T8" fmla="*/ 0 w 779"/>
                    <a:gd name="T9" fmla="*/ 0 h 559"/>
                    <a:gd name="T10" fmla="*/ 0 w 779"/>
                    <a:gd name="T11" fmla="*/ 0 h 559"/>
                    <a:gd name="T12" fmla="*/ 0 w 779"/>
                    <a:gd name="T13" fmla="*/ 0 h 5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9"/>
                    <a:gd name="T22" fmla="*/ 0 h 559"/>
                    <a:gd name="T23" fmla="*/ 779 w 779"/>
                    <a:gd name="T24" fmla="*/ 559 h 5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9" h="559">
                      <a:moveTo>
                        <a:pt x="0" y="106"/>
                      </a:moveTo>
                      <a:cubicBezTo>
                        <a:pt x="218" y="321"/>
                        <a:pt x="486" y="478"/>
                        <a:pt x="779" y="559"/>
                      </a:cubicBezTo>
                      <a:lnTo>
                        <a:pt x="779" y="446"/>
                      </a:lnTo>
                      <a:cubicBezTo>
                        <a:pt x="487" y="366"/>
                        <a:pt x="219" y="213"/>
                        <a:pt x="0" y="0"/>
                      </a:cubicBez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1" name="Freeform 46"/>
                <p:cNvSpPr>
                  <a:spLocks/>
                </p:cNvSpPr>
                <p:nvPr/>
              </p:nvSpPr>
              <p:spPr bwMode="auto">
                <a:xfrm>
                  <a:off x="395" y="1762"/>
                  <a:ext cx="373" cy="359"/>
                </a:xfrm>
                <a:custGeom>
                  <a:avLst/>
                  <a:gdLst>
                    <a:gd name="T0" fmla="*/ 0 w 1512"/>
                    <a:gd name="T1" fmla="*/ 0 h 1460"/>
                    <a:gd name="T2" fmla="*/ 0 w 1512"/>
                    <a:gd name="T3" fmla="*/ 0 h 1460"/>
                    <a:gd name="T4" fmla="*/ 0 w 1512"/>
                    <a:gd name="T5" fmla="*/ 0 h 1460"/>
                    <a:gd name="T6" fmla="*/ 0 w 1512"/>
                    <a:gd name="T7" fmla="*/ 0 h 1460"/>
                    <a:gd name="T8" fmla="*/ 0 w 1512"/>
                    <a:gd name="T9" fmla="*/ 0 h 1460"/>
                    <a:gd name="T10" fmla="*/ 0 w 1512"/>
                    <a:gd name="T11" fmla="*/ 0 h 1460"/>
                    <a:gd name="T12" fmla="*/ 0 w 1512"/>
                    <a:gd name="T13" fmla="*/ 0 h 1460"/>
                    <a:gd name="T14" fmla="*/ 0 w 1512"/>
                    <a:gd name="T15" fmla="*/ 0 h 1460"/>
                    <a:gd name="T16" fmla="*/ 0 w 1512"/>
                    <a:gd name="T17" fmla="*/ 0 h 14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12"/>
                    <a:gd name="T28" fmla="*/ 0 h 1460"/>
                    <a:gd name="T29" fmla="*/ 1512 w 1512"/>
                    <a:gd name="T30" fmla="*/ 1460 h 14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12" h="1460">
                      <a:moveTo>
                        <a:pt x="779" y="1460"/>
                      </a:moveTo>
                      <a:lnTo>
                        <a:pt x="1301" y="1158"/>
                      </a:lnTo>
                      <a:lnTo>
                        <a:pt x="1512" y="447"/>
                      </a:lnTo>
                      <a:lnTo>
                        <a:pt x="737" y="0"/>
                      </a:lnTo>
                      <a:lnTo>
                        <a:pt x="671" y="0"/>
                      </a:lnTo>
                      <a:lnTo>
                        <a:pt x="487" y="620"/>
                      </a:lnTo>
                      <a:lnTo>
                        <a:pt x="0" y="901"/>
                      </a:lnTo>
                      <a:lnTo>
                        <a:pt x="0" y="1007"/>
                      </a:lnTo>
                      <a:cubicBezTo>
                        <a:pt x="219" y="1221"/>
                        <a:pt x="486" y="1377"/>
                        <a:pt x="779" y="1460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2" name="Freeform 47"/>
                <p:cNvSpPr>
                  <a:spLocks/>
                </p:cNvSpPr>
                <p:nvPr/>
              </p:nvSpPr>
              <p:spPr bwMode="auto">
                <a:xfrm>
                  <a:off x="529" y="1780"/>
                  <a:ext cx="169" cy="229"/>
                </a:xfrm>
                <a:custGeom>
                  <a:avLst/>
                  <a:gdLst>
                    <a:gd name="T0" fmla="*/ 40 w 169"/>
                    <a:gd name="T1" fmla="*/ 0 h 229"/>
                    <a:gd name="T2" fmla="*/ 0 w 169"/>
                    <a:gd name="T3" fmla="*/ 131 h 229"/>
                    <a:gd name="T4" fmla="*/ 169 w 169"/>
                    <a:gd name="T5" fmla="*/ 229 h 229"/>
                    <a:gd name="T6" fmla="*/ 0 60000 65536"/>
                    <a:gd name="T7" fmla="*/ 0 60000 65536"/>
                    <a:gd name="T8" fmla="*/ 0 60000 65536"/>
                    <a:gd name="T9" fmla="*/ 0 w 169"/>
                    <a:gd name="T10" fmla="*/ 0 h 229"/>
                    <a:gd name="T11" fmla="*/ 169 w 169"/>
                    <a:gd name="T12" fmla="*/ 229 h 2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9" h="229">
                      <a:moveTo>
                        <a:pt x="40" y="0"/>
                      </a:moveTo>
                      <a:lnTo>
                        <a:pt x="0" y="131"/>
                      </a:lnTo>
                      <a:lnTo>
                        <a:pt x="169" y="229"/>
                      </a:lnTo>
                    </a:path>
                  </a:pathLst>
                </a:custGeom>
                <a:noFill/>
                <a:ln w="635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3" name="Freeform 48"/>
                <p:cNvSpPr>
                  <a:spLocks/>
                </p:cNvSpPr>
                <p:nvPr/>
              </p:nvSpPr>
              <p:spPr bwMode="auto">
                <a:xfrm>
                  <a:off x="534" y="1780"/>
                  <a:ext cx="203" cy="229"/>
                </a:xfrm>
                <a:custGeom>
                  <a:avLst/>
                  <a:gdLst>
                    <a:gd name="T0" fmla="*/ 0 w 822"/>
                    <a:gd name="T1" fmla="*/ 0 h 930"/>
                    <a:gd name="T2" fmla="*/ 0 w 822"/>
                    <a:gd name="T3" fmla="*/ 0 h 930"/>
                    <a:gd name="T4" fmla="*/ 0 w 822"/>
                    <a:gd name="T5" fmla="*/ 0 h 930"/>
                    <a:gd name="T6" fmla="*/ 0 w 822"/>
                    <a:gd name="T7" fmla="*/ 0 h 930"/>
                    <a:gd name="T8" fmla="*/ 0 w 822"/>
                    <a:gd name="T9" fmla="*/ 0 h 930"/>
                    <a:gd name="T10" fmla="*/ 0 w 822"/>
                    <a:gd name="T11" fmla="*/ 0 h 930"/>
                    <a:gd name="T12" fmla="*/ 0 w 822"/>
                    <a:gd name="T13" fmla="*/ 0 h 930"/>
                    <a:gd name="T14" fmla="*/ 0 w 822"/>
                    <a:gd name="T15" fmla="*/ 0 h 9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2"/>
                    <a:gd name="T25" fmla="*/ 0 h 930"/>
                    <a:gd name="T26" fmla="*/ 822 w 822"/>
                    <a:gd name="T27" fmla="*/ 930 h 9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2" h="930">
                      <a:moveTo>
                        <a:pt x="0" y="529"/>
                      </a:moveTo>
                      <a:lnTo>
                        <a:pt x="154" y="9"/>
                      </a:lnTo>
                      <a:lnTo>
                        <a:pt x="139" y="0"/>
                      </a:lnTo>
                      <a:cubicBezTo>
                        <a:pt x="368" y="129"/>
                        <a:pt x="596" y="260"/>
                        <a:pt x="822" y="395"/>
                      </a:cubicBezTo>
                      <a:lnTo>
                        <a:pt x="665" y="930"/>
                      </a:lnTo>
                      <a:lnTo>
                        <a:pt x="668" y="915"/>
                      </a:lnTo>
                      <a:cubicBezTo>
                        <a:pt x="444" y="790"/>
                        <a:pt x="221" y="661"/>
                        <a:pt x="0" y="52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4" name="Freeform 49"/>
                <p:cNvSpPr>
                  <a:spLocks noEditPoints="1"/>
                </p:cNvSpPr>
                <p:nvPr/>
              </p:nvSpPr>
              <p:spPr bwMode="auto">
                <a:xfrm>
                  <a:off x="422" y="1937"/>
                  <a:ext cx="261" cy="145"/>
                </a:xfrm>
                <a:custGeom>
                  <a:avLst/>
                  <a:gdLst>
                    <a:gd name="T0" fmla="*/ 73 w 261"/>
                    <a:gd name="T1" fmla="*/ 3 h 145"/>
                    <a:gd name="T2" fmla="*/ 99 w 261"/>
                    <a:gd name="T3" fmla="*/ 18 h 145"/>
                    <a:gd name="T4" fmla="*/ 124 w 261"/>
                    <a:gd name="T5" fmla="*/ 33 h 145"/>
                    <a:gd name="T6" fmla="*/ 150 w 261"/>
                    <a:gd name="T7" fmla="*/ 48 h 145"/>
                    <a:gd name="T8" fmla="*/ 176 w 261"/>
                    <a:gd name="T9" fmla="*/ 63 h 145"/>
                    <a:gd name="T10" fmla="*/ 202 w 261"/>
                    <a:gd name="T11" fmla="*/ 78 h 145"/>
                    <a:gd name="T12" fmla="*/ 90 w 261"/>
                    <a:gd name="T13" fmla="*/ 9 h 145"/>
                    <a:gd name="T14" fmla="*/ 116 w 261"/>
                    <a:gd name="T15" fmla="*/ 24 h 145"/>
                    <a:gd name="T16" fmla="*/ 142 w 261"/>
                    <a:gd name="T17" fmla="*/ 39 h 145"/>
                    <a:gd name="T18" fmla="*/ 168 w 261"/>
                    <a:gd name="T19" fmla="*/ 54 h 145"/>
                    <a:gd name="T20" fmla="*/ 193 w 261"/>
                    <a:gd name="T21" fmla="*/ 69 h 145"/>
                    <a:gd name="T22" fmla="*/ 219 w 261"/>
                    <a:gd name="T23" fmla="*/ 84 h 145"/>
                    <a:gd name="T24" fmla="*/ 228 w 261"/>
                    <a:gd name="T25" fmla="*/ 93 h 145"/>
                    <a:gd name="T26" fmla="*/ 245 w 261"/>
                    <a:gd name="T27" fmla="*/ 99 h 145"/>
                    <a:gd name="T28" fmla="*/ 49 w 261"/>
                    <a:gd name="T29" fmla="*/ 17 h 145"/>
                    <a:gd name="T30" fmla="*/ 74 w 261"/>
                    <a:gd name="T31" fmla="*/ 32 h 145"/>
                    <a:gd name="T32" fmla="*/ 100 w 261"/>
                    <a:gd name="T33" fmla="*/ 47 h 145"/>
                    <a:gd name="T34" fmla="*/ 126 w 261"/>
                    <a:gd name="T35" fmla="*/ 62 h 145"/>
                    <a:gd name="T36" fmla="*/ 152 w 261"/>
                    <a:gd name="T37" fmla="*/ 77 h 145"/>
                    <a:gd name="T38" fmla="*/ 178 w 261"/>
                    <a:gd name="T39" fmla="*/ 92 h 145"/>
                    <a:gd name="T40" fmla="*/ 66 w 261"/>
                    <a:gd name="T41" fmla="*/ 23 h 145"/>
                    <a:gd name="T42" fmla="*/ 92 w 261"/>
                    <a:gd name="T43" fmla="*/ 38 h 145"/>
                    <a:gd name="T44" fmla="*/ 118 w 261"/>
                    <a:gd name="T45" fmla="*/ 53 h 145"/>
                    <a:gd name="T46" fmla="*/ 143 w 261"/>
                    <a:gd name="T47" fmla="*/ 68 h 145"/>
                    <a:gd name="T48" fmla="*/ 169 w 261"/>
                    <a:gd name="T49" fmla="*/ 83 h 145"/>
                    <a:gd name="T50" fmla="*/ 195 w 261"/>
                    <a:gd name="T51" fmla="*/ 98 h 145"/>
                    <a:gd name="T52" fmla="*/ 204 w 261"/>
                    <a:gd name="T53" fmla="*/ 107 h 145"/>
                    <a:gd name="T54" fmla="*/ 221 w 261"/>
                    <a:gd name="T55" fmla="*/ 113 h 145"/>
                    <a:gd name="T56" fmla="*/ 24 w 261"/>
                    <a:gd name="T57" fmla="*/ 31 h 145"/>
                    <a:gd name="T58" fmla="*/ 50 w 261"/>
                    <a:gd name="T59" fmla="*/ 46 h 145"/>
                    <a:gd name="T60" fmla="*/ 76 w 261"/>
                    <a:gd name="T61" fmla="*/ 61 h 145"/>
                    <a:gd name="T62" fmla="*/ 102 w 261"/>
                    <a:gd name="T63" fmla="*/ 76 h 145"/>
                    <a:gd name="T64" fmla="*/ 128 w 261"/>
                    <a:gd name="T65" fmla="*/ 91 h 145"/>
                    <a:gd name="T66" fmla="*/ 153 w 261"/>
                    <a:gd name="T67" fmla="*/ 106 h 145"/>
                    <a:gd name="T68" fmla="*/ 41 w 261"/>
                    <a:gd name="T69" fmla="*/ 37 h 145"/>
                    <a:gd name="T70" fmla="*/ 67 w 261"/>
                    <a:gd name="T71" fmla="*/ 52 h 145"/>
                    <a:gd name="T72" fmla="*/ 93 w 261"/>
                    <a:gd name="T73" fmla="*/ 67 h 145"/>
                    <a:gd name="T74" fmla="*/ 119 w 261"/>
                    <a:gd name="T75" fmla="*/ 82 h 145"/>
                    <a:gd name="T76" fmla="*/ 145 w 261"/>
                    <a:gd name="T77" fmla="*/ 97 h 145"/>
                    <a:gd name="T78" fmla="*/ 171 w 261"/>
                    <a:gd name="T79" fmla="*/ 112 h 145"/>
                    <a:gd name="T80" fmla="*/ 179 w 261"/>
                    <a:gd name="T81" fmla="*/ 121 h 145"/>
                    <a:gd name="T82" fmla="*/ 196 w 261"/>
                    <a:gd name="T83" fmla="*/ 127 h 145"/>
                    <a:gd name="T84" fmla="*/ 0 w 261"/>
                    <a:gd name="T85" fmla="*/ 45 h 145"/>
                    <a:gd name="T86" fmla="*/ 26 w 261"/>
                    <a:gd name="T87" fmla="*/ 60 h 145"/>
                    <a:gd name="T88" fmla="*/ 52 w 261"/>
                    <a:gd name="T89" fmla="*/ 75 h 145"/>
                    <a:gd name="T90" fmla="*/ 129 w 261"/>
                    <a:gd name="T91" fmla="*/ 120 h 145"/>
                    <a:gd name="T92" fmla="*/ 17 w 261"/>
                    <a:gd name="T93" fmla="*/ 52 h 145"/>
                    <a:gd name="T94" fmla="*/ 43 w 261"/>
                    <a:gd name="T95" fmla="*/ 66 h 145"/>
                    <a:gd name="T96" fmla="*/ 121 w 261"/>
                    <a:gd name="T97" fmla="*/ 111 h 145"/>
                    <a:gd name="T98" fmla="*/ 146 w 261"/>
                    <a:gd name="T99" fmla="*/ 126 h 145"/>
                    <a:gd name="T100" fmla="*/ 155 w 261"/>
                    <a:gd name="T101" fmla="*/ 135 h 145"/>
                    <a:gd name="T102" fmla="*/ 172 w 261"/>
                    <a:gd name="T103" fmla="*/ 141 h 14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61"/>
                    <a:gd name="T157" fmla="*/ 0 h 145"/>
                    <a:gd name="T158" fmla="*/ 261 w 261"/>
                    <a:gd name="T159" fmla="*/ 145 h 14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61" h="145">
                      <a:moveTo>
                        <a:pt x="73" y="3"/>
                      </a:moveTo>
                      <a:lnTo>
                        <a:pt x="90" y="13"/>
                      </a:lnTo>
                      <a:lnTo>
                        <a:pt x="90" y="9"/>
                      </a:lnTo>
                      <a:lnTo>
                        <a:pt x="73" y="0"/>
                      </a:lnTo>
                      <a:lnTo>
                        <a:pt x="73" y="3"/>
                      </a:lnTo>
                      <a:close/>
                      <a:moveTo>
                        <a:pt x="99" y="18"/>
                      </a:moveTo>
                      <a:lnTo>
                        <a:pt x="116" y="28"/>
                      </a:lnTo>
                      <a:lnTo>
                        <a:pt x="116" y="24"/>
                      </a:lnTo>
                      <a:lnTo>
                        <a:pt x="99" y="14"/>
                      </a:lnTo>
                      <a:lnTo>
                        <a:pt x="99" y="18"/>
                      </a:lnTo>
                      <a:close/>
                      <a:moveTo>
                        <a:pt x="124" y="33"/>
                      </a:moveTo>
                      <a:lnTo>
                        <a:pt x="142" y="43"/>
                      </a:lnTo>
                      <a:lnTo>
                        <a:pt x="142" y="39"/>
                      </a:lnTo>
                      <a:lnTo>
                        <a:pt x="124" y="29"/>
                      </a:lnTo>
                      <a:lnTo>
                        <a:pt x="124" y="33"/>
                      </a:lnTo>
                      <a:close/>
                      <a:moveTo>
                        <a:pt x="150" y="48"/>
                      </a:moveTo>
                      <a:lnTo>
                        <a:pt x="168" y="58"/>
                      </a:lnTo>
                      <a:lnTo>
                        <a:pt x="168" y="54"/>
                      </a:lnTo>
                      <a:lnTo>
                        <a:pt x="150" y="44"/>
                      </a:lnTo>
                      <a:lnTo>
                        <a:pt x="150" y="48"/>
                      </a:lnTo>
                      <a:close/>
                      <a:moveTo>
                        <a:pt x="176" y="63"/>
                      </a:moveTo>
                      <a:lnTo>
                        <a:pt x="193" y="73"/>
                      </a:lnTo>
                      <a:lnTo>
                        <a:pt x="193" y="69"/>
                      </a:lnTo>
                      <a:lnTo>
                        <a:pt x="176" y="59"/>
                      </a:lnTo>
                      <a:lnTo>
                        <a:pt x="176" y="63"/>
                      </a:lnTo>
                      <a:close/>
                      <a:moveTo>
                        <a:pt x="202" y="78"/>
                      </a:moveTo>
                      <a:lnTo>
                        <a:pt x="219" y="88"/>
                      </a:lnTo>
                      <a:lnTo>
                        <a:pt x="219" y="84"/>
                      </a:lnTo>
                      <a:lnTo>
                        <a:pt x="202" y="74"/>
                      </a:lnTo>
                      <a:lnTo>
                        <a:pt x="202" y="78"/>
                      </a:lnTo>
                      <a:close/>
                      <a:moveTo>
                        <a:pt x="90" y="9"/>
                      </a:moveTo>
                      <a:lnTo>
                        <a:pt x="90" y="13"/>
                      </a:lnTo>
                      <a:lnTo>
                        <a:pt x="106" y="4"/>
                      </a:lnTo>
                      <a:lnTo>
                        <a:pt x="106" y="0"/>
                      </a:lnTo>
                      <a:lnTo>
                        <a:pt x="90" y="9"/>
                      </a:lnTo>
                      <a:close/>
                      <a:moveTo>
                        <a:pt x="116" y="24"/>
                      </a:moveTo>
                      <a:lnTo>
                        <a:pt x="116" y="28"/>
                      </a:lnTo>
                      <a:lnTo>
                        <a:pt x="132" y="19"/>
                      </a:lnTo>
                      <a:lnTo>
                        <a:pt x="132" y="15"/>
                      </a:lnTo>
                      <a:lnTo>
                        <a:pt x="116" y="24"/>
                      </a:lnTo>
                      <a:close/>
                      <a:moveTo>
                        <a:pt x="142" y="39"/>
                      </a:moveTo>
                      <a:lnTo>
                        <a:pt x="142" y="43"/>
                      </a:lnTo>
                      <a:lnTo>
                        <a:pt x="158" y="34"/>
                      </a:lnTo>
                      <a:lnTo>
                        <a:pt x="158" y="30"/>
                      </a:lnTo>
                      <a:lnTo>
                        <a:pt x="142" y="39"/>
                      </a:lnTo>
                      <a:close/>
                      <a:moveTo>
                        <a:pt x="168" y="54"/>
                      </a:moveTo>
                      <a:lnTo>
                        <a:pt x="168" y="58"/>
                      </a:lnTo>
                      <a:lnTo>
                        <a:pt x="184" y="49"/>
                      </a:lnTo>
                      <a:lnTo>
                        <a:pt x="184" y="45"/>
                      </a:lnTo>
                      <a:lnTo>
                        <a:pt x="168" y="54"/>
                      </a:lnTo>
                      <a:close/>
                      <a:moveTo>
                        <a:pt x="193" y="69"/>
                      </a:moveTo>
                      <a:lnTo>
                        <a:pt x="193" y="73"/>
                      </a:lnTo>
                      <a:lnTo>
                        <a:pt x="210" y="63"/>
                      </a:lnTo>
                      <a:lnTo>
                        <a:pt x="210" y="60"/>
                      </a:lnTo>
                      <a:lnTo>
                        <a:pt x="193" y="69"/>
                      </a:lnTo>
                      <a:close/>
                      <a:moveTo>
                        <a:pt x="219" y="84"/>
                      </a:moveTo>
                      <a:lnTo>
                        <a:pt x="219" y="88"/>
                      </a:lnTo>
                      <a:lnTo>
                        <a:pt x="235" y="78"/>
                      </a:lnTo>
                      <a:lnTo>
                        <a:pt x="235" y="75"/>
                      </a:lnTo>
                      <a:lnTo>
                        <a:pt x="219" y="84"/>
                      </a:lnTo>
                      <a:close/>
                      <a:moveTo>
                        <a:pt x="228" y="93"/>
                      </a:moveTo>
                      <a:lnTo>
                        <a:pt x="245" y="102"/>
                      </a:lnTo>
                      <a:lnTo>
                        <a:pt x="245" y="99"/>
                      </a:lnTo>
                      <a:lnTo>
                        <a:pt x="228" y="89"/>
                      </a:lnTo>
                      <a:lnTo>
                        <a:pt x="228" y="93"/>
                      </a:lnTo>
                      <a:close/>
                      <a:moveTo>
                        <a:pt x="245" y="99"/>
                      </a:moveTo>
                      <a:lnTo>
                        <a:pt x="245" y="102"/>
                      </a:lnTo>
                      <a:lnTo>
                        <a:pt x="261" y="93"/>
                      </a:lnTo>
                      <a:lnTo>
                        <a:pt x="261" y="89"/>
                      </a:lnTo>
                      <a:lnTo>
                        <a:pt x="245" y="99"/>
                      </a:lnTo>
                      <a:close/>
                      <a:moveTo>
                        <a:pt x="49" y="17"/>
                      </a:moveTo>
                      <a:lnTo>
                        <a:pt x="66" y="27"/>
                      </a:lnTo>
                      <a:lnTo>
                        <a:pt x="66" y="23"/>
                      </a:lnTo>
                      <a:lnTo>
                        <a:pt x="49" y="14"/>
                      </a:lnTo>
                      <a:lnTo>
                        <a:pt x="49" y="17"/>
                      </a:lnTo>
                      <a:close/>
                      <a:moveTo>
                        <a:pt x="74" y="32"/>
                      </a:moveTo>
                      <a:lnTo>
                        <a:pt x="92" y="42"/>
                      </a:lnTo>
                      <a:lnTo>
                        <a:pt x="92" y="38"/>
                      </a:lnTo>
                      <a:lnTo>
                        <a:pt x="74" y="28"/>
                      </a:lnTo>
                      <a:lnTo>
                        <a:pt x="74" y="32"/>
                      </a:lnTo>
                      <a:close/>
                      <a:moveTo>
                        <a:pt x="100" y="47"/>
                      </a:moveTo>
                      <a:lnTo>
                        <a:pt x="118" y="57"/>
                      </a:lnTo>
                      <a:lnTo>
                        <a:pt x="118" y="53"/>
                      </a:lnTo>
                      <a:lnTo>
                        <a:pt x="100" y="43"/>
                      </a:lnTo>
                      <a:lnTo>
                        <a:pt x="100" y="47"/>
                      </a:lnTo>
                      <a:close/>
                      <a:moveTo>
                        <a:pt x="126" y="62"/>
                      </a:moveTo>
                      <a:lnTo>
                        <a:pt x="143" y="72"/>
                      </a:lnTo>
                      <a:lnTo>
                        <a:pt x="143" y="68"/>
                      </a:lnTo>
                      <a:lnTo>
                        <a:pt x="126" y="58"/>
                      </a:lnTo>
                      <a:lnTo>
                        <a:pt x="126" y="62"/>
                      </a:lnTo>
                      <a:close/>
                      <a:moveTo>
                        <a:pt x="152" y="77"/>
                      </a:moveTo>
                      <a:lnTo>
                        <a:pt x="169" y="87"/>
                      </a:lnTo>
                      <a:lnTo>
                        <a:pt x="169" y="83"/>
                      </a:lnTo>
                      <a:lnTo>
                        <a:pt x="152" y="73"/>
                      </a:lnTo>
                      <a:lnTo>
                        <a:pt x="152" y="77"/>
                      </a:lnTo>
                      <a:close/>
                      <a:moveTo>
                        <a:pt x="178" y="92"/>
                      </a:moveTo>
                      <a:lnTo>
                        <a:pt x="195" y="102"/>
                      </a:lnTo>
                      <a:lnTo>
                        <a:pt x="195" y="98"/>
                      </a:lnTo>
                      <a:lnTo>
                        <a:pt x="178" y="88"/>
                      </a:lnTo>
                      <a:lnTo>
                        <a:pt x="178" y="92"/>
                      </a:lnTo>
                      <a:close/>
                      <a:moveTo>
                        <a:pt x="66" y="23"/>
                      </a:moveTo>
                      <a:lnTo>
                        <a:pt x="66" y="27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66" y="23"/>
                      </a:lnTo>
                      <a:close/>
                      <a:moveTo>
                        <a:pt x="92" y="38"/>
                      </a:moveTo>
                      <a:lnTo>
                        <a:pt x="92" y="42"/>
                      </a:lnTo>
                      <a:lnTo>
                        <a:pt x="108" y="33"/>
                      </a:lnTo>
                      <a:lnTo>
                        <a:pt x="108" y="29"/>
                      </a:lnTo>
                      <a:lnTo>
                        <a:pt x="92" y="38"/>
                      </a:lnTo>
                      <a:close/>
                      <a:moveTo>
                        <a:pt x="118" y="53"/>
                      </a:moveTo>
                      <a:lnTo>
                        <a:pt x="118" y="57"/>
                      </a:lnTo>
                      <a:lnTo>
                        <a:pt x="134" y="48"/>
                      </a:lnTo>
                      <a:lnTo>
                        <a:pt x="134" y="44"/>
                      </a:lnTo>
                      <a:lnTo>
                        <a:pt x="118" y="53"/>
                      </a:lnTo>
                      <a:close/>
                      <a:moveTo>
                        <a:pt x="143" y="68"/>
                      </a:moveTo>
                      <a:lnTo>
                        <a:pt x="143" y="72"/>
                      </a:lnTo>
                      <a:lnTo>
                        <a:pt x="159" y="63"/>
                      </a:lnTo>
                      <a:lnTo>
                        <a:pt x="159" y="59"/>
                      </a:lnTo>
                      <a:lnTo>
                        <a:pt x="143" y="68"/>
                      </a:lnTo>
                      <a:close/>
                      <a:moveTo>
                        <a:pt x="169" y="83"/>
                      </a:moveTo>
                      <a:lnTo>
                        <a:pt x="169" y="87"/>
                      </a:lnTo>
                      <a:lnTo>
                        <a:pt x="185" y="77"/>
                      </a:lnTo>
                      <a:lnTo>
                        <a:pt x="185" y="74"/>
                      </a:lnTo>
                      <a:lnTo>
                        <a:pt x="169" y="83"/>
                      </a:lnTo>
                      <a:close/>
                      <a:moveTo>
                        <a:pt x="195" y="98"/>
                      </a:moveTo>
                      <a:lnTo>
                        <a:pt x="195" y="102"/>
                      </a:lnTo>
                      <a:lnTo>
                        <a:pt x="211" y="92"/>
                      </a:lnTo>
                      <a:lnTo>
                        <a:pt x="211" y="89"/>
                      </a:lnTo>
                      <a:lnTo>
                        <a:pt x="195" y="98"/>
                      </a:lnTo>
                      <a:close/>
                      <a:moveTo>
                        <a:pt x="204" y="107"/>
                      </a:moveTo>
                      <a:lnTo>
                        <a:pt x="221" y="116"/>
                      </a:lnTo>
                      <a:lnTo>
                        <a:pt x="221" y="113"/>
                      </a:lnTo>
                      <a:lnTo>
                        <a:pt x="204" y="103"/>
                      </a:lnTo>
                      <a:lnTo>
                        <a:pt x="204" y="107"/>
                      </a:lnTo>
                      <a:close/>
                      <a:moveTo>
                        <a:pt x="221" y="113"/>
                      </a:moveTo>
                      <a:lnTo>
                        <a:pt x="221" y="116"/>
                      </a:lnTo>
                      <a:lnTo>
                        <a:pt x="237" y="107"/>
                      </a:lnTo>
                      <a:lnTo>
                        <a:pt x="237" y="103"/>
                      </a:lnTo>
                      <a:lnTo>
                        <a:pt x="221" y="113"/>
                      </a:lnTo>
                      <a:close/>
                      <a:moveTo>
                        <a:pt x="24" y="31"/>
                      </a:moveTo>
                      <a:lnTo>
                        <a:pt x="41" y="41"/>
                      </a:lnTo>
                      <a:lnTo>
                        <a:pt x="41" y="37"/>
                      </a:lnTo>
                      <a:lnTo>
                        <a:pt x="24" y="28"/>
                      </a:lnTo>
                      <a:lnTo>
                        <a:pt x="24" y="31"/>
                      </a:lnTo>
                      <a:close/>
                      <a:moveTo>
                        <a:pt x="50" y="46"/>
                      </a:moveTo>
                      <a:lnTo>
                        <a:pt x="67" y="56"/>
                      </a:lnTo>
                      <a:lnTo>
                        <a:pt x="67" y="52"/>
                      </a:lnTo>
                      <a:lnTo>
                        <a:pt x="50" y="42"/>
                      </a:lnTo>
                      <a:lnTo>
                        <a:pt x="50" y="46"/>
                      </a:lnTo>
                      <a:close/>
                      <a:moveTo>
                        <a:pt x="76" y="61"/>
                      </a:moveTo>
                      <a:lnTo>
                        <a:pt x="93" y="71"/>
                      </a:lnTo>
                      <a:lnTo>
                        <a:pt x="93" y="67"/>
                      </a:lnTo>
                      <a:lnTo>
                        <a:pt x="76" y="57"/>
                      </a:lnTo>
                      <a:lnTo>
                        <a:pt x="76" y="61"/>
                      </a:lnTo>
                      <a:close/>
                      <a:moveTo>
                        <a:pt x="102" y="76"/>
                      </a:moveTo>
                      <a:lnTo>
                        <a:pt x="119" y="86"/>
                      </a:lnTo>
                      <a:lnTo>
                        <a:pt x="119" y="82"/>
                      </a:lnTo>
                      <a:lnTo>
                        <a:pt x="102" y="72"/>
                      </a:lnTo>
                      <a:lnTo>
                        <a:pt x="102" y="76"/>
                      </a:lnTo>
                      <a:close/>
                      <a:moveTo>
                        <a:pt x="128" y="91"/>
                      </a:moveTo>
                      <a:lnTo>
                        <a:pt x="145" y="101"/>
                      </a:lnTo>
                      <a:lnTo>
                        <a:pt x="145" y="97"/>
                      </a:lnTo>
                      <a:lnTo>
                        <a:pt x="128" y="87"/>
                      </a:lnTo>
                      <a:lnTo>
                        <a:pt x="128" y="91"/>
                      </a:lnTo>
                      <a:close/>
                      <a:moveTo>
                        <a:pt x="153" y="106"/>
                      </a:moveTo>
                      <a:lnTo>
                        <a:pt x="171" y="116"/>
                      </a:lnTo>
                      <a:lnTo>
                        <a:pt x="171" y="112"/>
                      </a:lnTo>
                      <a:lnTo>
                        <a:pt x="153" y="102"/>
                      </a:lnTo>
                      <a:lnTo>
                        <a:pt x="153" y="106"/>
                      </a:lnTo>
                      <a:close/>
                      <a:moveTo>
                        <a:pt x="41" y="37"/>
                      </a:moveTo>
                      <a:lnTo>
                        <a:pt x="41" y="41"/>
                      </a:lnTo>
                      <a:lnTo>
                        <a:pt x="58" y="32"/>
                      </a:lnTo>
                      <a:lnTo>
                        <a:pt x="58" y="28"/>
                      </a:lnTo>
                      <a:lnTo>
                        <a:pt x="41" y="37"/>
                      </a:lnTo>
                      <a:close/>
                      <a:moveTo>
                        <a:pt x="67" y="52"/>
                      </a:moveTo>
                      <a:lnTo>
                        <a:pt x="67" y="56"/>
                      </a:lnTo>
                      <a:lnTo>
                        <a:pt x="84" y="47"/>
                      </a:lnTo>
                      <a:lnTo>
                        <a:pt x="84" y="43"/>
                      </a:lnTo>
                      <a:lnTo>
                        <a:pt x="67" y="52"/>
                      </a:lnTo>
                      <a:close/>
                      <a:moveTo>
                        <a:pt x="93" y="67"/>
                      </a:moveTo>
                      <a:lnTo>
                        <a:pt x="93" y="71"/>
                      </a:lnTo>
                      <a:lnTo>
                        <a:pt x="109" y="62"/>
                      </a:lnTo>
                      <a:lnTo>
                        <a:pt x="109" y="58"/>
                      </a:lnTo>
                      <a:lnTo>
                        <a:pt x="93" y="67"/>
                      </a:lnTo>
                      <a:close/>
                      <a:moveTo>
                        <a:pt x="119" y="82"/>
                      </a:moveTo>
                      <a:lnTo>
                        <a:pt x="119" y="86"/>
                      </a:lnTo>
                      <a:lnTo>
                        <a:pt x="135" y="77"/>
                      </a:lnTo>
                      <a:lnTo>
                        <a:pt x="135" y="73"/>
                      </a:lnTo>
                      <a:lnTo>
                        <a:pt x="119" y="82"/>
                      </a:lnTo>
                      <a:close/>
                      <a:moveTo>
                        <a:pt x="145" y="97"/>
                      </a:moveTo>
                      <a:lnTo>
                        <a:pt x="145" y="101"/>
                      </a:lnTo>
                      <a:lnTo>
                        <a:pt x="161" y="91"/>
                      </a:lnTo>
                      <a:lnTo>
                        <a:pt x="161" y="88"/>
                      </a:lnTo>
                      <a:lnTo>
                        <a:pt x="145" y="97"/>
                      </a:lnTo>
                      <a:close/>
                      <a:moveTo>
                        <a:pt x="171" y="112"/>
                      </a:moveTo>
                      <a:lnTo>
                        <a:pt x="171" y="116"/>
                      </a:lnTo>
                      <a:lnTo>
                        <a:pt x="187" y="106"/>
                      </a:lnTo>
                      <a:lnTo>
                        <a:pt x="187" y="102"/>
                      </a:lnTo>
                      <a:lnTo>
                        <a:pt x="171" y="112"/>
                      </a:lnTo>
                      <a:close/>
                      <a:moveTo>
                        <a:pt x="179" y="121"/>
                      </a:moveTo>
                      <a:lnTo>
                        <a:pt x="196" y="131"/>
                      </a:lnTo>
                      <a:lnTo>
                        <a:pt x="196" y="127"/>
                      </a:lnTo>
                      <a:lnTo>
                        <a:pt x="179" y="117"/>
                      </a:lnTo>
                      <a:lnTo>
                        <a:pt x="179" y="121"/>
                      </a:lnTo>
                      <a:close/>
                      <a:moveTo>
                        <a:pt x="196" y="127"/>
                      </a:moveTo>
                      <a:lnTo>
                        <a:pt x="196" y="131"/>
                      </a:lnTo>
                      <a:lnTo>
                        <a:pt x="213" y="121"/>
                      </a:lnTo>
                      <a:lnTo>
                        <a:pt x="213" y="117"/>
                      </a:lnTo>
                      <a:lnTo>
                        <a:pt x="196" y="127"/>
                      </a:lnTo>
                      <a:close/>
                      <a:moveTo>
                        <a:pt x="0" y="45"/>
                      </a:moveTo>
                      <a:lnTo>
                        <a:pt x="17" y="55"/>
                      </a:lnTo>
                      <a:lnTo>
                        <a:pt x="17" y="52"/>
                      </a:lnTo>
                      <a:lnTo>
                        <a:pt x="0" y="41"/>
                      </a:lnTo>
                      <a:lnTo>
                        <a:pt x="0" y="45"/>
                      </a:lnTo>
                      <a:close/>
                      <a:moveTo>
                        <a:pt x="26" y="60"/>
                      </a:moveTo>
                      <a:lnTo>
                        <a:pt x="43" y="70"/>
                      </a:lnTo>
                      <a:lnTo>
                        <a:pt x="43" y="66"/>
                      </a:lnTo>
                      <a:lnTo>
                        <a:pt x="26" y="56"/>
                      </a:lnTo>
                      <a:lnTo>
                        <a:pt x="26" y="60"/>
                      </a:lnTo>
                      <a:close/>
                      <a:moveTo>
                        <a:pt x="52" y="75"/>
                      </a:moveTo>
                      <a:lnTo>
                        <a:pt x="121" y="115"/>
                      </a:lnTo>
                      <a:lnTo>
                        <a:pt x="121" y="111"/>
                      </a:lnTo>
                      <a:lnTo>
                        <a:pt x="52" y="71"/>
                      </a:lnTo>
                      <a:lnTo>
                        <a:pt x="52" y="75"/>
                      </a:lnTo>
                      <a:close/>
                      <a:moveTo>
                        <a:pt x="129" y="120"/>
                      </a:moveTo>
                      <a:lnTo>
                        <a:pt x="146" y="130"/>
                      </a:lnTo>
                      <a:lnTo>
                        <a:pt x="146" y="126"/>
                      </a:lnTo>
                      <a:lnTo>
                        <a:pt x="129" y="116"/>
                      </a:lnTo>
                      <a:lnTo>
                        <a:pt x="129" y="120"/>
                      </a:lnTo>
                      <a:close/>
                      <a:moveTo>
                        <a:pt x="17" y="52"/>
                      </a:moveTo>
                      <a:lnTo>
                        <a:pt x="17" y="55"/>
                      </a:lnTo>
                      <a:lnTo>
                        <a:pt x="34" y="46"/>
                      </a:lnTo>
                      <a:lnTo>
                        <a:pt x="34" y="42"/>
                      </a:lnTo>
                      <a:lnTo>
                        <a:pt x="17" y="52"/>
                      </a:lnTo>
                      <a:close/>
                      <a:moveTo>
                        <a:pt x="43" y="66"/>
                      </a:moveTo>
                      <a:lnTo>
                        <a:pt x="43" y="70"/>
                      </a:lnTo>
                      <a:lnTo>
                        <a:pt x="59" y="61"/>
                      </a:lnTo>
                      <a:lnTo>
                        <a:pt x="59" y="57"/>
                      </a:lnTo>
                      <a:lnTo>
                        <a:pt x="43" y="66"/>
                      </a:lnTo>
                      <a:close/>
                      <a:moveTo>
                        <a:pt x="121" y="111"/>
                      </a:moveTo>
                      <a:lnTo>
                        <a:pt x="121" y="115"/>
                      </a:lnTo>
                      <a:lnTo>
                        <a:pt x="137" y="105"/>
                      </a:lnTo>
                      <a:lnTo>
                        <a:pt x="137" y="102"/>
                      </a:lnTo>
                      <a:lnTo>
                        <a:pt x="121" y="111"/>
                      </a:lnTo>
                      <a:close/>
                      <a:moveTo>
                        <a:pt x="146" y="126"/>
                      </a:moveTo>
                      <a:lnTo>
                        <a:pt x="146" y="130"/>
                      </a:lnTo>
                      <a:lnTo>
                        <a:pt x="162" y="120"/>
                      </a:lnTo>
                      <a:lnTo>
                        <a:pt x="162" y="116"/>
                      </a:lnTo>
                      <a:lnTo>
                        <a:pt x="146" y="126"/>
                      </a:lnTo>
                      <a:close/>
                      <a:moveTo>
                        <a:pt x="155" y="135"/>
                      </a:moveTo>
                      <a:lnTo>
                        <a:pt x="172" y="145"/>
                      </a:lnTo>
                      <a:lnTo>
                        <a:pt x="172" y="141"/>
                      </a:lnTo>
                      <a:lnTo>
                        <a:pt x="155" y="131"/>
                      </a:lnTo>
                      <a:lnTo>
                        <a:pt x="155" y="135"/>
                      </a:lnTo>
                      <a:close/>
                      <a:moveTo>
                        <a:pt x="172" y="141"/>
                      </a:moveTo>
                      <a:lnTo>
                        <a:pt x="172" y="145"/>
                      </a:lnTo>
                      <a:lnTo>
                        <a:pt x="188" y="135"/>
                      </a:lnTo>
                      <a:lnTo>
                        <a:pt x="188" y="131"/>
                      </a:lnTo>
                      <a:lnTo>
                        <a:pt x="172" y="14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43" name="Text Box 50"/>
              <p:cNvSpPr txBox="1">
                <a:spLocks noChangeArrowheads="1"/>
              </p:cNvSpPr>
              <p:nvPr/>
            </p:nvSpPr>
            <p:spPr bwMode="auto">
              <a:xfrm>
                <a:off x="3927" y="3271"/>
                <a:ext cx="17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>
                  <a:buFont typeface="Monotype Sorts" charset="2"/>
                  <a:buNone/>
                </a:pPr>
                <a:r>
                  <a:rPr lang="en-US" altLang="ko-KR" sz="2000"/>
                  <a:t>Cognitive Radio Network B</a:t>
                </a:r>
              </a:p>
            </p:txBody>
          </p:sp>
          <p:sp>
            <p:nvSpPr>
              <p:cNvPr id="5144" name="Freeform 51"/>
              <p:cNvSpPr>
                <a:spLocks/>
              </p:cNvSpPr>
              <p:nvPr/>
            </p:nvSpPr>
            <p:spPr bwMode="auto">
              <a:xfrm rot="4184370">
                <a:off x="3777" y="2789"/>
                <a:ext cx="355" cy="399"/>
              </a:xfrm>
              <a:custGeom>
                <a:avLst/>
                <a:gdLst>
                  <a:gd name="T0" fmla="*/ 0 w 272"/>
                  <a:gd name="T1" fmla="*/ 0 h 317"/>
                  <a:gd name="T2" fmla="*/ 2549 w 272"/>
                  <a:gd name="T3" fmla="*/ 2272 h 317"/>
                  <a:gd name="T4" fmla="*/ 2549 w 272"/>
                  <a:gd name="T5" fmla="*/ 1125 h 317"/>
                  <a:gd name="T6" fmla="*/ 5085 w 272"/>
                  <a:gd name="T7" fmla="*/ 3980 h 3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317"/>
                  <a:gd name="T14" fmla="*/ 272 w 272"/>
                  <a:gd name="T15" fmla="*/ 317 h 3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317">
                    <a:moveTo>
                      <a:pt x="0" y="0"/>
                    </a:moveTo>
                    <a:lnTo>
                      <a:pt x="136" y="181"/>
                    </a:lnTo>
                    <a:lnTo>
                      <a:pt x="136" y="90"/>
                    </a:lnTo>
                    <a:lnTo>
                      <a:pt x="272" y="31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9" name="Text Box 52"/>
            <p:cNvSpPr txBox="1">
              <a:spLocks noChangeArrowheads="1"/>
            </p:cNvSpPr>
            <p:nvPr/>
          </p:nvSpPr>
          <p:spPr bwMode="auto">
            <a:xfrm>
              <a:off x="2763" y="2496"/>
              <a:ext cx="103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altLang="ko-KR" sz="1800">
                  <a:solidFill>
                    <a:srgbClr val="FFFF00"/>
                  </a:solidFill>
                </a:rPr>
                <a:t>CR Base-Station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222375" y="3502025"/>
            <a:ext cx="3476625" cy="2122488"/>
            <a:chOff x="616" y="2693"/>
            <a:chExt cx="1752" cy="1337"/>
          </a:xfrm>
        </p:grpSpPr>
        <p:sp>
          <p:nvSpPr>
            <p:cNvPr id="3741750" name="Oval 54"/>
            <p:cNvSpPr>
              <a:spLocks noChangeArrowheads="1"/>
            </p:cNvSpPr>
            <p:nvPr/>
          </p:nvSpPr>
          <p:spPr bwMode="auto">
            <a:xfrm>
              <a:off x="1056" y="2976"/>
              <a:ext cx="1312" cy="592"/>
            </a:xfrm>
            <a:prstGeom prst="ellipse">
              <a:avLst/>
            </a:prstGeom>
            <a:solidFill>
              <a:schemeClr val="tx2">
                <a:lumMod val="10000"/>
                <a:alpha val="31000"/>
              </a:schemeClr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1073" y="2989"/>
            <a:ext cx="251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8" name="Visio" r:id="rId9" imgW="506254" imgH="771049" progId="Visio.Drawing.11">
                    <p:embed/>
                  </p:oleObj>
                </mc:Choice>
                <mc:Fallback>
                  <p:oleObj name="Visio" r:id="rId9" imgW="506254" imgH="771049" progId="Visio.Drawing.11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alphaModFix amt="69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3" y="2989"/>
                          <a:ext cx="251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>
                                  <a:alpha val="69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1701" y="3419"/>
            <a:ext cx="250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9" name="Visio" r:id="rId11" imgW="506254" imgH="771049" progId="Visio.Drawing.11">
                    <p:embed/>
                  </p:oleObj>
                </mc:Choice>
                <mc:Fallback>
                  <p:oleObj name="Visio" r:id="rId11" imgW="506254" imgH="771049" progId="Visio.Drawing.11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alphaModFix amt="69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1" y="3419"/>
                          <a:ext cx="250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>
                                  <a:alpha val="69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1872" y="2693"/>
            <a:ext cx="250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name="Visio" r:id="rId12" imgW="506254" imgH="771049" progId="Visio.Drawing.11">
                    <p:embed/>
                  </p:oleObj>
                </mc:Choice>
                <mc:Fallback>
                  <p:oleObj name="Visio" r:id="rId12" imgW="506254" imgH="771049" progId="Visio.Drawing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alphaModFix amt="69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693"/>
                          <a:ext cx="250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>
                                  <a:alpha val="69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4" name="Freeform 58"/>
            <p:cNvSpPr>
              <a:spLocks/>
            </p:cNvSpPr>
            <p:nvPr/>
          </p:nvSpPr>
          <p:spPr bwMode="auto">
            <a:xfrm>
              <a:off x="1301" y="3343"/>
              <a:ext cx="342" cy="413"/>
            </a:xfrm>
            <a:custGeom>
              <a:avLst/>
              <a:gdLst>
                <a:gd name="T0" fmla="*/ 0 w 272"/>
                <a:gd name="T1" fmla="*/ 0 h 317"/>
                <a:gd name="T2" fmla="*/ 1684 w 272"/>
                <a:gd name="T3" fmla="*/ 3322 h 317"/>
                <a:gd name="T4" fmla="*/ 1684 w 272"/>
                <a:gd name="T5" fmla="*/ 1644 h 317"/>
                <a:gd name="T6" fmla="*/ 3380 w 272"/>
                <a:gd name="T7" fmla="*/ 5813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317"/>
                <a:gd name="T14" fmla="*/ 272 w 272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317">
                  <a:moveTo>
                    <a:pt x="0" y="0"/>
                  </a:moveTo>
                  <a:lnTo>
                    <a:pt x="136" y="181"/>
                  </a:lnTo>
                  <a:lnTo>
                    <a:pt x="136" y="90"/>
                  </a:lnTo>
                  <a:lnTo>
                    <a:pt x="272" y="3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59"/>
            <p:cNvSpPr>
              <a:spLocks/>
            </p:cNvSpPr>
            <p:nvPr/>
          </p:nvSpPr>
          <p:spPr bwMode="auto">
            <a:xfrm rot="3232833">
              <a:off x="1894" y="3085"/>
              <a:ext cx="355" cy="399"/>
            </a:xfrm>
            <a:custGeom>
              <a:avLst/>
              <a:gdLst>
                <a:gd name="T0" fmla="*/ 0 w 272"/>
                <a:gd name="T1" fmla="*/ 0 h 317"/>
                <a:gd name="T2" fmla="*/ 2549 w 272"/>
                <a:gd name="T3" fmla="*/ 2272 h 317"/>
                <a:gd name="T4" fmla="*/ 2549 w 272"/>
                <a:gd name="T5" fmla="*/ 1125 h 317"/>
                <a:gd name="T6" fmla="*/ 5085 w 272"/>
                <a:gd name="T7" fmla="*/ 3980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317"/>
                <a:gd name="T14" fmla="*/ 272 w 272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317">
                  <a:moveTo>
                    <a:pt x="0" y="0"/>
                  </a:moveTo>
                  <a:lnTo>
                    <a:pt x="136" y="181"/>
                  </a:lnTo>
                  <a:lnTo>
                    <a:pt x="136" y="90"/>
                  </a:lnTo>
                  <a:lnTo>
                    <a:pt x="272" y="3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Freeform 60"/>
            <p:cNvSpPr>
              <a:spLocks/>
            </p:cNvSpPr>
            <p:nvPr/>
          </p:nvSpPr>
          <p:spPr bwMode="auto">
            <a:xfrm rot="-4573499">
              <a:off x="1438" y="2906"/>
              <a:ext cx="354" cy="399"/>
            </a:xfrm>
            <a:custGeom>
              <a:avLst/>
              <a:gdLst>
                <a:gd name="T0" fmla="*/ 0 w 272"/>
                <a:gd name="T1" fmla="*/ 0 h 317"/>
                <a:gd name="T2" fmla="*/ 2462 w 272"/>
                <a:gd name="T3" fmla="*/ 2272 h 317"/>
                <a:gd name="T4" fmla="*/ 2462 w 272"/>
                <a:gd name="T5" fmla="*/ 1125 h 317"/>
                <a:gd name="T6" fmla="*/ 4938 w 272"/>
                <a:gd name="T7" fmla="*/ 3980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317"/>
                <a:gd name="T14" fmla="*/ 272 w 272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317">
                  <a:moveTo>
                    <a:pt x="0" y="0"/>
                  </a:moveTo>
                  <a:lnTo>
                    <a:pt x="136" y="181"/>
                  </a:lnTo>
                  <a:lnTo>
                    <a:pt x="136" y="90"/>
                  </a:lnTo>
                  <a:lnTo>
                    <a:pt x="272" y="31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61"/>
            <p:cNvSpPr txBox="1">
              <a:spLocks noChangeArrowheads="1"/>
            </p:cNvSpPr>
            <p:nvPr/>
          </p:nvSpPr>
          <p:spPr bwMode="auto">
            <a:xfrm>
              <a:off x="616" y="3799"/>
              <a:ext cx="1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altLang="ko-KR" sz="2000"/>
                <a:t>CR Ad Hoc Network</a:t>
              </a:r>
            </a:p>
          </p:txBody>
        </p:sp>
      </p:grpSp>
    </p:spTree>
    <p:custDataLst>
      <p:tags r:id="rId2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6256D5-778D-40CD-8716-398E658314C8}" type="slidenum">
              <a:rPr lang="en-GB"/>
              <a:pPr/>
              <a:t>2</a:t>
            </a:fld>
            <a:endParaRPr lang="en-GB"/>
          </a:p>
        </p:txBody>
      </p:sp>
      <p:sp>
        <p:nvSpPr>
          <p:cNvPr id="48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152400"/>
            <a:ext cx="9779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4000" smtClean="0">
                <a:ea typeface="굴림" charset="-127"/>
              </a:rPr>
              <a:t>Cognitive Radio Network Architecture</a:t>
            </a:r>
            <a:endParaRPr lang="en-US" sz="4000" smtClean="0"/>
          </a:p>
        </p:txBody>
      </p:sp>
      <p:sp>
        <p:nvSpPr>
          <p:cNvPr id="1034" name="Line 3"/>
          <p:cNvSpPr>
            <a:spLocks noChangeAspect="1" noChangeShapeType="1"/>
          </p:cNvSpPr>
          <p:nvPr/>
        </p:nvSpPr>
        <p:spPr bwMode="auto">
          <a:xfrm>
            <a:off x="1617663" y="28956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35" name="Line 4"/>
          <p:cNvSpPr>
            <a:spLocks noChangeAspect="1" noChangeShapeType="1"/>
          </p:cNvSpPr>
          <p:nvPr/>
        </p:nvSpPr>
        <p:spPr bwMode="auto">
          <a:xfrm>
            <a:off x="1296988" y="28956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36" name="Line 5"/>
          <p:cNvSpPr>
            <a:spLocks noChangeAspect="1" noChangeShapeType="1"/>
          </p:cNvSpPr>
          <p:nvPr/>
        </p:nvSpPr>
        <p:spPr bwMode="auto">
          <a:xfrm>
            <a:off x="1677988" y="22098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37" name="Line 6"/>
          <p:cNvSpPr>
            <a:spLocks noChangeAspect="1" noChangeShapeType="1"/>
          </p:cNvSpPr>
          <p:nvPr/>
        </p:nvSpPr>
        <p:spPr bwMode="auto">
          <a:xfrm>
            <a:off x="1519238" y="28956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38" name="Line 7"/>
          <p:cNvSpPr>
            <a:spLocks noChangeAspect="1" noChangeShapeType="1"/>
          </p:cNvSpPr>
          <p:nvPr/>
        </p:nvSpPr>
        <p:spPr bwMode="auto">
          <a:xfrm>
            <a:off x="1185863" y="28956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39" name="Oval 8"/>
          <p:cNvSpPr>
            <a:spLocks noChangeAspect="1" noChangeArrowheads="1"/>
          </p:cNvSpPr>
          <p:nvPr/>
        </p:nvSpPr>
        <p:spPr bwMode="auto">
          <a:xfrm>
            <a:off x="2254250" y="2927350"/>
            <a:ext cx="7188200" cy="1187450"/>
          </a:xfrm>
          <a:prstGeom prst="ellipse">
            <a:avLst/>
          </a:prstGeom>
          <a:solidFill>
            <a:schemeClr val="bg1">
              <a:alpha val="25882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Monotype Sorts" charset="2"/>
              <a:buNone/>
            </a:pPr>
            <a:endParaRPr lang="ko-KR" altLang="en-US" sz="1000" b="0">
              <a:latin typeface="Arial" charset="0"/>
            </a:endParaRPr>
          </a:p>
        </p:txBody>
      </p:sp>
      <p:sp>
        <p:nvSpPr>
          <p:cNvPr id="1040" name="Oval 9"/>
          <p:cNvSpPr>
            <a:spLocks noChangeAspect="1" noChangeArrowheads="1"/>
          </p:cNvSpPr>
          <p:nvPr/>
        </p:nvSpPr>
        <p:spPr bwMode="auto">
          <a:xfrm>
            <a:off x="4870450" y="1585913"/>
            <a:ext cx="3397250" cy="4167187"/>
          </a:xfrm>
          <a:prstGeom prst="ellipse">
            <a:avLst/>
          </a:prstGeom>
          <a:solidFill>
            <a:srgbClr val="99CCFF">
              <a:alpha val="34901"/>
            </a:srgbClr>
          </a:solidFill>
          <a:ln w="63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1" name="Group 10"/>
          <p:cNvGrpSpPr>
            <a:grpSpLocks/>
          </p:cNvGrpSpPr>
          <p:nvPr/>
        </p:nvGrpSpPr>
        <p:grpSpPr bwMode="auto">
          <a:xfrm>
            <a:off x="3810000" y="2632075"/>
            <a:ext cx="433388" cy="935038"/>
            <a:chOff x="2324" y="1515"/>
            <a:chExt cx="273" cy="589"/>
          </a:xfrm>
        </p:grpSpPr>
        <p:sp>
          <p:nvSpPr>
            <p:cNvPr id="1116" name="Freeform 11"/>
            <p:cNvSpPr>
              <a:spLocks noChangeAspect="1"/>
            </p:cNvSpPr>
            <p:nvPr/>
          </p:nvSpPr>
          <p:spPr bwMode="auto">
            <a:xfrm>
              <a:off x="2380" y="1515"/>
              <a:ext cx="169" cy="170"/>
            </a:xfrm>
            <a:custGeom>
              <a:avLst/>
              <a:gdLst>
                <a:gd name="T0" fmla="*/ 1 w 306"/>
                <a:gd name="T1" fmla="*/ 1 h 307"/>
                <a:gd name="T2" fmla="*/ 1 w 306"/>
                <a:gd name="T3" fmla="*/ 1 h 307"/>
                <a:gd name="T4" fmla="*/ 1 w 306"/>
                <a:gd name="T5" fmla="*/ 1 h 307"/>
                <a:gd name="T6" fmla="*/ 1 w 306"/>
                <a:gd name="T7" fmla="*/ 1 h 307"/>
                <a:gd name="T8" fmla="*/ 1 w 306"/>
                <a:gd name="T9" fmla="*/ 1 h 307"/>
                <a:gd name="T10" fmla="*/ 1 w 306"/>
                <a:gd name="T11" fmla="*/ 1 h 307"/>
                <a:gd name="T12" fmla="*/ 1 w 306"/>
                <a:gd name="T13" fmla="*/ 1 h 307"/>
                <a:gd name="T14" fmla="*/ 1 w 306"/>
                <a:gd name="T15" fmla="*/ 1 h 307"/>
                <a:gd name="T16" fmla="*/ 1 w 306"/>
                <a:gd name="T17" fmla="*/ 1 h 307"/>
                <a:gd name="T18" fmla="*/ 1 w 306"/>
                <a:gd name="T19" fmla="*/ 1 h 307"/>
                <a:gd name="T20" fmla="*/ 1 w 306"/>
                <a:gd name="T21" fmla="*/ 1 h 307"/>
                <a:gd name="T22" fmla="*/ 1 w 306"/>
                <a:gd name="T23" fmla="*/ 1 h 307"/>
                <a:gd name="T24" fmla="*/ 1 w 306"/>
                <a:gd name="T25" fmla="*/ 1 h 307"/>
                <a:gd name="T26" fmla="*/ 1 w 306"/>
                <a:gd name="T27" fmla="*/ 1 h 307"/>
                <a:gd name="T28" fmla="*/ 1 w 306"/>
                <a:gd name="T29" fmla="*/ 1 h 307"/>
                <a:gd name="T30" fmla="*/ 1 w 306"/>
                <a:gd name="T31" fmla="*/ 1 h 307"/>
                <a:gd name="T32" fmla="*/ 1 w 306"/>
                <a:gd name="T33" fmla="*/ 1 h 307"/>
                <a:gd name="T34" fmla="*/ 1 w 306"/>
                <a:gd name="T35" fmla="*/ 1 h 307"/>
                <a:gd name="T36" fmla="*/ 1 w 306"/>
                <a:gd name="T37" fmla="*/ 1 h 307"/>
                <a:gd name="T38" fmla="*/ 1 w 306"/>
                <a:gd name="T39" fmla="*/ 1 h 307"/>
                <a:gd name="T40" fmla="*/ 1 w 306"/>
                <a:gd name="T41" fmla="*/ 1 h 307"/>
                <a:gd name="T42" fmla="*/ 1 w 306"/>
                <a:gd name="T43" fmla="*/ 1 h 307"/>
                <a:gd name="T44" fmla="*/ 1 w 306"/>
                <a:gd name="T45" fmla="*/ 1 h 307"/>
                <a:gd name="T46" fmla="*/ 1 w 306"/>
                <a:gd name="T47" fmla="*/ 1 h 307"/>
                <a:gd name="T48" fmla="*/ 1 w 306"/>
                <a:gd name="T49" fmla="*/ 1 h 307"/>
                <a:gd name="T50" fmla="*/ 1 w 306"/>
                <a:gd name="T51" fmla="*/ 1 h 307"/>
                <a:gd name="T52" fmla="*/ 1 w 306"/>
                <a:gd name="T53" fmla="*/ 1 h 307"/>
                <a:gd name="T54" fmla="*/ 1 w 306"/>
                <a:gd name="T55" fmla="*/ 1 h 307"/>
                <a:gd name="T56" fmla="*/ 1 w 306"/>
                <a:gd name="T57" fmla="*/ 1 h 307"/>
                <a:gd name="T58" fmla="*/ 1 w 306"/>
                <a:gd name="T59" fmla="*/ 1 h 307"/>
                <a:gd name="T60" fmla="*/ 1 w 306"/>
                <a:gd name="T61" fmla="*/ 1 h 307"/>
                <a:gd name="T62" fmla="*/ 1 w 306"/>
                <a:gd name="T63" fmla="*/ 1 h 307"/>
                <a:gd name="T64" fmla="*/ 1 w 306"/>
                <a:gd name="T65" fmla="*/ 0 h 307"/>
                <a:gd name="T66" fmla="*/ 1 w 306"/>
                <a:gd name="T67" fmla="*/ 1 h 307"/>
                <a:gd name="T68" fmla="*/ 1 w 306"/>
                <a:gd name="T69" fmla="*/ 1 h 307"/>
                <a:gd name="T70" fmla="*/ 1 w 306"/>
                <a:gd name="T71" fmla="*/ 1 h 307"/>
                <a:gd name="T72" fmla="*/ 1 w 306"/>
                <a:gd name="T73" fmla="*/ 1 h 307"/>
                <a:gd name="T74" fmla="*/ 1 w 306"/>
                <a:gd name="T75" fmla="*/ 1 h 307"/>
                <a:gd name="T76" fmla="*/ 1 w 306"/>
                <a:gd name="T77" fmla="*/ 1 h 307"/>
                <a:gd name="T78" fmla="*/ 1 w 306"/>
                <a:gd name="T79" fmla="*/ 1 h 307"/>
                <a:gd name="T80" fmla="*/ 0 w 306"/>
                <a:gd name="T81" fmla="*/ 1 h 307"/>
                <a:gd name="T82" fmla="*/ 1 w 306"/>
                <a:gd name="T83" fmla="*/ 1 h 307"/>
                <a:gd name="T84" fmla="*/ 1 w 306"/>
                <a:gd name="T85" fmla="*/ 1 h 307"/>
                <a:gd name="T86" fmla="*/ 1 w 306"/>
                <a:gd name="T87" fmla="*/ 1 h 307"/>
                <a:gd name="T88" fmla="*/ 1 w 306"/>
                <a:gd name="T89" fmla="*/ 1 h 307"/>
                <a:gd name="T90" fmla="*/ 1 w 306"/>
                <a:gd name="T91" fmla="*/ 1 h 307"/>
                <a:gd name="T92" fmla="*/ 1 w 306"/>
                <a:gd name="T93" fmla="*/ 1 h 307"/>
                <a:gd name="T94" fmla="*/ 1 w 306"/>
                <a:gd name="T95" fmla="*/ 1 h 307"/>
                <a:gd name="T96" fmla="*/ 1 w 306"/>
                <a:gd name="T97" fmla="*/ 1 h 307"/>
                <a:gd name="T98" fmla="*/ 1 w 306"/>
                <a:gd name="T99" fmla="*/ 1 h 307"/>
                <a:gd name="T100" fmla="*/ 1 w 306"/>
                <a:gd name="T101" fmla="*/ 1 h 307"/>
                <a:gd name="T102" fmla="*/ 1 w 306"/>
                <a:gd name="T103" fmla="*/ 1 h 307"/>
                <a:gd name="T104" fmla="*/ 1 w 306"/>
                <a:gd name="T105" fmla="*/ 1 h 307"/>
                <a:gd name="T106" fmla="*/ 1 w 306"/>
                <a:gd name="T107" fmla="*/ 1 h 307"/>
                <a:gd name="T108" fmla="*/ 1 w 306"/>
                <a:gd name="T109" fmla="*/ 1 h 307"/>
                <a:gd name="T110" fmla="*/ 1 w 306"/>
                <a:gd name="T111" fmla="*/ 1 h 307"/>
                <a:gd name="T112" fmla="*/ 1 w 306"/>
                <a:gd name="T113" fmla="*/ 1 h 3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6"/>
                <a:gd name="T172" fmla="*/ 0 h 307"/>
                <a:gd name="T173" fmla="*/ 306 w 306"/>
                <a:gd name="T174" fmla="*/ 307 h 3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6" h="307">
                  <a:moveTo>
                    <a:pt x="153" y="307"/>
                  </a:moveTo>
                  <a:lnTo>
                    <a:pt x="168" y="306"/>
                  </a:lnTo>
                  <a:lnTo>
                    <a:pt x="183" y="304"/>
                  </a:lnTo>
                  <a:lnTo>
                    <a:pt x="198" y="300"/>
                  </a:lnTo>
                  <a:lnTo>
                    <a:pt x="212" y="296"/>
                  </a:lnTo>
                  <a:lnTo>
                    <a:pt x="226" y="289"/>
                  </a:lnTo>
                  <a:lnTo>
                    <a:pt x="238" y="282"/>
                  </a:lnTo>
                  <a:lnTo>
                    <a:pt x="250" y="273"/>
                  </a:lnTo>
                  <a:lnTo>
                    <a:pt x="262" y="262"/>
                  </a:lnTo>
                  <a:lnTo>
                    <a:pt x="272" y="251"/>
                  </a:lnTo>
                  <a:lnTo>
                    <a:pt x="281" y="238"/>
                  </a:lnTo>
                  <a:lnTo>
                    <a:pt x="288" y="225"/>
                  </a:lnTo>
                  <a:lnTo>
                    <a:pt x="295" y="212"/>
                  </a:lnTo>
                  <a:lnTo>
                    <a:pt x="300" y="198"/>
                  </a:lnTo>
                  <a:lnTo>
                    <a:pt x="303" y="183"/>
                  </a:lnTo>
                  <a:lnTo>
                    <a:pt x="305" y="168"/>
                  </a:lnTo>
                  <a:lnTo>
                    <a:pt x="306" y="153"/>
                  </a:lnTo>
                  <a:lnTo>
                    <a:pt x="305" y="138"/>
                  </a:lnTo>
                  <a:lnTo>
                    <a:pt x="303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8" y="80"/>
                  </a:lnTo>
                  <a:lnTo>
                    <a:pt x="281" y="68"/>
                  </a:lnTo>
                  <a:lnTo>
                    <a:pt x="272" y="56"/>
                  </a:lnTo>
                  <a:lnTo>
                    <a:pt x="262" y="44"/>
                  </a:lnTo>
                  <a:lnTo>
                    <a:pt x="250" y="34"/>
                  </a:lnTo>
                  <a:lnTo>
                    <a:pt x="238" y="25"/>
                  </a:lnTo>
                  <a:lnTo>
                    <a:pt x="226" y="18"/>
                  </a:lnTo>
                  <a:lnTo>
                    <a:pt x="212" y="11"/>
                  </a:lnTo>
                  <a:lnTo>
                    <a:pt x="198" y="6"/>
                  </a:lnTo>
                  <a:lnTo>
                    <a:pt x="183" y="3"/>
                  </a:lnTo>
                  <a:lnTo>
                    <a:pt x="168" y="1"/>
                  </a:lnTo>
                  <a:lnTo>
                    <a:pt x="153" y="0"/>
                  </a:lnTo>
                  <a:lnTo>
                    <a:pt x="122" y="3"/>
                  </a:lnTo>
                  <a:lnTo>
                    <a:pt x="93" y="12"/>
                  </a:lnTo>
                  <a:lnTo>
                    <a:pt x="67" y="26"/>
                  </a:lnTo>
                  <a:lnTo>
                    <a:pt x="45" y="44"/>
                  </a:lnTo>
                  <a:lnTo>
                    <a:pt x="27" y="68"/>
                  </a:lnTo>
                  <a:lnTo>
                    <a:pt x="12" y="93"/>
                  </a:lnTo>
                  <a:lnTo>
                    <a:pt x="4" y="122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4" y="183"/>
                  </a:lnTo>
                  <a:lnTo>
                    <a:pt x="7" y="198"/>
                  </a:lnTo>
                  <a:lnTo>
                    <a:pt x="12" y="212"/>
                  </a:lnTo>
                  <a:lnTo>
                    <a:pt x="19" y="225"/>
                  </a:lnTo>
                  <a:lnTo>
                    <a:pt x="25" y="238"/>
                  </a:lnTo>
                  <a:lnTo>
                    <a:pt x="35" y="251"/>
                  </a:lnTo>
                  <a:lnTo>
                    <a:pt x="45" y="262"/>
                  </a:lnTo>
                  <a:lnTo>
                    <a:pt x="57" y="273"/>
                  </a:lnTo>
                  <a:lnTo>
                    <a:pt x="68" y="282"/>
                  </a:lnTo>
                  <a:lnTo>
                    <a:pt x="81" y="289"/>
                  </a:lnTo>
                  <a:lnTo>
                    <a:pt x="95" y="296"/>
                  </a:lnTo>
                  <a:lnTo>
                    <a:pt x="108" y="300"/>
                  </a:lnTo>
                  <a:lnTo>
                    <a:pt x="123" y="304"/>
                  </a:lnTo>
                  <a:lnTo>
                    <a:pt x="138" y="306"/>
                  </a:lnTo>
                  <a:lnTo>
                    <a:pt x="153" y="30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12"/>
            <p:cNvSpPr>
              <a:spLocks noChangeAspect="1"/>
            </p:cNvSpPr>
            <p:nvPr/>
          </p:nvSpPr>
          <p:spPr bwMode="auto">
            <a:xfrm>
              <a:off x="2429" y="1561"/>
              <a:ext cx="66" cy="67"/>
            </a:xfrm>
            <a:custGeom>
              <a:avLst/>
              <a:gdLst>
                <a:gd name="T0" fmla="*/ 1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1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0 h 120"/>
                <a:gd name="T48" fmla="*/ 1 w 120"/>
                <a:gd name="T49" fmla="*/ 0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0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20"/>
                <a:gd name="T137" fmla="*/ 120 w 120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20">
                  <a:moveTo>
                    <a:pt x="60" y="120"/>
                  </a:moveTo>
                  <a:lnTo>
                    <a:pt x="65" y="120"/>
                  </a:lnTo>
                  <a:lnTo>
                    <a:pt x="71" y="118"/>
                  </a:lnTo>
                  <a:lnTo>
                    <a:pt x="77" y="117"/>
                  </a:lnTo>
                  <a:lnTo>
                    <a:pt x="83" y="115"/>
                  </a:lnTo>
                  <a:lnTo>
                    <a:pt x="88" y="113"/>
                  </a:lnTo>
                  <a:lnTo>
                    <a:pt x="93" y="110"/>
                  </a:lnTo>
                  <a:lnTo>
                    <a:pt x="98" y="107"/>
                  </a:lnTo>
                  <a:lnTo>
                    <a:pt x="102" y="102"/>
                  </a:lnTo>
                  <a:lnTo>
                    <a:pt x="110" y="93"/>
                  </a:lnTo>
                  <a:lnTo>
                    <a:pt x="115" y="83"/>
                  </a:lnTo>
                  <a:lnTo>
                    <a:pt x="118" y="71"/>
                  </a:lnTo>
                  <a:lnTo>
                    <a:pt x="120" y="60"/>
                  </a:lnTo>
                  <a:lnTo>
                    <a:pt x="118" y="48"/>
                  </a:lnTo>
                  <a:lnTo>
                    <a:pt x="115" y="37"/>
                  </a:lnTo>
                  <a:lnTo>
                    <a:pt x="110" y="26"/>
                  </a:lnTo>
                  <a:lnTo>
                    <a:pt x="102" y="17"/>
                  </a:lnTo>
                  <a:lnTo>
                    <a:pt x="98" y="12"/>
                  </a:lnTo>
                  <a:lnTo>
                    <a:pt x="93" y="9"/>
                  </a:lnTo>
                  <a:lnTo>
                    <a:pt x="88" y="7"/>
                  </a:lnTo>
                  <a:lnTo>
                    <a:pt x="83" y="4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7" y="4"/>
                  </a:lnTo>
                  <a:lnTo>
                    <a:pt x="26" y="10"/>
                  </a:lnTo>
                  <a:lnTo>
                    <a:pt x="17" y="17"/>
                  </a:lnTo>
                  <a:lnTo>
                    <a:pt x="10" y="26"/>
                  </a:lnTo>
                  <a:lnTo>
                    <a:pt x="4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4" y="83"/>
                  </a:lnTo>
                  <a:lnTo>
                    <a:pt x="9" y="93"/>
                  </a:lnTo>
                  <a:lnTo>
                    <a:pt x="17" y="102"/>
                  </a:lnTo>
                  <a:lnTo>
                    <a:pt x="22" y="107"/>
                  </a:lnTo>
                  <a:lnTo>
                    <a:pt x="26" y="110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2" y="117"/>
                  </a:lnTo>
                  <a:lnTo>
                    <a:pt x="48" y="118"/>
                  </a:lnTo>
                  <a:lnTo>
                    <a:pt x="54" y="120"/>
                  </a:ln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13"/>
            <p:cNvSpPr>
              <a:spLocks noChangeAspect="1"/>
            </p:cNvSpPr>
            <p:nvPr/>
          </p:nvSpPr>
          <p:spPr bwMode="auto">
            <a:xfrm>
              <a:off x="2445" y="1579"/>
              <a:ext cx="32" cy="31"/>
            </a:xfrm>
            <a:custGeom>
              <a:avLst/>
              <a:gdLst>
                <a:gd name="T0" fmla="*/ 0 w 56"/>
                <a:gd name="T1" fmla="*/ 1 h 56"/>
                <a:gd name="T2" fmla="*/ 1 w 56"/>
                <a:gd name="T3" fmla="*/ 1 h 56"/>
                <a:gd name="T4" fmla="*/ 1 w 56"/>
                <a:gd name="T5" fmla="*/ 1 h 56"/>
                <a:gd name="T6" fmla="*/ 1 w 56"/>
                <a:gd name="T7" fmla="*/ 1 h 56"/>
                <a:gd name="T8" fmla="*/ 1 w 56"/>
                <a:gd name="T9" fmla="*/ 1 h 56"/>
                <a:gd name="T10" fmla="*/ 1 w 56"/>
                <a:gd name="T11" fmla="*/ 1 h 56"/>
                <a:gd name="T12" fmla="*/ 1 w 56"/>
                <a:gd name="T13" fmla="*/ 1 h 56"/>
                <a:gd name="T14" fmla="*/ 1 w 56"/>
                <a:gd name="T15" fmla="*/ 0 h 56"/>
                <a:gd name="T16" fmla="*/ 1 w 56"/>
                <a:gd name="T17" fmla="*/ 0 h 56"/>
                <a:gd name="T18" fmla="*/ 1 w 56"/>
                <a:gd name="T19" fmla="*/ 0 h 56"/>
                <a:gd name="T20" fmla="*/ 1 w 56"/>
                <a:gd name="T21" fmla="*/ 1 h 56"/>
                <a:gd name="T22" fmla="*/ 1 w 56"/>
                <a:gd name="T23" fmla="*/ 1 h 56"/>
                <a:gd name="T24" fmla="*/ 1 w 56"/>
                <a:gd name="T25" fmla="*/ 1 h 56"/>
                <a:gd name="T26" fmla="*/ 1 w 56"/>
                <a:gd name="T27" fmla="*/ 1 h 56"/>
                <a:gd name="T28" fmla="*/ 1 w 56"/>
                <a:gd name="T29" fmla="*/ 1 h 56"/>
                <a:gd name="T30" fmla="*/ 1 w 56"/>
                <a:gd name="T31" fmla="*/ 1 h 56"/>
                <a:gd name="T32" fmla="*/ 1 w 56"/>
                <a:gd name="T33" fmla="*/ 1 h 56"/>
                <a:gd name="T34" fmla="*/ 1 w 56"/>
                <a:gd name="T35" fmla="*/ 1 h 56"/>
                <a:gd name="T36" fmla="*/ 1 w 56"/>
                <a:gd name="T37" fmla="*/ 1 h 56"/>
                <a:gd name="T38" fmla="*/ 1 w 56"/>
                <a:gd name="T39" fmla="*/ 1 h 56"/>
                <a:gd name="T40" fmla="*/ 1 w 56"/>
                <a:gd name="T41" fmla="*/ 1 h 56"/>
                <a:gd name="T42" fmla="*/ 1 w 56"/>
                <a:gd name="T43" fmla="*/ 1 h 56"/>
                <a:gd name="T44" fmla="*/ 1 w 56"/>
                <a:gd name="T45" fmla="*/ 1 h 56"/>
                <a:gd name="T46" fmla="*/ 1 w 56"/>
                <a:gd name="T47" fmla="*/ 1 h 56"/>
                <a:gd name="T48" fmla="*/ 1 w 56"/>
                <a:gd name="T49" fmla="*/ 1 h 56"/>
                <a:gd name="T50" fmla="*/ 1 w 56"/>
                <a:gd name="T51" fmla="*/ 1 h 56"/>
                <a:gd name="T52" fmla="*/ 1 w 56"/>
                <a:gd name="T53" fmla="*/ 1 h 56"/>
                <a:gd name="T54" fmla="*/ 1 w 56"/>
                <a:gd name="T55" fmla="*/ 1 h 56"/>
                <a:gd name="T56" fmla="*/ 0 w 56"/>
                <a:gd name="T57" fmla="*/ 1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56"/>
                <a:gd name="T89" fmla="*/ 56 w 5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56">
                  <a:moveTo>
                    <a:pt x="0" y="28"/>
                  </a:moveTo>
                  <a:lnTo>
                    <a:pt x="1" y="23"/>
                  </a:lnTo>
                  <a:lnTo>
                    <a:pt x="2" y="17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5" y="5"/>
                  </a:lnTo>
                  <a:lnTo>
                    <a:pt x="48" y="8"/>
                  </a:lnTo>
                  <a:lnTo>
                    <a:pt x="52" y="13"/>
                  </a:lnTo>
                  <a:lnTo>
                    <a:pt x="54" y="17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4" y="39"/>
                  </a:lnTo>
                  <a:lnTo>
                    <a:pt x="48" y="48"/>
                  </a:lnTo>
                  <a:lnTo>
                    <a:pt x="39" y="54"/>
                  </a:lnTo>
                  <a:lnTo>
                    <a:pt x="29" y="56"/>
                  </a:lnTo>
                  <a:lnTo>
                    <a:pt x="23" y="55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9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1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14"/>
            <p:cNvSpPr>
              <a:spLocks noChangeAspect="1"/>
            </p:cNvSpPr>
            <p:nvPr/>
          </p:nvSpPr>
          <p:spPr bwMode="auto">
            <a:xfrm>
              <a:off x="2356" y="1643"/>
              <a:ext cx="210" cy="422"/>
            </a:xfrm>
            <a:custGeom>
              <a:avLst/>
              <a:gdLst>
                <a:gd name="T0" fmla="*/ 1 w 383"/>
                <a:gd name="T1" fmla="*/ 0 h 768"/>
                <a:gd name="T2" fmla="*/ 1 w 383"/>
                <a:gd name="T3" fmla="*/ 0 h 768"/>
                <a:gd name="T4" fmla="*/ 0 w 383"/>
                <a:gd name="T5" fmla="*/ 1 h 768"/>
                <a:gd name="T6" fmla="*/ 0 w 383"/>
                <a:gd name="T7" fmla="*/ 1 h 768"/>
                <a:gd name="T8" fmla="*/ 1 w 383"/>
                <a:gd name="T9" fmla="*/ 1 h 768"/>
                <a:gd name="T10" fmla="*/ 1 w 383"/>
                <a:gd name="T11" fmla="*/ 1 h 768"/>
                <a:gd name="T12" fmla="*/ 1 w 383"/>
                <a:gd name="T13" fmla="*/ 1 h 768"/>
                <a:gd name="T14" fmla="*/ 1 w 383"/>
                <a:gd name="T15" fmla="*/ 1 h 768"/>
                <a:gd name="T16" fmla="*/ 1 w 383"/>
                <a:gd name="T17" fmla="*/ 1 h 768"/>
                <a:gd name="T18" fmla="*/ 1 w 383"/>
                <a:gd name="T19" fmla="*/ 1 h 768"/>
                <a:gd name="T20" fmla="*/ 1 w 383"/>
                <a:gd name="T21" fmla="*/ 1 h 768"/>
                <a:gd name="T22" fmla="*/ 1 w 383"/>
                <a:gd name="T23" fmla="*/ 1 h 768"/>
                <a:gd name="T24" fmla="*/ 1 w 383"/>
                <a:gd name="T25" fmla="*/ 1 h 768"/>
                <a:gd name="T26" fmla="*/ 1 w 383"/>
                <a:gd name="T27" fmla="*/ 1 h 768"/>
                <a:gd name="T28" fmla="*/ 1 w 383"/>
                <a:gd name="T29" fmla="*/ 1 h 768"/>
                <a:gd name="T30" fmla="*/ 1 w 383"/>
                <a:gd name="T31" fmla="*/ 1 h 768"/>
                <a:gd name="T32" fmla="*/ 1 w 383"/>
                <a:gd name="T33" fmla="*/ 1 h 768"/>
                <a:gd name="T34" fmla="*/ 1 w 383"/>
                <a:gd name="T35" fmla="*/ 1 h 768"/>
                <a:gd name="T36" fmla="*/ 1 w 383"/>
                <a:gd name="T37" fmla="*/ 1 h 768"/>
                <a:gd name="T38" fmla="*/ 1 w 383"/>
                <a:gd name="T39" fmla="*/ 1 h 768"/>
                <a:gd name="T40" fmla="*/ 1 w 383"/>
                <a:gd name="T41" fmla="*/ 1 h 768"/>
                <a:gd name="T42" fmla="*/ 1 w 383"/>
                <a:gd name="T43" fmla="*/ 1 h 768"/>
                <a:gd name="T44" fmla="*/ 1 w 383"/>
                <a:gd name="T45" fmla="*/ 0 h 7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3"/>
                <a:gd name="T70" fmla="*/ 0 h 768"/>
                <a:gd name="T71" fmla="*/ 383 w 383"/>
                <a:gd name="T72" fmla="*/ 768 h 7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3" h="768">
                  <a:moveTo>
                    <a:pt x="257" y="0"/>
                  </a:moveTo>
                  <a:lnTo>
                    <a:pt x="126" y="0"/>
                  </a:lnTo>
                  <a:lnTo>
                    <a:pt x="0" y="753"/>
                  </a:lnTo>
                  <a:lnTo>
                    <a:pt x="0" y="757"/>
                  </a:lnTo>
                  <a:lnTo>
                    <a:pt x="3" y="762"/>
                  </a:lnTo>
                  <a:lnTo>
                    <a:pt x="6" y="765"/>
                  </a:lnTo>
                  <a:lnTo>
                    <a:pt x="11" y="768"/>
                  </a:lnTo>
                  <a:lnTo>
                    <a:pt x="17" y="768"/>
                  </a:lnTo>
                  <a:lnTo>
                    <a:pt x="21" y="765"/>
                  </a:lnTo>
                  <a:lnTo>
                    <a:pt x="25" y="762"/>
                  </a:lnTo>
                  <a:lnTo>
                    <a:pt x="27" y="756"/>
                  </a:lnTo>
                  <a:lnTo>
                    <a:pt x="149" y="28"/>
                  </a:lnTo>
                  <a:lnTo>
                    <a:pt x="234" y="28"/>
                  </a:lnTo>
                  <a:lnTo>
                    <a:pt x="356" y="756"/>
                  </a:lnTo>
                  <a:lnTo>
                    <a:pt x="359" y="762"/>
                  </a:lnTo>
                  <a:lnTo>
                    <a:pt x="362" y="765"/>
                  </a:lnTo>
                  <a:lnTo>
                    <a:pt x="367" y="768"/>
                  </a:lnTo>
                  <a:lnTo>
                    <a:pt x="371" y="768"/>
                  </a:lnTo>
                  <a:lnTo>
                    <a:pt x="377" y="765"/>
                  </a:lnTo>
                  <a:lnTo>
                    <a:pt x="381" y="762"/>
                  </a:lnTo>
                  <a:lnTo>
                    <a:pt x="383" y="757"/>
                  </a:lnTo>
                  <a:lnTo>
                    <a:pt x="383" y="75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15"/>
            <p:cNvSpPr>
              <a:spLocks noChangeAspect="1"/>
            </p:cNvSpPr>
            <p:nvPr/>
          </p:nvSpPr>
          <p:spPr bwMode="auto">
            <a:xfrm>
              <a:off x="2377" y="1645"/>
              <a:ext cx="184" cy="396"/>
            </a:xfrm>
            <a:custGeom>
              <a:avLst/>
              <a:gdLst>
                <a:gd name="T0" fmla="*/ 1 w 334"/>
                <a:gd name="T1" fmla="*/ 1 h 718"/>
                <a:gd name="T2" fmla="*/ 1 w 334"/>
                <a:gd name="T3" fmla="*/ 1 h 718"/>
                <a:gd name="T4" fmla="*/ 1 w 334"/>
                <a:gd name="T5" fmla="*/ 1 h 718"/>
                <a:gd name="T6" fmla="*/ 1 w 334"/>
                <a:gd name="T7" fmla="*/ 1 h 718"/>
                <a:gd name="T8" fmla="*/ 1 w 334"/>
                <a:gd name="T9" fmla="*/ 0 h 718"/>
                <a:gd name="T10" fmla="*/ 1 w 334"/>
                <a:gd name="T11" fmla="*/ 1 h 718"/>
                <a:gd name="T12" fmla="*/ 1 w 334"/>
                <a:gd name="T13" fmla="*/ 1 h 718"/>
                <a:gd name="T14" fmla="*/ 1 w 334"/>
                <a:gd name="T15" fmla="*/ 1 h 718"/>
                <a:gd name="T16" fmla="*/ 1 w 334"/>
                <a:gd name="T17" fmla="*/ 1 h 718"/>
                <a:gd name="T18" fmla="*/ 0 w 334"/>
                <a:gd name="T19" fmla="*/ 1 h 718"/>
                <a:gd name="T20" fmla="*/ 1 w 334"/>
                <a:gd name="T21" fmla="*/ 1 h 718"/>
                <a:gd name="T22" fmla="*/ 1 w 334"/>
                <a:gd name="T23" fmla="*/ 1 h 718"/>
                <a:gd name="T24" fmla="*/ 1 w 334"/>
                <a:gd name="T25" fmla="*/ 1 h 7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718"/>
                <a:gd name="T41" fmla="*/ 334 w 334"/>
                <a:gd name="T42" fmla="*/ 718 h 7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718">
                  <a:moveTo>
                    <a:pt x="57" y="539"/>
                  </a:moveTo>
                  <a:lnTo>
                    <a:pt x="292" y="414"/>
                  </a:lnTo>
                  <a:lnTo>
                    <a:pt x="90" y="256"/>
                  </a:lnTo>
                  <a:lnTo>
                    <a:pt x="246" y="146"/>
                  </a:lnTo>
                  <a:lnTo>
                    <a:pt x="110" y="0"/>
                  </a:lnTo>
                  <a:lnTo>
                    <a:pt x="90" y="18"/>
                  </a:lnTo>
                  <a:lnTo>
                    <a:pt x="205" y="142"/>
                  </a:lnTo>
                  <a:lnTo>
                    <a:pt x="45" y="253"/>
                  </a:lnTo>
                  <a:lnTo>
                    <a:pt x="243" y="410"/>
                  </a:lnTo>
                  <a:lnTo>
                    <a:pt x="0" y="539"/>
                  </a:lnTo>
                  <a:lnTo>
                    <a:pt x="322" y="718"/>
                  </a:lnTo>
                  <a:lnTo>
                    <a:pt x="334" y="695"/>
                  </a:lnTo>
                  <a:lnTo>
                    <a:pt x="57" y="5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6"/>
            <p:cNvSpPr>
              <a:spLocks noChangeAspect="1"/>
            </p:cNvSpPr>
            <p:nvPr/>
          </p:nvSpPr>
          <p:spPr bwMode="auto">
            <a:xfrm>
              <a:off x="2365" y="1668"/>
              <a:ext cx="185" cy="396"/>
            </a:xfrm>
            <a:custGeom>
              <a:avLst/>
              <a:gdLst>
                <a:gd name="T0" fmla="*/ 1 w 337"/>
                <a:gd name="T1" fmla="*/ 1 h 718"/>
                <a:gd name="T2" fmla="*/ 1 w 337"/>
                <a:gd name="T3" fmla="*/ 1 h 718"/>
                <a:gd name="T4" fmla="*/ 1 w 337"/>
                <a:gd name="T5" fmla="*/ 1 h 718"/>
                <a:gd name="T6" fmla="*/ 1 w 337"/>
                <a:gd name="T7" fmla="*/ 1 h 718"/>
                <a:gd name="T8" fmla="*/ 1 w 337"/>
                <a:gd name="T9" fmla="*/ 1 h 718"/>
                <a:gd name="T10" fmla="*/ 1 w 337"/>
                <a:gd name="T11" fmla="*/ 1 h 718"/>
                <a:gd name="T12" fmla="*/ 1 w 337"/>
                <a:gd name="T13" fmla="*/ 0 h 718"/>
                <a:gd name="T14" fmla="*/ 1 w 337"/>
                <a:gd name="T15" fmla="*/ 1 h 718"/>
                <a:gd name="T16" fmla="*/ 1 w 337"/>
                <a:gd name="T17" fmla="*/ 1 h 718"/>
                <a:gd name="T18" fmla="*/ 1 w 337"/>
                <a:gd name="T19" fmla="*/ 1 h 718"/>
                <a:gd name="T20" fmla="*/ 1 w 337"/>
                <a:gd name="T21" fmla="*/ 1 h 718"/>
                <a:gd name="T22" fmla="*/ 0 w 337"/>
                <a:gd name="T23" fmla="*/ 1 h 718"/>
                <a:gd name="T24" fmla="*/ 1 w 337"/>
                <a:gd name="T25" fmla="*/ 1 h 718"/>
                <a:gd name="T26" fmla="*/ 1 w 337"/>
                <a:gd name="T27" fmla="*/ 1 h 718"/>
                <a:gd name="T28" fmla="*/ 1 w 337"/>
                <a:gd name="T29" fmla="*/ 1 h 7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7"/>
                <a:gd name="T46" fmla="*/ 0 h 718"/>
                <a:gd name="T47" fmla="*/ 337 w 337"/>
                <a:gd name="T48" fmla="*/ 718 h 7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7" h="718">
                  <a:moveTo>
                    <a:pt x="90" y="410"/>
                  </a:moveTo>
                  <a:lnTo>
                    <a:pt x="275" y="265"/>
                  </a:lnTo>
                  <a:lnTo>
                    <a:pt x="284" y="257"/>
                  </a:lnTo>
                  <a:lnTo>
                    <a:pt x="273" y="244"/>
                  </a:lnTo>
                  <a:lnTo>
                    <a:pt x="129" y="139"/>
                  </a:lnTo>
                  <a:lnTo>
                    <a:pt x="243" y="18"/>
                  </a:lnTo>
                  <a:lnTo>
                    <a:pt x="224" y="0"/>
                  </a:lnTo>
                  <a:lnTo>
                    <a:pt x="89" y="144"/>
                  </a:lnTo>
                  <a:lnTo>
                    <a:pt x="243" y="254"/>
                  </a:lnTo>
                  <a:lnTo>
                    <a:pt x="43" y="414"/>
                  </a:lnTo>
                  <a:lnTo>
                    <a:pt x="281" y="554"/>
                  </a:lnTo>
                  <a:lnTo>
                    <a:pt x="0" y="695"/>
                  </a:lnTo>
                  <a:lnTo>
                    <a:pt x="12" y="718"/>
                  </a:lnTo>
                  <a:lnTo>
                    <a:pt x="337" y="556"/>
                  </a:lnTo>
                  <a:lnTo>
                    <a:pt x="90" y="4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Rectangle 17"/>
            <p:cNvSpPr>
              <a:spLocks noChangeAspect="1" noChangeArrowheads="1"/>
            </p:cNvSpPr>
            <p:nvPr/>
          </p:nvSpPr>
          <p:spPr bwMode="auto">
            <a:xfrm>
              <a:off x="2454" y="1621"/>
              <a:ext cx="16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Rectangle 18"/>
            <p:cNvSpPr>
              <a:spLocks noChangeAspect="1" noChangeArrowheads="1"/>
            </p:cNvSpPr>
            <p:nvPr/>
          </p:nvSpPr>
          <p:spPr bwMode="auto">
            <a:xfrm>
              <a:off x="2324" y="2049"/>
              <a:ext cx="273" cy="5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2" name="Freeform 19"/>
          <p:cNvSpPr>
            <a:spLocks noChangeAspect="1"/>
          </p:cNvSpPr>
          <p:nvPr/>
        </p:nvSpPr>
        <p:spPr bwMode="auto">
          <a:xfrm rot="5698111">
            <a:off x="3102769" y="2855119"/>
            <a:ext cx="523875" cy="792163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Text Box 20"/>
          <p:cNvSpPr txBox="1">
            <a:spLocks noChangeAspect="1" noChangeArrowheads="1"/>
          </p:cNvSpPr>
          <p:nvPr/>
        </p:nvSpPr>
        <p:spPr bwMode="auto">
          <a:xfrm>
            <a:off x="3087688" y="3514725"/>
            <a:ext cx="14351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Primary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600">
                <a:ea typeface="굴림" charset="-127"/>
              </a:rPr>
              <a:t>Base-station</a:t>
            </a:r>
          </a:p>
        </p:txBody>
      </p:sp>
      <p:sp>
        <p:nvSpPr>
          <p:cNvPr id="1044" name="Text Box 21"/>
          <p:cNvSpPr txBox="1">
            <a:spLocks noChangeAspect="1" noChangeArrowheads="1"/>
          </p:cNvSpPr>
          <p:nvPr/>
        </p:nvSpPr>
        <p:spPr bwMode="auto">
          <a:xfrm>
            <a:off x="1422400" y="3460750"/>
            <a:ext cx="1016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Primary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User</a:t>
            </a:r>
          </a:p>
        </p:txBody>
      </p:sp>
      <p:sp>
        <p:nvSpPr>
          <p:cNvPr id="1045" name="Text Box 22"/>
          <p:cNvSpPr txBox="1">
            <a:spLocks noChangeAspect="1" noChangeArrowheads="1"/>
          </p:cNvSpPr>
          <p:nvPr/>
        </p:nvSpPr>
        <p:spPr bwMode="auto">
          <a:xfrm>
            <a:off x="1604963" y="5856288"/>
            <a:ext cx="2051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Primary Network</a:t>
            </a:r>
          </a:p>
        </p:txBody>
      </p:sp>
      <p:sp>
        <p:nvSpPr>
          <p:cNvPr id="1046" name="Text Box 23"/>
          <p:cNvSpPr txBox="1">
            <a:spLocks noChangeAspect="1" noChangeArrowheads="1"/>
          </p:cNvSpPr>
          <p:nvPr/>
        </p:nvSpPr>
        <p:spPr bwMode="auto">
          <a:xfrm>
            <a:off x="587375" y="2819400"/>
            <a:ext cx="215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2000">
                <a:solidFill>
                  <a:srgbClr val="FF9933"/>
                </a:solidFill>
                <a:ea typeface="굴림" charset="-127"/>
              </a:rPr>
              <a:t>Licensed Band I</a:t>
            </a:r>
          </a:p>
        </p:txBody>
      </p:sp>
      <p:sp>
        <p:nvSpPr>
          <p:cNvPr id="1047" name="Freeform 24"/>
          <p:cNvSpPr>
            <a:spLocks noChangeAspect="1"/>
          </p:cNvSpPr>
          <p:nvPr/>
        </p:nvSpPr>
        <p:spPr bwMode="auto">
          <a:xfrm rot="3278760" flipV="1">
            <a:off x="4382294" y="2928144"/>
            <a:ext cx="1316037" cy="708025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Freeform 25"/>
          <p:cNvSpPr>
            <a:spLocks noChangeAspect="1"/>
          </p:cNvSpPr>
          <p:nvPr/>
        </p:nvSpPr>
        <p:spPr bwMode="auto">
          <a:xfrm rot="-304102">
            <a:off x="6788150" y="2224088"/>
            <a:ext cx="1190625" cy="681037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Line 26"/>
          <p:cNvSpPr>
            <a:spLocks noChangeAspect="1" noChangeShapeType="1"/>
          </p:cNvSpPr>
          <p:nvPr/>
        </p:nvSpPr>
        <p:spPr bwMode="auto">
          <a:xfrm>
            <a:off x="4789488" y="1430338"/>
            <a:ext cx="0" cy="43608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1050" name="Group 27"/>
          <p:cNvGrpSpPr>
            <a:grpSpLocks noChangeAspect="1"/>
          </p:cNvGrpSpPr>
          <p:nvPr/>
        </p:nvGrpSpPr>
        <p:grpSpPr bwMode="auto">
          <a:xfrm>
            <a:off x="6559550" y="2928938"/>
            <a:ext cx="528638" cy="455612"/>
            <a:chOff x="391" y="1762"/>
            <a:chExt cx="377" cy="362"/>
          </a:xfrm>
        </p:grpSpPr>
        <p:sp>
          <p:nvSpPr>
            <p:cNvPr id="1106" name="Freeform 28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29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30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31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32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33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34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35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36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37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1" name="Text Box 38"/>
          <p:cNvSpPr txBox="1">
            <a:spLocks noChangeAspect="1" noChangeArrowheads="1"/>
          </p:cNvSpPr>
          <p:nvPr/>
        </p:nvSpPr>
        <p:spPr bwMode="auto">
          <a:xfrm>
            <a:off x="533400" y="15240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2000">
                <a:solidFill>
                  <a:srgbClr val="FF9933"/>
                </a:solidFill>
                <a:ea typeface="굴림" charset="-127"/>
              </a:rPr>
              <a:t>Unlicensed Band</a:t>
            </a:r>
          </a:p>
        </p:txBody>
      </p:sp>
      <p:sp>
        <p:nvSpPr>
          <p:cNvPr id="1052" name="Text Box 39"/>
          <p:cNvSpPr txBox="1">
            <a:spLocks noChangeAspect="1" noChangeArrowheads="1"/>
          </p:cNvSpPr>
          <p:nvPr/>
        </p:nvSpPr>
        <p:spPr bwMode="auto">
          <a:xfrm>
            <a:off x="531813" y="4419600"/>
            <a:ext cx="2297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2000">
                <a:solidFill>
                  <a:srgbClr val="FF9933"/>
                </a:solidFill>
                <a:ea typeface="굴림" charset="-127"/>
              </a:rPr>
              <a:t>Licensed Band II</a:t>
            </a:r>
          </a:p>
        </p:txBody>
      </p:sp>
      <p:sp>
        <p:nvSpPr>
          <p:cNvPr id="1053" name="Line 40"/>
          <p:cNvSpPr>
            <a:spLocks noChangeAspect="1" noChangeShapeType="1"/>
          </p:cNvSpPr>
          <p:nvPr/>
        </p:nvSpPr>
        <p:spPr bwMode="auto">
          <a:xfrm>
            <a:off x="1752600" y="4316413"/>
            <a:ext cx="740251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54" name="Line 41"/>
          <p:cNvSpPr>
            <a:spLocks noChangeAspect="1" noChangeShapeType="1"/>
          </p:cNvSpPr>
          <p:nvPr/>
        </p:nvSpPr>
        <p:spPr bwMode="auto">
          <a:xfrm>
            <a:off x="1752600" y="1524000"/>
            <a:ext cx="739933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55" name="Line 42"/>
          <p:cNvSpPr>
            <a:spLocks noChangeAspect="1" noChangeShapeType="1"/>
          </p:cNvSpPr>
          <p:nvPr/>
        </p:nvSpPr>
        <p:spPr bwMode="auto">
          <a:xfrm>
            <a:off x="1752600" y="5638800"/>
            <a:ext cx="740251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56" name="Line 43"/>
          <p:cNvSpPr>
            <a:spLocks noChangeAspect="1" noChangeShapeType="1"/>
          </p:cNvSpPr>
          <p:nvPr/>
        </p:nvSpPr>
        <p:spPr bwMode="auto">
          <a:xfrm>
            <a:off x="1828800" y="2819400"/>
            <a:ext cx="728662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57" name="Freeform 44"/>
          <p:cNvSpPr>
            <a:spLocks noChangeAspect="1"/>
          </p:cNvSpPr>
          <p:nvPr/>
        </p:nvSpPr>
        <p:spPr bwMode="auto">
          <a:xfrm rot="-1247430">
            <a:off x="7296150" y="3030538"/>
            <a:ext cx="1085850" cy="62865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Freeform 45"/>
          <p:cNvSpPr>
            <a:spLocks noChangeAspect="1"/>
          </p:cNvSpPr>
          <p:nvPr/>
        </p:nvSpPr>
        <p:spPr bwMode="auto">
          <a:xfrm rot="-7910294">
            <a:off x="7836694" y="3983831"/>
            <a:ext cx="160338" cy="1000125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16175" y="3209925"/>
          <a:ext cx="5715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Visio" r:id="rId4" imgW="987742" imgH="916781" progId="Visio.Drawing.11">
                  <p:embed/>
                </p:oleObj>
              </mc:Choice>
              <mc:Fallback>
                <p:oleObj name="Visio" r:id="rId4" imgW="987742" imgH="916781" progId="Visio.Drawing.11">
                  <p:embed/>
                  <p:pic>
                    <p:nvPicPr>
                      <p:cNvPr id="0" name="Object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3209925"/>
                        <a:ext cx="5715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Line 47"/>
          <p:cNvSpPr>
            <a:spLocks noChangeAspect="1" noChangeShapeType="1"/>
          </p:cNvSpPr>
          <p:nvPr/>
        </p:nvSpPr>
        <p:spPr bwMode="auto">
          <a:xfrm>
            <a:off x="8132763" y="1379538"/>
            <a:ext cx="14287" cy="4414837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1060" name="Group 48"/>
          <p:cNvGrpSpPr>
            <a:grpSpLocks/>
          </p:cNvGrpSpPr>
          <p:nvPr/>
        </p:nvGrpSpPr>
        <p:grpSpPr bwMode="auto">
          <a:xfrm>
            <a:off x="8404225" y="2644775"/>
            <a:ext cx="434975" cy="936625"/>
            <a:chOff x="5016" y="2015"/>
            <a:chExt cx="274" cy="590"/>
          </a:xfrm>
        </p:grpSpPr>
        <p:sp>
          <p:nvSpPr>
            <p:cNvPr id="1097" name="AutoShape 49"/>
            <p:cNvSpPr>
              <a:spLocks noChangeAspect="1" noChangeArrowheads="1"/>
            </p:cNvSpPr>
            <p:nvPr/>
          </p:nvSpPr>
          <p:spPr bwMode="auto">
            <a:xfrm rot="10800000">
              <a:off x="5062" y="2136"/>
              <a:ext cx="200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08 w 21600"/>
                <a:gd name="T13" fmla="*/ 5478 h 21600"/>
                <a:gd name="T14" fmla="*/ 16092 w 21600"/>
                <a:gd name="T15" fmla="*/ 161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8" y="21600"/>
                  </a:lnTo>
                  <a:lnTo>
                    <a:pt x="1424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098" name="Freeform 50"/>
            <p:cNvSpPr>
              <a:spLocks noChangeAspect="1"/>
            </p:cNvSpPr>
            <p:nvPr/>
          </p:nvSpPr>
          <p:spPr bwMode="auto">
            <a:xfrm>
              <a:off x="5073" y="2015"/>
              <a:ext cx="168" cy="170"/>
            </a:xfrm>
            <a:custGeom>
              <a:avLst/>
              <a:gdLst>
                <a:gd name="T0" fmla="*/ 1 w 306"/>
                <a:gd name="T1" fmla="*/ 1 h 307"/>
                <a:gd name="T2" fmla="*/ 1 w 306"/>
                <a:gd name="T3" fmla="*/ 1 h 307"/>
                <a:gd name="T4" fmla="*/ 1 w 306"/>
                <a:gd name="T5" fmla="*/ 1 h 307"/>
                <a:gd name="T6" fmla="*/ 1 w 306"/>
                <a:gd name="T7" fmla="*/ 1 h 307"/>
                <a:gd name="T8" fmla="*/ 1 w 306"/>
                <a:gd name="T9" fmla="*/ 1 h 307"/>
                <a:gd name="T10" fmla="*/ 1 w 306"/>
                <a:gd name="T11" fmla="*/ 1 h 307"/>
                <a:gd name="T12" fmla="*/ 1 w 306"/>
                <a:gd name="T13" fmla="*/ 1 h 307"/>
                <a:gd name="T14" fmla="*/ 1 w 306"/>
                <a:gd name="T15" fmla="*/ 1 h 307"/>
                <a:gd name="T16" fmla="*/ 1 w 306"/>
                <a:gd name="T17" fmla="*/ 1 h 307"/>
                <a:gd name="T18" fmla="*/ 1 w 306"/>
                <a:gd name="T19" fmla="*/ 1 h 307"/>
                <a:gd name="T20" fmla="*/ 1 w 306"/>
                <a:gd name="T21" fmla="*/ 1 h 307"/>
                <a:gd name="T22" fmla="*/ 1 w 306"/>
                <a:gd name="T23" fmla="*/ 1 h 307"/>
                <a:gd name="T24" fmla="*/ 1 w 306"/>
                <a:gd name="T25" fmla="*/ 1 h 307"/>
                <a:gd name="T26" fmla="*/ 1 w 306"/>
                <a:gd name="T27" fmla="*/ 1 h 307"/>
                <a:gd name="T28" fmla="*/ 1 w 306"/>
                <a:gd name="T29" fmla="*/ 1 h 307"/>
                <a:gd name="T30" fmla="*/ 1 w 306"/>
                <a:gd name="T31" fmla="*/ 1 h 307"/>
                <a:gd name="T32" fmla="*/ 1 w 306"/>
                <a:gd name="T33" fmla="*/ 1 h 307"/>
                <a:gd name="T34" fmla="*/ 1 w 306"/>
                <a:gd name="T35" fmla="*/ 1 h 307"/>
                <a:gd name="T36" fmla="*/ 1 w 306"/>
                <a:gd name="T37" fmla="*/ 1 h 307"/>
                <a:gd name="T38" fmla="*/ 1 w 306"/>
                <a:gd name="T39" fmla="*/ 1 h 307"/>
                <a:gd name="T40" fmla="*/ 1 w 306"/>
                <a:gd name="T41" fmla="*/ 1 h 307"/>
                <a:gd name="T42" fmla="*/ 1 w 306"/>
                <a:gd name="T43" fmla="*/ 1 h 307"/>
                <a:gd name="T44" fmla="*/ 1 w 306"/>
                <a:gd name="T45" fmla="*/ 1 h 307"/>
                <a:gd name="T46" fmla="*/ 1 w 306"/>
                <a:gd name="T47" fmla="*/ 1 h 307"/>
                <a:gd name="T48" fmla="*/ 1 w 306"/>
                <a:gd name="T49" fmla="*/ 1 h 307"/>
                <a:gd name="T50" fmla="*/ 1 w 306"/>
                <a:gd name="T51" fmla="*/ 1 h 307"/>
                <a:gd name="T52" fmla="*/ 1 w 306"/>
                <a:gd name="T53" fmla="*/ 1 h 307"/>
                <a:gd name="T54" fmla="*/ 1 w 306"/>
                <a:gd name="T55" fmla="*/ 1 h 307"/>
                <a:gd name="T56" fmla="*/ 1 w 306"/>
                <a:gd name="T57" fmla="*/ 1 h 307"/>
                <a:gd name="T58" fmla="*/ 1 w 306"/>
                <a:gd name="T59" fmla="*/ 1 h 307"/>
                <a:gd name="T60" fmla="*/ 1 w 306"/>
                <a:gd name="T61" fmla="*/ 1 h 307"/>
                <a:gd name="T62" fmla="*/ 1 w 306"/>
                <a:gd name="T63" fmla="*/ 1 h 307"/>
                <a:gd name="T64" fmla="*/ 1 w 306"/>
                <a:gd name="T65" fmla="*/ 0 h 307"/>
                <a:gd name="T66" fmla="*/ 1 w 306"/>
                <a:gd name="T67" fmla="*/ 1 h 307"/>
                <a:gd name="T68" fmla="*/ 1 w 306"/>
                <a:gd name="T69" fmla="*/ 1 h 307"/>
                <a:gd name="T70" fmla="*/ 1 w 306"/>
                <a:gd name="T71" fmla="*/ 1 h 307"/>
                <a:gd name="T72" fmla="*/ 1 w 306"/>
                <a:gd name="T73" fmla="*/ 1 h 307"/>
                <a:gd name="T74" fmla="*/ 1 w 306"/>
                <a:gd name="T75" fmla="*/ 1 h 307"/>
                <a:gd name="T76" fmla="*/ 1 w 306"/>
                <a:gd name="T77" fmla="*/ 1 h 307"/>
                <a:gd name="T78" fmla="*/ 1 w 306"/>
                <a:gd name="T79" fmla="*/ 1 h 307"/>
                <a:gd name="T80" fmla="*/ 0 w 306"/>
                <a:gd name="T81" fmla="*/ 1 h 307"/>
                <a:gd name="T82" fmla="*/ 1 w 306"/>
                <a:gd name="T83" fmla="*/ 1 h 307"/>
                <a:gd name="T84" fmla="*/ 1 w 306"/>
                <a:gd name="T85" fmla="*/ 1 h 307"/>
                <a:gd name="T86" fmla="*/ 1 w 306"/>
                <a:gd name="T87" fmla="*/ 1 h 307"/>
                <a:gd name="T88" fmla="*/ 1 w 306"/>
                <a:gd name="T89" fmla="*/ 1 h 307"/>
                <a:gd name="T90" fmla="*/ 1 w 306"/>
                <a:gd name="T91" fmla="*/ 1 h 307"/>
                <a:gd name="T92" fmla="*/ 1 w 306"/>
                <a:gd name="T93" fmla="*/ 1 h 307"/>
                <a:gd name="T94" fmla="*/ 1 w 306"/>
                <a:gd name="T95" fmla="*/ 1 h 307"/>
                <a:gd name="T96" fmla="*/ 1 w 306"/>
                <a:gd name="T97" fmla="*/ 1 h 307"/>
                <a:gd name="T98" fmla="*/ 1 w 306"/>
                <a:gd name="T99" fmla="*/ 1 h 307"/>
                <a:gd name="T100" fmla="*/ 1 w 306"/>
                <a:gd name="T101" fmla="*/ 1 h 307"/>
                <a:gd name="T102" fmla="*/ 1 w 306"/>
                <a:gd name="T103" fmla="*/ 1 h 307"/>
                <a:gd name="T104" fmla="*/ 1 w 306"/>
                <a:gd name="T105" fmla="*/ 1 h 307"/>
                <a:gd name="T106" fmla="*/ 1 w 306"/>
                <a:gd name="T107" fmla="*/ 1 h 307"/>
                <a:gd name="T108" fmla="*/ 1 w 306"/>
                <a:gd name="T109" fmla="*/ 1 h 307"/>
                <a:gd name="T110" fmla="*/ 1 w 306"/>
                <a:gd name="T111" fmla="*/ 1 h 307"/>
                <a:gd name="T112" fmla="*/ 1 w 306"/>
                <a:gd name="T113" fmla="*/ 1 h 3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6"/>
                <a:gd name="T172" fmla="*/ 0 h 307"/>
                <a:gd name="T173" fmla="*/ 306 w 306"/>
                <a:gd name="T174" fmla="*/ 307 h 3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6" h="307">
                  <a:moveTo>
                    <a:pt x="153" y="307"/>
                  </a:moveTo>
                  <a:lnTo>
                    <a:pt x="168" y="306"/>
                  </a:lnTo>
                  <a:lnTo>
                    <a:pt x="183" y="304"/>
                  </a:lnTo>
                  <a:lnTo>
                    <a:pt x="198" y="300"/>
                  </a:lnTo>
                  <a:lnTo>
                    <a:pt x="212" y="296"/>
                  </a:lnTo>
                  <a:lnTo>
                    <a:pt x="226" y="289"/>
                  </a:lnTo>
                  <a:lnTo>
                    <a:pt x="238" y="282"/>
                  </a:lnTo>
                  <a:lnTo>
                    <a:pt x="250" y="273"/>
                  </a:lnTo>
                  <a:lnTo>
                    <a:pt x="262" y="262"/>
                  </a:lnTo>
                  <a:lnTo>
                    <a:pt x="272" y="251"/>
                  </a:lnTo>
                  <a:lnTo>
                    <a:pt x="281" y="238"/>
                  </a:lnTo>
                  <a:lnTo>
                    <a:pt x="288" y="225"/>
                  </a:lnTo>
                  <a:lnTo>
                    <a:pt x="295" y="212"/>
                  </a:lnTo>
                  <a:lnTo>
                    <a:pt x="300" y="198"/>
                  </a:lnTo>
                  <a:lnTo>
                    <a:pt x="303" y="183"/>
                  </a:lnTo>
                  <a:lnTo>
                    <a:pt x="305" y="168"/>
                  </a:lnTo>
                  <a:lnTo>
                    <a:pt x="306" y="153"/>
                  </a:lnTo>
                  <a:lnTo>
                    <a:pt x="305" y="138"/>
                  </a:lnTo>
                  <a:lnTo>
                    <a:pt x="303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8" y="80"/>
                  </a:lnTo>
                  <a:lnTo>
                    <a:pt x="281" y="68"/>
                  </a:lnTo>
                  <a:lnTo>
                    <a:pt x="272" y="56"/>
                  </a:lnTo>
                  <a:lnTo>
                    <a:pt x="262" y="44"/>
                  </a:lnTo>
                  <a:lnTo>
                    <a:pt x="250" y="34"/>
                  </a:lnTo>
                  <a:lnTo>
                    <a:pt x="238" y="25"/>
                  </a:lnTo>
                  <a:lnTo>
                    <a:pt x="226" y="18"/>
                  </a:lnTo>
                  <a:lnTo>
                    <a:pt x="212" y="11"/>
                  </a:lnTo>
                  <a:lnTo>
                    <a:pt x="198" y="6"/>
                  </a:lnTo>
                  <a:lnTo>
                    <a:pt x="183" y="3"/>
                  </a:lnTo>
                  <a:lnTo>
                    <a:pt x="168" y="1"/>
                  </a:lnTo>
                  <a:lnTo>
                    <a:pt x="153" y="0"/>
                  </a:lnTo>
                  <a:lnTo>
                    <a:pt x="122" y="3"/>
                  </a:lnTo>
                  <a:lnTo>
                    <a:pt x="93" y="12"/>
                  </a:lnTo>
                  <a:lnTo>
                    <a:pt x="67" y="26"/>
                  </a:lnTo>
                  <a:lnTo>
                    <a:pt x="45" y="44"/>
                  </a:lnTo>
                  <a:lnTo>
                    <a:pt x="27" y="68"/>
                  </a:lnTo>
                  <a:lnTo>
                    <a:pt x="12" y="93"/>
                  </a:lnTo>
                  <a:lnTo>
                    <a:pt x="4" y="122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4" y="183"/>
                  </a:lnTo>
                  <a:lnTo>
                    <a:pt x="7" y="198"/>
                  </a:lnTo>
                  <a:lnTo>
                    <a:pt x="12" y="212"/>
                  </a:lnTo>
                  <a:lnTo>
                    <a:pt x="19" y="225"/>
                  </a:lnTo>
                  <a:lnTo>
                    <a:pt x="25" y="238"/>
                  </a:lnTo>
                  <a:lnTo>
                    <a:pt x="35" y="251"/>
                  </a:lnTo>
                  <a:lnTo>
                    <a:pt x="45" y="262"/>
                  </a:lnTo>
                  <a:lnTo>
                    <a:pt x="57" y="273"/>
                  </a:lnTo>
                  <a:lnTo>
                    <a:pt x="68" y="282"/>
                  </a:lnTo>
                  <a:lnTo>
                    <a:pt x="81" y="289"/>
                  </a:lnTo>
                  <a:lnTo>
                    <a:pt x="95" y="296"/>
                  </a:lnTo>
                  <a:lnTo>
                    <a:pt x="108" y="300"/>
                  </a:lnTo>
                  <a:lnTo>
                    <a:pt x="123" y="304"/>
                  </a:lnTo>
                  <a:lnTo>
                    <a:pt x="138" y="306"/>
                  </a:lnTo>
                  <a:lnTo>
                    <a:pt x="153" y="307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51"/>
            <p:cNvSpPr>
              <a:spLocks noChangeAspect="1"/>
            </p:cNvSpPr>
            <p:nvPr/>
          </p:nvSpPr>
          <p:spPr bwMode="auto">
            <a:xfrm>
              <a:off x="5121" y="2062"/>
              <a:ext cx="66" cy="66"/>
            </a:xfrm>
            <a:custGeom>
              <a:avLst/>
              <a:gdLst>
                <a:gd name="T0" fmla="*/ 1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1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0 h 120"/>
                <a:gd name="T48" fmla="*/ 1 w 120"/>
                <a:gd name="T49" fmla="*/ 0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0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20"/>
                <a:gd name="T137" fmla="*/ 120 w 120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20">
                  <a:moveTo>
                    <a:pt x="60" y="120"/>
                  </a:moveTo>
                  <a:lnTo>
                    <a:pt x="65" y="120"/>
                  </a:lnTo>
                  <a:lnTo>
                    <a:pt x="71" y="118"/>
                  </a:lnTo>
                  <a:lnTo>
                    <a:pt x="77" y="117"/>
                  </a:lnTo>
                  <a:lnTo>
                    <a:pt x="83" y="115"/>
                  </a:lnTo>
                  <a:lnTo>
                    <a:pt x="88" y="113"/>
                  </a:lnTo>
                  <a:lnTo>
                    <a:pt x="93" y="110"/>
                  </a:lnTo>
                  <a:lnTo>
                    <a:pt x="98" y="107"/>
                  </a:lnTo>
                  <a:lnTo>
                    <a:pt x="102" y="102"/>
                  </a:lnTo>
                  <a:lnTo>
                    <a:pt x="110" y="93"/>
                  </a:lnTo>
                  <a:lnTo>
                    <a:pt x="115" y="83"/>
                  </a:lnTo>
                  <a:lnTo>
                    <a:pt x="118" y="71"/>
                  </a:lnTo>
                  <a:lnTo>
                    <a:pt x="120" y="60"/>
                  </a:lnTo>
                  <a:lnTo>
                    <a:pt x="118" y="48"/>
                  </a:lnTo>
                  <a:lnTo>
                    <a:pt x="115" y="37"/>
                  </a:lnTo>
                  <a:lnTo>
                    <a:pt x="110" y="26"/>
                  </a:lnTo>
                  <a:lnTo>
                    <a:pt x="102" y="17"/>
                  </a:lnTo>
                  <a:lnTo>
                    <a:pt x="98" y="12"/>
                  </a:lnTo>
                  <a:lnTo>
                    <a:pt x="93" y="9"/>
                  </a:lnTo>
                  <a:lnTo>
                    <a:pt x="88" y="7"/>
                  </a:lnTo>
                  <a:lnTo>
                    <a:pt x="83" y="4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7" y="4"/>
                  </a:lnTo>
                  <a:lnTo>
                    <a:pt x="26" y="10"/>
                  </a:lnTo>
                  <a:lnTo>
                    <a:pt x="17" y="17"/>
                  </a:lnTo>
                  <a:lnTo>
                    <a:pt x="10" y="26"/>
                  </a:lnTo>
                  <a:lnTo>
                    <a:pt x="4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4" y="83"/>
                  </a:lnTo>
                  <a:lnTo>
                    <a:pt x="9" y="93"/>
                  </a:lnTo>
                  <a:lnTo>
                    <a:pt x="17" y="102"/>
                  </a:lnTo>
                  <a:lnTo>
                    <a:pt x="22" y="107"/>
                  </a:lnTo>
                  <a:lnTo>
                    <a:pt x="26" y="110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2" y="117"/>
                  </a:lnTo>
                  <a:lnTo>
                    <a:pt x="48" y="118"/>
                  </a:lnTo>
                  <a:lnTo>
                    <a:pt x="54" y="120"/>
                  </a:lnTo>
                  <a:lnTo>
                    <a:pt x="60" y="120"/>
                  </a:lnTo>
                  <a:close/>
                </a:path>
              </a:pathLst>
            </a:custGeom>
            <a:solidFill>
              <a:srgbClr val="B6B6B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52"/>
            <p:cNvSpPr>
              <a:spLocks noChangeAspect="1"/>
            </p:cNvSpPr>
            <p:nvPr/>
          </p:nvSpPr>
          <p:spPr bwMode="auto">
            <a:xfrm>
              <a:off x="5138" y="2079"/>
              <a:ext cx="32" cy="31"/>
            </a:xfrm>
            <a:custGeom>
              <a:avLst/>
              <a:gdLst>
                <a:gd name="T0" fmla="*/ 0 w 56"/>
                <a:gd name="T1" fmla="*/ 1 h 56"/>
                <a:gd name="T2" fmla="*/ 1 w 56"/>
                <a:gd name="T3" fmla="*/ 1 h 56"/>
                <a:gd name="T4" fmla="*/ 1 w 56"/>
                <a:gd name="T5" fmla="*/ 1 h 56"/>
                <a:gd name="T6" fmla="*/ 1 w 56"/>
                <a:gd name="T7" fmla="*/ 1 h 56"/>
                <a:gd name="T8" fmla="*/ 1 w 56"/>
                <a:gd name="T9" fmla="*/ 1 h 56"/>
                <a:gd name="T10" fmla="*/ 1 w 56"/>
                <a:gd name="T11" fmla="*/ 1 h 56"/>
                <a:gd name="T12" fmla="*/ 1 w 56"/>
                <a:gd name="T13" fmla="*/ 1 h 56"/>
                <a:gd name="T14" fmla="*/ 1 w 56"/>
                <a:gd name="T15" fmla="*/ 0 h 56"/>
                <a:gd name="T16" fmla="*/ 1 w 56"/>
                <a:gd name="T17" fmla="*/ 0 h 56"/>
                <a:gd name="T18" fmla="*/ 1 w 56"/>
                <a:gd name="T19" fmla="*/ 0 h 56"/>
                <a:gd name="T20" fmla="*/ 1 w 56"/>
                <a:gd name="T21" fmla="*/ 1 h 56"/>
                <a:gd name="T22" fmla="*/ 1 w 56"/>
                <a:gd name="T23" fmla="*/ 1 h 56"/>
                <a:gd name="T24" fmla="*/ 1 w 56"/>
                <a:gd name="T25" fmla="*/ 1 h 56"/>
                <a:gd name="T26" fmla="*/ 1 w 56"/>
                <a:gd name="T27" fmla="*/ 1 h 56"/>
                <a:gd name="T28" fmla="*/ 1 w 56"/>
                <a:gd name="T29" fmla="*/ 1 h 56"/>
                <a:gd name="T30" fmla="*/ 1 w 56"/>
                <a:gd name="T31" fmla="*/ 1 h 56"/>
                <a:gd name="T32" fmla="*/ 1 w 56"/>
                <a:gd name="T33" fmla="*/ 1 h 56"/>
                <a:gd name="T34" fmla="*/ 1 w 56"/>
                <a:gd name="T35" fmla="*/ 1 h 56"/>
                <a:gd name="T36" fmla="*/ 1 w 56"/>
                <a:gd name="T37" fmla="*/ 1 h 56"/>
                <a:gd name="T38" fmla="*/ 1 w 56"/>
                <a:gd name="T39" fmla="*/ 1 h 56"/>
                <a:gd name="T40" fmla="*/ 1 w 56"/>
                <a:gd name="T41" fmla="*/ 1 h 56"/>
                <a:gd name="T42" fmla="*/ 1 w 56"/>
                <a:gd name="T43" fmla="*/ 1 h 56"/>
                <a:gd name="T44" fmla="*/ 1 w 56"/>
                <a:gd name="T45" fmla="*/ 1 h 56"/>
                <a:gd name="T46" fmla="*/ 1 w 56"/>
                <a:gd name="T47" fmla="*/ 1 h 56"/>
                <a:gd name="T48" fmla="*/ 1 w 56"/>
                <a:gd name="T49" fmla="*/ 1 h 56"/>
                <a:gd name="T50" fmla="*/ 1 w 56"/>
                <a:gd name="T51" fmla="*/ 1 h 56"/>
                <a:gd name="T52" fmla="*/ 1 w 56"/>
                <a:gd name="T53" fmla="*/ 1 h 56"/>
                <a:gd name="T54" fmla="*/ 1 w 56"/>
                <a:gd name="T55" fmla="*/ 1 h 56"/>
                <a:gd name="T56" fmla="*/ 0 w 56"/>
                <a:gd name="T57" fmla="*/ 1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56"/>
                <a:gd name="T89" fmla="*/ 56 w 5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56">
                  <a:moveTo>
                    <a:pt x="0" y="28"/>
                  </a:moveTo>
                  <a:lnTo>
                    <a:pt x="1" y="23"/>
                  </a:lnTo>
                  <a:lnTo>
                    <a:pt x="2" y="17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5" y="5"/>
                  </a:lnTo>
                  <a:lnTo>
                    <a:pt x="48" y="8"/>
                  </a:lnTo>
                  <a:lnTo>
                    <a:pt x="52" y="13"/>
                  </a:lnTo>
                  <a:lnTo>
                    <a:pt x="54" y="17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4" y="39"/>
                  </a:lnTo>
                  <a:lnTo>
                    <a:pt x="48" y="48"/>
                  </a:lnTo>
                  <a:lnTo>
                    <a:pt x="39" y="54"/>
                  </a:lnTo>
                  <a:lnTo>
                    <a:pt x="29" y="56"/>
                  </a:lnTo>
                  <a:lnTo>
                    <a:pt x="23" y="55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9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1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6B6B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53"/>
            <p:cNvSpPr>
              <a:spLocks noChangeAspect="1"/>
            </p:cNvSpPr>
            <p:nvPr/>
          </p:nvSpPr>
          <p:spPr bwMode="auto">
            <a:xfrm>
              <a:off x="5048" y="2143"/>
              <a:ext cx="211" cy="422"/>
            </a:xfrm>
            <a:custGeom>
              <a:avLst/>
              <a:gdLst>
                <a:gd name="T0" fmla="*/ 1 w 383"/>
                <a:gd name="T1" fmla="*/ 0 h 768"/>
                <a:gd name="T2" fmla="*/ 1 w 383"/>
                <a:gd name="T3" fmla="*/ 0 h 768"/>
                <a:gd name="T4" fmla="*/ 0 w 383"/>
                <a:gd name="T5" fmla="*/ 1 h 768"/>
                <a:gd name="T6" fmla="*/ 0 w 383"/>
                <a:gd name="T7" fmla="*/ 1 h 768"/>
                <a:gd name="T8" fmla="*/ 1 w 383"/>
                <a:gd name="T9" fmla="*/ 1 h 768"/>
                <a:gd name="T10" fmla="*/ 1 w 383"/>
                <a:gd name="T11" fmla="*/ 1 h 768"/>
                <a:gd name="T12" fmla="*/ 1 w 383"/>
                <a:gd name="T13" fmla="*/ 1 h 768"/>
                <a:gd name="T14" fmla="*/ 1 w 383"/>
                <a:gd name="T15" fmla="*/ 1 h 768"/>
                <a:gd name="T16" fmla="*/ 1 w 383"/>
                <a:gd name="T17" fmla="*/ 1 h 768"/>
                <a:gd name="T18" fmla="*/ 1 w 383"/>
                <a:gd name="T19" fmla="*/ 1 h 768"/>
                <a:gd name="T20" fmla="*/ 1 w 383"/>
                <a:gd name="T21" fmla="*/ 1 h 768"/>
                <a:gd name="T22" fmla="*/ 1 w 383"/>
                <a:gd name="T23" fmla="*/ 1 h 768"/>
                <a:gd name="T24" fmla="*/ 1 w 383"/>
                <a:gd name="T25" fmla="*/ 1 h 768"/>
                <a:gd name="T26" fmla="*/ 1 w 383"/>
                <a:gd name="T27" fmla="*/ 1 h 768"/>
                <a:gd name="T28" fmla="*/ 1 w 383"/>
                <a:gd name="T29" fmla="*/ 1 h 768"/>
                <a:gd name="T30" fmla="*/ 1 w 383"/>
                <a:gd name="T31" fmla="*/ 1 h 768"/>
                <a:gd name="T32" fmla="*/ 1 w 383"/>
                <a:gd name="T33" fmla="*/ 1 h 768"/>
                <a:gd name="T34" fmla="*/ 1 w 383"/>
                <a:gd name="T35" fmla="*/ 1 h 768"/>
                <a:gd name="T36" fmla="*/ 1 w 383"/>
                <a:gd name="T37" fmla="*/ 1 h 768"/>
                <a:gd name="T38" fmla="*/ 1 w 383"/>
                <a:gd name="T39" fmla="*/ 1 h 768"/>
                <a:gd name="T40" fmla="*/ 1 w 383"/>
                <a:gd name="T41" fmla="*/ 1 h 768"/>
                <a:gd name="T42" fmla="*/ 1 w 383"/>
                <a:gd name="T43" fmla="*/ 1 h 768"/>
                <a:gd name="T44" fmla="*/ 1 w 383"/>
                <a:gd name="T45" fmla="*/ 0 h 7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3"/>
                <a:gd name="T70" fmla="*/ 0 h 768"/>
                <a:gd name="T71" fmla="*/ 383 w 383"/>
                <a:gd name="T72" fmla="*/ 768 h 7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3" h="768">
                  <a:moveTo>
                    <a:pt x="257" y="0"/>
                  </a:moveTo>
                  <a:lnTo>
                    <a:pt x="126" y="0"/>
                  </a:lnTo>
                  <a:lnTo>
                    <a:pt x="0" y="753"/>
                  </a:lnTo>
                  <a:lnTo>
                    <a:pt x="0" y="757"/>
                  </a:lnTo>
                  <a:lnTo>
                    <a:pt x="3" y="762"/>
                  </a:lnTo>
                  <a:lnTo>
                    <a:pt x="6" y="765"/>
                  </a:lnTo>
                  <a:lnTo>
                    <a:pt x="11" y="768"/>
                  </a:lnTo>
                  <a:lnTo>
                    <a:pt x="17" y="768"/>
                  </a:lnTo>
                  <a:lnTo>
                    <a:pt x="21" y="765"/>
                  </a:lnTo>
                  <a:lnTo>
                    <a:pt x="25" y="762"/>
                  </a:lnTo>
                  <a:lnTo>
                    <a:pt x="27" y="756"/>
                  </a:lnTo>
                  <a:lnTo>
                    <a:pt x="149" y="28"/>
                  </a:lnTo>
                  <a:lnTo>
                    <a:pt x="234" y="28"/>
                  </a:lnTo>
                  <a:lnTo>
                    <a:pt x="356" y="756"/>
                  </a:lnTo>
                  <a:lnTo>
                    <a:pt x="359" y="762"/>
                  </a:lnTo>
                  <a:lnTo>
                    <a:pt x="362" y="765"/>
                  </a:lnTo>
                  <a:lnTo>
                    <a:pt x="367" y="768"/>
                  </a:lnTo>
                  <a:lnTo>
                    <a:pt x="371" y="768"/>
                  </a:lnTo>
                  <a:lnTo>
                    <a:pt x="377" y="765"/>
                  </a:lnTo>
                  <a:lnTo>
                    <a:pt x="381" y="762"/>
                  </a:lnTo>
                  <a:lnTo>
                    <a:pt x="383" y="757"/>
                  </a:lnTo>
                  <a:lnTo>
                    <a:pt x="383" y="75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ADA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54"/>
            <p:cNvSpPr>
              <a:spLocks noChangeAspect="1"/>
            </p:cNvSpPr>
            <p:nvPr/>
          </p:nvSpPr>
          <p:spPr bwMode="auto">
            <a:xfrm>
              <a:off x="5069" y="2145"/>
              <a:ext cx="184" cy="396"/>
            </a:xfrm>
            <a:custGeom>
              <a:avLst/>
              <a:gdLst>
                <a:gd name="T0" fmla="*/ 1 w 334"/>
                <a:gd name="T1" fmla="*/ 1 h 718"/>
                <a:gd name="T2" fmla="*/ 1 w 334"/>
                <a:gd name="T3" fmla="*/ 1 h 718"/>
                <a:gd name="T4" fmla="*/ 1 w 334"/>
                <a:gd name="T5" fmla="*/ 1 h 718"/>
                <a:gd name="T6" fmla="*/ 1 w 334"/>
                <a:gd name="T7" fmla="*/ 1 h 718"/>
                <a:gd name="T8" fmla="*/ 1 w 334"/>
                <a:gd name="T9" fmla="*/ 0 h 718"/>
                <a:gd name="T10" fmla="*/ 1 w 334"/>
                <a:gd name="T11" fmla="*/ 1 h 718"/>
                <a:gd name="T12" fmla="*/ 1 w 334"/>
                <a:gd name="T13" fmla="*/ 1 h 718"/>
                <a:gd name="T14" fmla="*/ 1 w 334"/>
                <a:gd name="T15" fmla="*/ 1 h 718"/>
                <a:gd name="T16" fmla="*/ 1 w 334"/>
                <a:gd name="T17" fmla="*/ 1 h 718"/>
                <a:gd name="T18" fmla="*/ 0 w 334"/>
                <a:gd name="T19" fmla="*/ 1 h 718"/>
                <a:gd name="T20" fmla="*/ 1 w 334"/>
                <a:gd name="T21" fmla="*/ 1 h 718"/>
                <a:gd name="T22" fmla="*/ 1 w 334"/>
                <a:gd name="T23" fmla="*/ 1 h 718"/>
                <a:gd name="T24" fmla="*/ 1 w 334"/>
                <a:gd name="T25" fmla="*/ 1 h 7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718"/>
                <a:gd name="T41" fmla="*/ 334 w 334"/>
                <a:gd name="T42" fmla="*/ 718 h 7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718">
                  <a:moveTo>
                    <a:pt x="57" y="539"/>
                  </a:moveTo>
                  <a:lnTo>
                    <a:pt x="292" y="414"/>
                  </a:lnTo>
                  <a:lnTo>
                    <a:pt x="90" y="256"/>
                  </a:lnTo>
                  <a:lnTo>
                    <a:pt x="246" y="146"/>
                  </a:lnTo>
                  <a:lnTo>
                    <a:pt x="110" y="0"/>
                  </a:lnTo>
                  <a:lnTo>
                    <a:pt x="90" y="18"/>
                  </a:lnTo>
                  <a:lnTo>
                    <a:pt x="205" y="142"/>
                  </a:lnTo>
                  <a:lnTo>
                    <a:pt x="45" y="253"/>
                  </a:lnTo>
                  <a:lnTo>
                    <a:pt x="243" y="410"/>
                  </a:lnTo>
                  <a:lnTo>
                    <a:pt x="0" y="539"/>
                  </a:lnTo>
                  <a:lnTo>
                    <a:pt x="322" y="718"/>
                  </a:lnTo>
                  <a:lnTo>
                    <a:pt x="334" y="695"/>
                  </a:lnTo>
                  <a:lnTo>
                    <a:pt x="57" y="53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ADA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55"/>
            <p:cNvSpPr>
              <a:spLocks noChangeAspect="1"/>
            </p:cNvSpPr>
            <p:nvPr/>
          </p:nvSpPr>
          <p:spPr bwMode="auto">
            <a:xfrm>
              <a:off x="5057" y="2145"/>
              <a:ext cx="185" cy="396"/>
            </a:xfrm>
            <a:custGeom>
              <a:avLst/>
              <a:gdLst>
                <a:gd name="T0" fmla="*/ 1 w 337"/>
                <a:gd name="T1" fmla="*/ 1 h 718"/>
                <a:gd name="T2" fmla="*/ 1 w 337"/>
                <a:gd name="T3" fmla="*/ 1 h 718"/>
                <a:gd name="T4" fmla="*/ 1 w 337"/>
                <a:gd name="T5" fmla="*/ 1 h 718"/>
                <a:gd name="T6" fmla="*/ 1 w 337"/>
                <a:gd name="T7" fmla="*/ 1 h 718"/>
                <a:gd name="T8" fmla="*/ 1 w 337"/>
                <a:gd name="T9" fmla="*/ 1 h 718"/>
                <a:gd name="T10" fmla="*/ 1 w 337"/>
                <a:gd name="T11" fmla="*/ 1 h 718"/>
                <a:gd name="T12" fmla="*/ 1 w 337"/>
                <a:gd name="T13" fmla="*/ 0 h 718"/>
                <a:gd name="T14" fmla="*/ 1 w 337"/>
                <a:gd name="T15" fmla="*/ 1 h 718"/>
                <a:gd name="T16" fmla="*/ 1 w 337"/>
                <a:gd name="T17" fmla="*/ 1 h 718"/>
                <a:gd name="T18" fmla="*/ 1 w 337"/>
                <a:gd name="T19" fmla="*/ 1 h 718"/>
                <a:gd name="T20" fmla="*/ 1 w 337"/>
                <a:gd name="T21" fmla="*/ 1 h 718"/>
                <a:gd name="T22" fmla="*/ 0 w 337"/>
                <a:gd name="T23" fmla="*/ 1 h 718"/>
                <a:gd name="T24" fmla="*/ 1 w 337"/>
                <a:gd name="T25" fmla="*/ 1 h 718"/>
                <a:gd name="T26" fmla="*/ 1 w 337"/>
                <a:gd name="T27" fmla="*/ 1 h 718"/>
                <a:gd name="T28" fmla="*/ 1 w 337"/>
                <a:gd name="T29" fmla="*/ 1 h 7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7"/>
                <a:gd name="T46" fmla="*/ 0 h 718"/>
                <a:gd name="T47" fmla="*/ 337 w 337"/>
                <a:gd name="T48" fmla="*/ 718 h 7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7" h="718">
                  <a:moveTo>
                    <a:pt x="90" y="410"/>
                  </a:moveTo>
                  <a:lnTo>
                    <a:pt x="275" y="265"/>
                  </a:lnTo>
                  <a:lnTo>
                    <a:pt x="284" y="257"/>
                  </a:lnTo>
                  <a:lnTo>
                    <a:pt x="273" y="244"/>
                  </a:lnTo>
                  <a:lnTo>
                    <a:pt x="129" y="139"/>
                  </a:lnTo>
                  <a:lnTo>
                    <a:pt x="243" y="18"/>
                  </a:lnTo>
                  <a:lnTo>
                    <a:pt x="224" y="0"/>
                  </a:lnTo>
                  <a:lnTo>
                    <a:pt x="89" y="144"/>
                  </a:lnTo>
                  <a:lnTo>
                    <a:pt x="243" y="254"/>
                  </a:lnTo>
                  <a:lnTo>
                    <a:pt x="43" y="414"/>
                  </a:lnTo>
                  <a:lnTo>
                    <a:pt x="281" y="554"/>
                  </a:lnTo>
                  <a:lnTo>
                    <a:pt x="0" y="695"/>
                  </a:lnTo>
                  <a:lnTo>
                    <a:pt x="12" y="718"/>
                  </a:lnTo>
                  <a:lnTo>
                    <a:pt x="337" y="556"/>
                  </a:lnTo>
                  <a:lnTo>
                    <a:pt x="90" y="4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ADA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Rectangle 56"/>
            <p:cNvSpPr>
              <a:spLocks noChangeAspect="1" noChangeArrowheads="1"/>
            </p:cNvSpPr>
            <p:nvPr/>
          </p:nvSpPr>
          <p:spPr bwMode="auto">
            <a:xfrm>
              <a:off x="5146" y="2121"/>
              <a:ext cx="16" cy="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ADADA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Rectangle 57"/>
            <p:cNvSpPr>
              <a:spLocks noChangeAspect="1" noChangeArrowheads="1"/>
            </p:cNvSpPr>
            <p:nvPr/>
          </p:nvSpPr>
          <p:spPr bwMode="auto">
            <a:xfrm>
              <a:off x="5016" y="2549"/>
              <a:ext cx="274" cy="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1" name="Group 58"/>
          <p:cNvGrpSpPr>
            <a:grpSpLocks noChangeAspect="1"/>
          </p:cNvGrpSpPr>
          <p:nvPr/>
        </p:nvGrpSpPr>
        <p:grpSpPr bwMode="auto">
          <a:xfrm>
            <a:off x="7167563" y="4556125"/>
            <a:ext cx="528637" cy="457200"/>
            <a:chOff x="391" y="1762"/>
            <a:chExt cx="377" cy="362"/>
          </a:xfrm>
        </p:grpSpPr>
        <p:sp>
          <p:nvSpPr>
            <p:cNvPr id="1087" name="Freeform 59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0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61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62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63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64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65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66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67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68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253163" y="1930400"/>
          <a:ext cx="34766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Visio" r:id="rId6" imgW="506254" imgH="771049" progId="Visio.Drawing.11">
                  <p:embed/>
                </p:oleObj>
              </mc:Choice>
              <mc:Fallback>
                <p:oleObj name="Visio" r:id="rId6" imgW="506254" imgH="771049" progId="Visio.Drawing.11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1930400"/>
                        <a:ext cx="34766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2" name="Text Box 70"/>
          <p:cNvSpPr txBox="1">
            <a:spLocks noChangeAspect="1" noChangeArrowheads="1"/>
          </p:cNvSpPr>
          <p:nvPr/>
        </p:nvSpPr>
        <p:spPr bwMode="auto">
          <a:xfrm>
            <a:off x="5640388" y="4389438"/>
            <a:ext cx="1501775" cy="64293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CR Network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Access</a:t>
            </a:r>
          </a:p>
        </p:txBody>
      </p:sp>
      <p:sp>
        <p:nvSpPr>
          <p:cNvPr id="1063" name="Text Box 71"/>
          <p:cNvSpPr txBox="1">
            <a:spLocks noChangeAspect="1" noChangeArrowheads="1"/>
          </p:cNvSpPr>
          <p:nvPr/>
        </p:nvSpPr>
        <p:spPr bwMode="auto">
          <a:xfrm>
            <a:off x="4495800" y="1981200"/>
            <a:ext cx="1119188" cy="9461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  <a:ea typeface="굴림" charset="-127"/>
              </a:rPr>
              <a:t>Primary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Network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Access</a:t>
            </a:r>
          </a:p>
        </p:txBody>
      </p:sp>
      <p:grpSp>
        <p:nvGrpSpPr>
          <p:cNvPr id="1064" name="Group 72"/>
          <p:cNvGrpSpPr>
            <a:grpSpLocks noChangeAspect="1"/>
          </p:cNvGrpSpPr>
          <p:nvPr/>
        </p:nvGrpSpPr>
        <p:grpSpPr bwMode="auto">
          <a:xfrm>
            <a:off x="5484813" y="3467100"/>
            <a:ext cx="528637" cy="457200"/>
            <a:chOff x="391" y="1762"/>
            <a:chExt cx="377" cy="362"/>
          </a:xfrm>
        </p:grpSpPr>
        <p:sp>
          <p:nvSpPr>
            <p:cNvPr id="1077" name="Freeform 73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74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75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76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77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78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79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80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81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82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" name="Freeform 83"/>
          <p:cNvSpPr>
            <a:spLocks noChangeAspect="1"/>
          </p:cNvSpPr>
          <p:nvPr/>
        </p:nvSpPr>
        <p:spPr bwMode="auto">
          <a:xfrm rot="-1306291">
            <a:off x="6367463" y="3494088"/>
            <a:ext cx="1460500" cy="40005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Text Box 84"/>
          <p:cNvSpPr txBox="1">
            <a:spLocks noChangeAspect="1" noChangeArrowheads="1"/>
          </p:cNvSpPr>
          <p:nvPr/>
        </p:nvSpPr>
        <p:spPr bwMode="auto">
          <a:xfrm>
            <a:off x="6465888" y="1714500"/>
            <a:ext cx="895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altLang="ko-KR" sz="1600"/>
              <a:t>CR User</a:t>
            </a:r>
          </a:p>
        </p:txBody>
      </p:sp>
      <p:sp>
        <p:nvSpPr>
          <p:cNvPr id="1067" name="Text Box 85"/>
          <p:cNvSpPr txBox="1">
            <a:spLocks noChangeAspect="1" noChangeArrowheads="1"/>
          </p:cNvSpPr>
          <p:nvPr/>
        </p:nvSpPr>
        <p:spPr bwMode="auto">
          <a:xfrm>
            <a:off x="3844925" y="1144588"/>
            <a:ext cx="1847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/>
              <a:t>Spectrum Band</a:t>
            </a:r>
          </a:p>
        </p:txBody>
      </p:sp>
      <p:sp>
        <p:nvSpPr>
          <p:cNvPr id="1068" name="Text Box 86"/>
          <p:cNvSpPr txBox="1">
            <a:spLocks noChangeAspect="1" noChangeArrowheads="1"/>
          </p:cNvSpPr>
          <p:nvPr/>
        </p:nvSpPr>
        <p:spPr bwMode="auto">
          <a:xfrm>
            <a:off x="7877175" y="3505200"/>
            <a:ext cx="1495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 typeface="Monotype Sorts" charset="2"/>
              <a:buNone/>
            </a:pPr>
            <a:r>
              <a:rPr lang="en-US" altLang="ko-KR" sz="1600"/>
              <a:t>CR </a:t>
            </a:r>
          </a:p>
          <a:p>
            <a:pPr algn="ctr">
              <a:spcBef>
                <a:spcPct val="0"/>
              </a:spcBef>
              <a:buFont typeface="Monotype Sorts" charset="2"/>
              <a:buNone/>
            </a:pPr>
            <a:r>
              <a:rPr lang="en-US" altLang="ko-KR" sz="1600"/>
              <a:t>Base-station</a:t>
            </a:r>
          </a:p>
        </p:txBody>
      </p:sp>
      <p:sp>
        <p:nvSpPr>
          <p:cNvPr id="1069" name="Text Box 87"/>
          <p:cNvSpPr txBox="1">
            <a:spLocks noChangeAspect="1" noChangeArrowheads="1"/>
          </p:cNvSpPr>
          <p:nvPr/>
        </p:nvSpPr>
        <p:spPr bwMode="auto">
          <a:xfrm>
            <a:off x="4832350" y="5734050"/>
            <a:ext cx="3733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Cognitive Radio Network </a:t>
            </a:r>
          </a:p>
          <a:p>
            <a:pPr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(</a:t>
            </a:r>
            <a:r>
              <a:rPr lang="en-US" altLang="ko-KR" sz="1800">
                <a:solidFill>
                  <a:srgbClr val="FFFFFF"/>
                </a:solidFill>
                <a:ea typeface="굴림" charset="-127"/>
              </a:rPr>
              <a:t>With Infrastructure)</a:t>
            </a:r>
          </a:p>
        </p:txBody>
      </p:sp>
      <p:sp>
        <p:nvSpPr>
          <p:cNvPr id="1070" name="Text Box 88"/>
          <p:cNvSpPr txBox="1">
            <a:spLocks noChangeAspect="1" noChangeArrowheads="1"/>
          </p:cNvSpPr>
          <p:nvPr/>
        </p:nvSpPr>
        <p:spPr bwMode="auto">
          <a:xfrm>
            <a:off x="9906000" y="3124200"/>
            <a:ext cx="1447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altLang="ko-KR" sz="1600"/>
              <a:t>Other Cognitive Radio Networks</a:t>
            </a:r>
          </a:p>
        </p:txBody>
      </p:sp>
      <p:sp>
        <p:nvSpPr>
          <p:cNvPr id="1071" name="Freeform 89"/>
          <p:cNvSpPr>
            <a:spLocks noChangeAspect="1"/>
          </p:cNvSpPr>
          <p:nvPr/>
        </p:nvSpPr>
        <p:spPr bwMode="auto">
          <a:xfrm>
            <a:off x="8763000" y="2667000"/>
            <a:ext cx="762000" cy="684213"/>
          </a:xfrm>
          <a:custGeom>
            <a:avLst/>
            <a:gdLst>
              <a:gd name="T0" fmla="*/ 0 w 182"/>
              <a:gd name="T1" fmla="*/ 2147483647 h 589"/>
              <a:gd name="T2" fmla="*/ 2147483647 w 182"/>
              <a:gd name="T3" fmla="*/ 2147483647 h 589"/>
              <a:gd name="T4" fmla="*/ 2147483647 w 182"/>
              <a:gd name="T5" fmla="*/ 0 h 589"/>
              <a:gd name="T6" fmla="*/ 0 60000 65536"/>
              <a:gd name="T7" fmla="*/ 0 60000 65536"/>
              <a:gd name="T8" fmla="*/ 0 60000 65536"/>
              <a:gd name="T9" fmla="*/ 0 w 182"/>
              <a:gd name="T10" fmla="*/ 0 h 589"/>
              <a:gd name="T11" fmla="*/ 182 w 182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589">
                <a:moveTo>
                  <a:pt x="0" y="589"/>
                </a:moveTo>
                <a:lnTo>
                  <a:pt x="182" y="589"/>
                </a:lnTo>
                <a:lnTo>
                  <a:pt x="182" y="0"/>
                </a:ln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72" name="Freeform 90"/>
          <p:cNvSpPr>
            <a:spLocks noChangeAspect="1"/>
          </p:cNvSpPr>
          <p:nvPr/>
        </p:nvSpPr>
        <p:spPr bwMode="auto">
          <a:xfrm flipH="1">
            <a:off x="9705975" y="2667000"/>
            <a:ext cx="317500" cy="712788"/>
          </a:xfrm>
          <a:custGeom>
            <a:avLst/>
            <a:gdLst>
              <a:gd name="T0" fmla="*/ 0 w 182"/>
              <a:gd name="T1" fmla="*/ 2147483647 h 589"/>
              <a:gd name="T2" fmla="*/ 2147483647 w 182"/>
              <a:gd name="T3" fmla="*/ 2147483647 h 589"/>
              <a:gd name="T4" fmla="*/ 2147483647 w 182"/>
              <a:gd name="T5" fmla="*/ 0 h 589"/>
              <a:gd name="T6" fmla="*/ 0 60000 65536"/>
              <a:gd name="T7" fmla="*/ 0 60000 65536"/>
              <a:gd name="T8" fmla="*/ 0 60000 65536"/>
              <a:gd name="T9" fmla="*/ 0 w 182"/>
              <a:gd name="T10" fmla="*/ 0 h 589"/>
              <a:gd name="T11" fmla="*/ 182 w 182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589">
                <a:moveTo>
                  <a:pt x="0" y="589"/>
                </a:moveTo>
                <a:lnTo>
                  <a:pt x="182" y="589"/>
                </a:lnTo>
                <a:lnTo>
                  <a:pt x="182" y="0"/>
                </a:ln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388475" y="2112963"/>
          <a:ext cx="5048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Visio" r:id="rId8" imgW="828199" imgH="1127760" progId="Visio.Drawing.11">
                  <p:embed/>
                </p:oleObj>
              </mc:Choice>
              <mc:Fallback>
                <p:oleObj name="Visio" r:id="rId8" imgW="828199" imgH="112776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8475" y="2112963"/>
                        <a:ext cx="5048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3" name="Text Box 92"/>
          <p:cNvSpPr txBox="1">
            <a:spLocks noChangeAspect="1" noChangeArrowheads="1"/>
          </p:cNvSpPr>
          <p:nvPr/>
        </p:nvSpPr>
        <p:spPr bwMode="auto">
          <a:xfrm>
            <a:off x="8904288" y="1762125"/>
            <a:ext cx="1851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Spectrum Broker</a:t>
            </a:r>
          </a:p>
        </p:txBody>
      </p:sp>
      <p:sp>
        <p:nvSpPr>
          <p:cNvPr id="1074" name="Freeform 93"/>
          <p:cNvSpPr>
            <a:spLocks noChangeAspect="1"/>
          </p:cNvSpPr>
          <p:nvPr/>
        </p:nvSpPr>
        <p:spPr bwMode="auto">
          <a:xfrm rot="5698111">
            <a:off x="3227387" y="4545013"/>
            <a:ext cx="403225" cy="6096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Freeform 94"/>
          <p:cNvSpPr>
            <a:spLocks noChangeAspect="1"/>
          </p:cNvSpPr>
          <p:nvPr/>
        </p:nvSpPr>
        <p:spPr bwMode="auto">
          <a:xfrm rot="7565170">
            <a:off x="3379787" y="4926013"/>
            <a:ext cx="403225" cy="6096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Freeform 95"/>
          <p:cNvSpPr>
            <a:spLocks noChangeAspect="1"/>
          </p:cNvSpPr>
          <p:nvPr/>
        </p:nvSpPr>
        <p:spPr bwMode="auto">
          <a:xfrm rot="9997339">
            <a:off x="4016375" y="4495800"/>
            <a:ext cx="403225" cy="6096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0063" y="4703763"/>
          <a:ext cx="4683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Visio" r:id="rId10" imgW="987742" imgH="916781" progId="Visio.Drawing.11">
                  <p:embed/>
                </p:oleObj>
              </mc:Choice>
              <mc:Fallback>
                <p:oleObj name="Visio" r:id="rId10" imgW="987742" imgH="916781" progId="Visio.Drawing.11">
                  <p:embed/>
                  <p:pic>
                    <p:nvPicPr>
                      <p:cNvPr id="0" name="Object 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4703763"/>
                        <a:ext cx="4683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86250" y="4781550"/>
          <a:ext cx="4683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Visio" r:id="rId11" imgW="987742" imgH="916781" progId="Visio.Drawing.11">
                  <p:embed/>
                </p:oleObj>
              </mc:Choice>
              <mc:Fallback>
                <p:oleObj name="Visio" r:id="rId11" imgW="987742" imgH="916781" progId="Visio.Drawing.11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4781550"/>
                        <a:ext cx="4683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33800" y="4191000"/>
          <a:ext cx="2905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Visio" r:id="rId12" imgW="506254" imgH="771049" progId="Visio.Drawing.11">
                  <p:embed/>
                </p:oleObj>
              </mc:Choice>
              <mc:Fallback>
                <p:oleObj name="Visio" r:id="rId12" imgW="506254" imgH="771049" progId="Visio.Drawing.11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91000"/>
                        <a:ext cx="29051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1E140D-A82D-4185-9C5B-3D05CABECAD2}" type="slidenum">
              <a:rPr lang="en-GB"/>
              <a:pPr/>
              <a:t>20</a:t>
            </a:fld>
            <a:endParaRPr lang="en-GB"/>
          </a:p>
        </p:txBody>
      </p:sp>
      <p:sp>
        <p:nvSpPr>
          <p:cNvPr id="38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smtClean="0">
                <a:ea typeface="굴림" charset="-127"/>
              </a:rPr>
              <a:t>CR Network on Unlicensed Band</a:t>
            </a:r>
            <a:endParaRPr lang="en-US" sz="3600" smtClean="0"/>
          </a:p>
        </p:txBody>
      </p:sp>
      <p:sp>
        <p:nvSpPr>
          <p:cNvPr id="38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11125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Since there are no license holders, all network entities have the same right to access the spectrum bands. 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Multiple CR networks co-exist in the same area and communicate using the same portion of the spectrum.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Intelligent spectrum sharing algorithms can improve the efficiency of spectrum usage and support high QoS.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538D6F-B6C2-47B7-A441-8F72FC6816DC}" type="slidenum">
              <a:rPr lang="en-GB"/>
              <a:pPr/>
              <a:t>21</a:t>
            </a:fld>
            <a:endParaRPr lang="en-GB"/>
          </a:p>
        </p:txBody>
      </p:sp>
      <p:sp>
        <p:nvSpPr>
          <p:cNvPr id="38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5" y="762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smtClean="0">
                <a:ea typeface="굴림" charset="-127"/>
              </a:rPr>
              <a:t>CR Network on Unlicensed Band</a:t>
            </a:r>
            <a:endParaRPr lang="en-US" sz="3600" smtClean="0">
              <a:ea typeface="굴림" charset="-127"/>
            </a:endParaRPr>
          </a:p>
        </p:txBody>
      </p:sp>
      <p:sp>
        <p:nvSpPr>
          <p:cNvPr id="38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1143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CR users focus on detecting the transmissions of other CR users. 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Since all CR users have the same right to access the spectrum, CR users should compete with each other for the same unlicensed band. 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E9ECD2-6558-4C5C-A0E7-D6C52C1F6F52}" type="slidenum">
              <a:rPr lang="en-GB"/>
              <a:pPr/>
              <a:t>22</a:t>
            </a:fld>
            <a:endParaRPr lang="en-GB"/>
          </a:p>
        </p:txBody>
      </p:sp>
      <p:sp>
        <p:nvSpPr>
          <p:cNvPr id="38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1524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4000" smtClean="0">
                <a:ea typeface="굴림" charset="-127"/>
              </a:rPr>
              <a:t>CR Network on Unlicensed Band</a:t>
            </a:r>
            <a:endParaRPr lang="en-US" sz="4000" smtClean="0">
              <a:ea typeface="굴림" charset="-127"/>
            </a:endParaRPr>
          </a:p>
        </p:txBody>
      </p:sp>
      <p:sp>
        <p:nvSpPr>
          <p:cNvPr id="38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114300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800" smtClean="0"/>
              <a:t>   </a:t>
            </a:r>
            <a:r>
              <a:rPr lang="en-US" sz="2800" smtClean="0">
                <a:solidFill>
                  <a:srgbClr val="66FF33"/>
                </a:solidFill>
              </a:rPr>
              <a:t>REQUIREMENTS: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 typeface="Wingdings" charset="2"/>
              <a:buNone/>
              <a:defRPr/>
            </a:pPr>
            <a:r>
              <a:rPr lang="en-US" sz="2800" smtClean="0"/>
              <a:t>   1. Sophisticated spectrum sharing methods among CR users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smtClean="0"/>
              <a:t>      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smtClean="0"/>
          </a:p>
          <a:p>
            <a:pPr eaLnBrk="1" hangingPunct="1">
              <a:buFont typeface="Wingdings" charset="2"/>
              <a:buNone/>
              <a:defRPr/>
            </a:pPr>
            <a:r>
              <a:rPr lang="en-US" sz="2800" smtClean="0"/>
              <a:t>   2. Fair spectrum sharing among networks if multiple CR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smtClean="0"/>
              <a:t>      network operators reside in the same unlicensed band.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ABCCCB-7B31-4BE7-9864-EFD70580428A}" type="slidenum">
              <a:rPr lang="en-GB"/>
              <a:pPr/>
              <a:t>3</a:t>
            </a:fld>
            <a:endParaRPr lang="en-GB"/>
          </a:p>
        </p:txBody>
      </p:sp>
      <p:sp>
        <p:nvSpPr>
          <p:cNvPr id="30525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76400" y="-228600"/>
            <a:ext cx="939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900">
                <a:ea typeface="굴림" pitchFamily="-111" charset="-127"/>
                <a:cs typeface="굴림" pitchFamily="-111" charset="-127"/>
              </a:rPr>
              <a:t>CR Ad Hoc Networks Architecture</a:t>
            </a:r>
          </a:p>
        </p:txBody>
      </p:sp>
      <p:sp>
        <p:nvSpPr>
          <p:cNvPr id="2060" name="Line 3"/>
          <p:cNvSpPr>
            <a:spLocks noChangeAspect="1" noChangeShapeType="1"/>
          </p:cNvSpPr>
          <p:nvPr/>
        </p:nvSpPr>
        <p:spPr bwMode="auto">
          <a:xfrm>
            <a:off x="2462213" y="3109913"/>
            <a:ext cx="0" cy="1296987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1" name="Line 4"/>
          <p:cNvSpPr>
            <a:spLocks noChangeAspect="1" noChangeShapeType="1"/>
          </p:cNvSpPr>
          <p:nvPr/>
        </p:nvSpPr>
        <p:spPr bwMode="auto">
          <a:xfrm>
            <a:off x="2141538" y="3109913"/>
            <a:ext cx="0" cy="1296987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2" name="Line 5"/>
          <p:cNvSpPr>
            <a:spLocks noChangeAspect="1" noChangeShapeType="1"/>
          </p:cNvSpPr>
          <p:nvPr/>
        </p:nvSpPr>
        <p:spPr bwMode="auto">
          <a:xfrm>
            <a:off x="2522538" y="2424113"/>
            <a:ext cx="0" cy="1296987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3" name="Line 6"/>
          <p:cNvSpPr>
            <a:spLocks noChangeAspect="1" noChangeShapeType="1"/>
          </p:cNvSpPr>
          <p:nvPr/>
        </p:nvSpPr>
        <p:spPr bwMode="auto">
          <a:xfrm>
            <a:off x="2363788" y="3109913"/>
            <a:ext cx="0" cy="1296987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4" name="Line 7"/>
          <p:cNvSpPr>
            <a:spLocks noChangeAspect="1" noChangeShapeType="1"/>
          </p:cNvSpPr>
          <p:nvPr/>
        </p:nvSpPr>
        <p:spPr bwMode="auto">
          <a:xfrm>
            <a:off x="2030413" y="3109913"/>
            <a:ext cx="0" cy="1296987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5" name="Oval 8"/>
          <p:cNvSpPr>
            <a:spLocks noChangeAspect="1" noChangeArrowheads="1"/>
          </p:cNvSpPr>
          <p:nvPr/>
        </p:nvSpPr>
        <p:spPr bwMode="auto">
          <a:xfrm>
            <a:off x="6019800" y="1762125"/>
            <a:ext cx="4041775" cy="4167188"/>
          </a:xfrm>
          <a:prstGeom prst="ellipse">
            <a:avLst/>
          </a:prstGeom>
          <a:solidFill>
            <a:srgbClr val="00FF00">
              <a:alpha val="69019"/>
            </a:srgbClr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Oval 9"/>
          <p:cNvSpPr>
            <a:spLocks noChangeAspect="1" noChangeArrowheads="1"/>
          </p:cNvSpPr>
          <p:nvPr/>
        </p:nvSpPr>
        <p:spPr bwMode="auto">
          <a:xfrm>
            <a:off x="3030538" y="4679950"/>
            <a:ext cx="7186612" cy="1109663"/>
          </a:xfrm>
          <a:prstGeom prst="ellipse">
            <a:avLst/>
          </a:prstGeom>
          <a:solidFill>
            <a:schemeClr val="bg1">
              <a:alpha val="25882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Monotype Sorts" charset="2"/>
              <a:buNone/>
            </a:pPr>
            <a:endParaRPr lang="ko-KR" altLang="en-US" sz="1000">
              <a:latin typeface="Arial" charset="0"/>
            </a:endParaRPr>
          </a:p>
        </p:txBody>
      </p:sp>
      <p:sp>
        <p:nvSpPr>
          <p:cNvPr id="2067" name="Oval 10"/>
          <p:cNvSpPr>
            <a:spLocks noChangeAspect="1" noChangeArrowheads="1"/>
          </p:cNvSpPr>
          <p:nvPr/>
        </p:nvSpPr>
        <p:spPr bwMode="auto">
          <a:xfrm>
            <a:off x="3098800" y="3141663"/>
            <a:ext cx="7188200" cy="1187450"/>
          </a:xfrm>
          <a:prstGeom prst="ellipse">
            <a:avLst/>
          </a:prstGeom>
          <a:solidFill>
            <a:schemeClr val="bg1">
              <a:alpha val="25882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Monotype Sorts" charset="2"/>
              <a:buNone/>
            </a:pPr>
            <a:endParaRPr lang="ko-KR" altLang="en-US" sz="1000">
              <a:latin typeface="Arial" charset="0"/>
            </a:endParaRPr>
          </a:p>
        </p:txBody>
      </p:sp>
      <p:grpSp>
        <p:nvGrpSpPr>
          <p:cNvPr id="2068" name="Group 11"/>
          <p:cNvGrpSpPr>
            <a:grpSpLocks/>
          </p:cNvGrpSpPr>
          <p:nvPr/>
        </p:nvGrpSpPr>
        <p:grpSpPr bwMode="auto">
          <a:xfrm>
            <a:off x="4654550" y="2846388"/>
            <a:ext cx="433388" cy="935037"/>
            <a:chOff x="2324" y="1515"/>
            <a:chExt cx="273" cy="589"/>
          </a:xfrm>
        </p:grpSpPr>
        <p:sp>
          <p:nvSpPr>
            <p:cNvPr id="2129" name="Freeform 12"/>
            <p:cNvSpPr>
              <a:spLocks noChangeAspect="1"/>
            </p:cNvSpPr>
            <p:nvPr/>
          </p:nvSpPr>
          <p:spPr bwMode="auto">
            <a:xfrm>
              <a:off x="2380" y="1515"/>
              <a:ext cx="169" cy="170"/>
            </a:xfrm>
            <a:custGeom>
              <a:avLst/>
              <a:gdLst>
                <a:gd name="T0" fmla="*/ 1 w 306"/>
                <a:gd name="T1" fmla="*/ 1 h 307"/>
                <a:gd name="T2" fmla="*/ 1 w 306"/>
                <a:gd name="T3" fmla="*/ 1 h 307"/>
                <a:gd name="T4" fmla="*/ 1 w 306"/>
                <a:gd name="T5" fmla="*/ 1 h 307"/>
                <a:gd name="T6" fmla="*/ 1 w 306"/>
                <a:gd name="T7" fmla="*/ 1 h 307"/>
                <a:gd name="T8" fmla="*/ 1 w 306"/>
                <a:gd name="T9" fmla="*/ 1 h 307"/>
                <a:gd name="T10" fmla="*/ 1 w 306"/>
                <a:gd name="T11" fmla="*/ 1 h 307"/>
                <a:gd name="T12" fmla="*/ 1 w 306"/>
                <a:gd name="T13" fmla="*/ 1 h 307"/>
                <a:gd name="T14" fmla="*/ 1 w 306"/>
                <a:gd name="T15" fmla="*/ 1 h 307"/>
                <a:gd name="T16" fmla="*/ 1 w 306"/>
                <a:gd name="T17" fmla="*/ 1 h 307"/>
                <a:gd name="T18" fmla="*/ 1 w 306"/>
                <a:gd name="T19" fmla="*/ 1 h 307"/>
                <a:gd name="T20" fmla="*/ 1 w 306"/>
                <a:gd name="T21" fmla="*/ 1 h 307"/>
                <a:gd name="T22" fmla="*/ 1 w 306"/>
                <a:gd name="T23" fmla="*/ 1 h 307"/>
                <a:gd name="T24" fmla="*/ 1 w 306"/>
                <a:gd name="T25" fmla="*/ 1 h 307"/>
                <a:gd name="T26" fmla="*/ 1 w 306"/>
                <a:gd name="T27" fmla="*/ 1 h 307"/>
                <a:gd name="T28" fmla="*/ 1 w 306"/>
                <a:gd name="T29" fmla="*/ 1 h 307"/>
                <a:gd name="T30" fmla="*/ 1 w 306"/>
                <a:gd name="T31" fmla="*/ 1 h 307"/>
                <a:gd name="T32" fmla="*/ 1 w 306"/>
                <a:gd name="T33" fmla="*/ 1 h 307"/>
                <a:gd name="T34" fmla="*/ 1 w 306"/>
                <a:gd name="T35" fmla="*/ 1 h 307"/>
                <a:gd name="T36" fmla="*/ 1 w 306"/>
                <a:gd name="T37" fmla="*/ 1 h 307"/>
                <a:gd name="T38" fmla="*/ 1 w 306"/>
                <a:gd name="T39" fmla="*/ 1 h 307"/>
                <a:gd name="T40" fmla="*/ 1 w 306"/>
                <a:gd name="T41" fmla="*/ 1 h 307"/>
                <a:gd name="T42" fmla="*/ 1 w 306"/>
                <a:gd name="T43" fmla="*/ 1 h 307"/>
                <a:gd name="T44" fmla="*/ 1 w 306"/>
                <a:gd name="T45" fmla="*/ 1 h 307"/>
                <a:gd name="T46" fmla="*/ 1 w 306"/>
                <a:gd name="T47" fmla="*/ 1 h 307"/>
                <a:gd name="T48" fmla="*/ 1 w 306"/>
                <a:gd name="T49" fmla="*/ 1 h 307"/>
                <a:gd name="T50" fmla="*/ 1 w 306"/>
                <a:gd name="T51" fmla="*/ 1 h 307"/>
                <a:gd name="T52" fmla="*/ 1 w 306"/>
                <a:gd name="T53" fmla="*/ 1 h 307"/>
                <a:gd name="T54" fmla="*/ 1 w 306"/>
                <a:gd name="T55" fmla="*/ 1 h 307"/>
                <a:gd name="T56" fmla="*/ 1 w 306"/>
                <a:gd name="T57" fmla="*/ 1 h 307"/>
                <a:gd name="T58" fmla="*/ 1 w 306"/>
                <a:gd name="T59" fmla="*/ 1 h 307"/>
                <a:gd name="T60" fmla="*/ 1 w 306"/>
                <a:gd name="T61" fmla="*/ 1 h 307"/>
                <a:gd name="T62" fmla="*/ 1 w 306"/>
                <a:gd name="T63" fmla="*/ 1 h 307"/>
                <a:gd name="T64" fmla="*/ 1 w 306"/>
                <a:gd name="T65" fmla="*/ 0 h 307"/>
                <a:gd name="T66" fmla="*/ 1 w 306"/>
                <a:gd name="T67" fmla="*/ 1 h 307"/>
                <a:gd name="T68" fmla="*/ 1 w 306"/>
                <a:gd name="T69" fmla="*/ 1 h 307"/>
                <a:gd name="T70" fmla="*/ 1 w 306"/>
                <a:gd name="T71" fmla="*/ 1 h 307"/>
                <a:gd name="T72" fmla="*/ 1 w 306"/>
                <a:gd name="T73" fmla="*/ 1 h 307"/>
                <a:gd name="T74" fmla="*/ 1 w 306"/>
                <a:gd name="T75" fmla="*/ 1 h 307"/>
                <a:gd name="T76" fmla="*/ 1 w 306"/>
                <a:gd name="T77" fmla="*/ 1 h 307"/>
                <a:gd name="T78" fmla="*/ 1 w 306"/>
                <a:gd name="T79" fmla="*/ 1 h 307"/>
                <a:gd name="T80" fmla="*/ 0 w 306"/>
                <a:gd name="T81" fmla="*/ 1 h 307"/>
                <a:gd name="T82" fmla="*/ 1 w 306"/>
                <a:gd name="T83" fmla="*/ 1 h 307"/>
                <a:gd name="T84" fmla="*/ 1 w 306"/>
                <a:gd name="T85" fmla="*/ 1 h 307"/>
                <a:gd name="T86" fmla="*/ 1 w 306"/>
                <a:gd name="T87" fmla="*/ 1 h 307"/>
                <a:gd name="T88" fmla="*/ 1 w 306"/>
                <a:gd name="T89" fmla="*/ 1 h 307"/>
                <a:gd name="T90" fmla="*/ 1 w 306"/>
                <a:gd name="T91" fmla="*/ 1 h 307"/>
                <a:gd name="T92" fmla="*/ 1 w 306"/>
                <a:gd name="T93" fmla="*/ 1 h 307"/>
                <a:gd name="T94" fmla="*/ 1 w 306"/>
                <a:gd name="T95" fmla="*/ 1 h 307"/>
                <a:gd name="T96" fmla="*/ 1 w 306"/>
                <a:gd name="T97" fmla="*/ 1 h 307"/>
                <a:gd name="T98" fmla="*/ 1 w 306"/>
                <a:gd name="T99" fmla="*/ 1 h 307"/>
                <a:gd name="T100" fmla="*/ 1 w 306"/>
                <a:gd name="T101" fmla="*/ 1 h 307"/>
                <a:gd name="T102" fmla="*/ 1 w 306"/>
                <a:gd name="T103" fmla="*/ 1 h 307"/>
                <a:gd name="T104" fmla="*/ 1 w 306"/>
                <a:gd name="T105" fmla="*/ 1 h 307"/>
                <a:gd name="T106" fmla="*/ 1 w 306"/>
                <a:gd name="T107" fmla="*/ 1 h 307"/>
                <a:gd name="T108" fmla="*/ 1 w 306"/>
                <a:gd name="T109" fmla="*/ 1 h 307"/>
                <a:gd name="T110" fmla="*/ 1 w 306"/>
                <a:gd name="T111" fmla="*/ 1 h 307"/>
                <a:gd name="T112" fmla="*/ 1 w 306"/>
                <a:gd name="T113" fmla="*/ 1 h 3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6"/>
                <a:gd name="T172" fmla="*/ 0 h 307"/>
                <a:gd name="T173" fmla="*/ 306 w 306"/>
                <a:gd name="T174" fmla="*/ 307 h 3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6" h="307">
                  <a:moveTo>
                    <a:pt x="153" y="307"/>
                  </a:moveTo>
                  <a:lnTo>
                    <a:pt x="168" y="306"/>
                  </a:lnTo>
                  <a:lnTo>
                    <a:pt x="183" y="304"/>
                  </a:lnTo>
                  <a:lnTo>
                    <a:pt x="198" y="300"/>
                  </a:lnTo>
                  <a:lnTo>
                    <a:pt x="212" y="296"/>
                  </a:lnTo>
                  <a:lnTo>
                    <a:pt x="226" y="289"/>
                  </a:lnTo>
                  <a:lnTo>
                    <a:pt x="238" y="282"/>
                  </a:lnTo>
                  <a:lnTo>
                    <a:pt x="250" y="273"/>
                  </a:lnTo>
                  <a:lnTo>
                    <a:pt x="262" y="262"/>
                  </a:lnTo>
                  <a:lnTo>
                    <a:pt x="272" y="251"/>
                  </a:lnTo>
                  <a:lnTo>
                    <a:pt x="281" y="238"/>
                  </a:lnTo>
                  <a:lnTo>
                    <a:pt x="288" y="225"/>
                  </a:lnTo>
                  <a:lnTo>
                    <a:pt x="295" y="212"/>
                  </a:lnTo>
                  <a:lnTo>
                    <a:pt x="300" y="198"/>
                  </a:lnTo>
                  <a:lnTo>
                    <a:pt x="303" y="183"/>
                  </a:lnTo>
                  <a:lnTo>
                    <a:pt x="305" y="168"/>
                  </a:lnTo>
                  <a:lnTo>
                    <a:pt x="306" y="153"/>
                  </a:lnTo>
                  <a:lnTo>
                    <a:pt x="305" y="138"/>
                  </a:lnTo>
                  <a:lnTo>
                    <a:pt x="303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8" y="80"/>
                  </a:lnTo>
                  <a:lnTo>
                    <a:pt x="281" y="68"/>
                  </a:lnTo>
                  <a:lnTo>
                    <a:pt x="272" y="56"/>
                  </a:lnTo>
                  <a:lnTo>
                    <a:pt x="262" y="44"/>
                  </a:lnTo>
                  <a:lnTo>
                    <a:pt x="250" y="34"/>
                  </a:lnTo>
                  <a:lnTo>
                    <a:pt x="238" y="25"/>
                  </a:lnTo>
                  <a:lnTo>
                    <a:pt x="226" y="18"/>
                  </a:lnTo>
                  <a:lnTo>
                    <a:pt x="212" y="11"/>
                  </a:lnTo>
                  <a:lnTo>
                    <a:pt x="198" y="6"/>
                  </a:lnTo>
                  <a:lnTo>
                    <a:pt x="183" y="3"/>
                  </a:lnTo>
                  <a:lnTo>
                    <a:pt x="168" y="1"/>
                  </a:lnTo>
                  <a:lnTo>
                    <a:pt x="153" y="0"/>
                  </a:lnTo>
                  <a:lnTo>
                    <a:pt x="122" y="3"/>
                  </a:lnTo>
                  <a:lnTo>
                    <a:pt x="93" y="12"/>
                  </a:lnTo>
                  <a:lnTo>
                    <a:pt x="67" y="26"/>
                  </a:lnTo>
                  <a:lnTo>
                    <a:pt x="45" y="44"/>
                  </a:lnTo>
                  <a:lnTo>
                    <a:pt x="27" y="68"/>
                  </a:lnTo>
                  <a:lnTo>
                    <a:pt x="12" y="93"/>
                  </a:lnTo>
                  <a:lnTo>
                    <a:pt x="4" y="122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4" y="183"/>
                  </a:lnTo>
                  <a:lnTo>
                    <a:pt x="7" y="198"/>
                  </a:lnTo>
                  <a:lnTo>
                    <a:pt x="12" y="212"/>
                  </a:lnTo>
                  <a:lnTo>
                    <a:pt x="19" y="225"/>
                  </a:lnTo>
                  <a:lnTo>
                    <a:pt x="25" y="238"/>
                  </a:lnTo>
                  <a:lnTo>
                    <a:pt x="35" y="251"/>
                  </a:lnTo>
                  <a:lnTo>
                    <a:pt x="45" y="262"/>
                  </a:lnTo>
                  <a:lnTo>
                    <a:pt x="57" y="273"/>
                  </a:lnTo>
                  <a:lnTo>
                    <a:pt x="68" y="282"/>
                  </a:lnTo>
                  <a:lnTo>
                    <a:pt x="81" y="289"/>
                  </a:lnTo>
                  <a:lnTo>
                    <a:pt x="95" y="296"/>
                  </a:lnTo>
                  <a:lnTo>
                    <a:pt x="108" y="300"/>
                  </a:lnTo>
                  <a:lnTo>
                    <a:pt x="123" y="304"/>
                  </a:lnTo>
                  <a:lnTo>
                    <a:pt x="138" y="306"/>
                  </a:lnTo>
                  <a:lnTo>
                    <a:pt x="153" y="30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13"/>
            <p:cNvSpPr>
              <a:spLocks noChangeAspect="1"/>
            </p:cNvSpPr>
            <p:nvPr/>
          </p:nvSpPr>
          <p:spPr bwMode="auto">
            <a:xfrm>
              <a:off x="2429" y="1561"/>
              <a:ext cx="66" cy="67"/>
            </a:xfrm>
            <a:custGeom>
              <a:avLst/>
              <a:gdLst>
                <a:gd name="T0" fmla="*/ 1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1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0 h 120"/>
                <a:gd name="T48" fmla="*/ 1 w 120"/>
                <a:gd name="T49" fmla="*/ 0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0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20"/>
                <a:gd name="T137" fmla="*/ 120 w 120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20">
                  <a:moveTo>
                    <a:pt x="60" y="120"/>
                  </a:moveTo>
                  <a:lnTo>
                    <a:pt x="65" y="120"/>
                  </a:lnTo>
                  <a:lnTo>
                    <a:pt x="71" y="118"/>
                  </a:lnTo>
                  <a:lnTo>
                    <a:pt x="77" y="117"/>
                  </a:lnTo>
                  <a:lnTo>
                    <a:pt x="83" y="115"/>
                  </a:lnTo>
                  <a:lnTo>
                    <a:pt x="88" y="113"/>
                  </a:lnTo>
                  <a:lnTo>
                    <a:pt x="93" y="110"/>
                  </a:lnTo>
                  <a:lnTo>
                    <a:pt x="98" y="107"/>
                  </a:lnTo>
                  <a:lnTo>
                    <a:pt x="102" y="102"/>
                  </a:lnTo>
                  <a:lnTo>
                    <a:pt x="110" y="93"/>
                  </a:lnTo>
                  <a:lnTo>
                    <a:pt x="115" y="83"/>
                  </a:lnTo>
                  <a:lnTo>
                    <a:pt x="118" y="71"/>
                  </a:lnTo>
                  <a:lnTo>
                    <a:pt x="120" y="60"/>
                  </a:lnTo>
                  <a:lnTo>
                    <a:pt x="118" y="48"/>
                  </a:lnTo>
                  <a:lnTo>
                    <a:pt x="115" y="37"/>
                  </a:lnTo>
                  <a:lnTo>
                    <a:pt x="110" y="26"/>
                  </a:lnTo>
                  <a:lnTo>
                    <a:pt x="102" y="17"/>
                  </a:lnTo>
                  <a:lnTo>
                    <a:pt x="98" y="12"/>
                  </a:lnTo>
                  <a:lnTo>
                    <a:pt x="93" y="9"/>
                  </a:lnTo>
                  <a:lnTo>
                    <a:pt x="88" y="7"/>
                  </a:lnTo>
                  <a:lnTo>
                    <a:pt x="83" y="4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7" y="4"/>
                  </a:lnTo>
                  <a:lnTo>
                    <a:pt x="26" y="10"/>
                  </a:lnTo>
                  <a:lnTo>
                    <a:pt x="17" y="17"/>
                  </a:lnTo>
                  <a:lnTo>
                    <a:pt x="10" y="26"/>
                  </a:lnTo>
                  <a:lnTo>
                    <a:pt x="4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4" y="83"/>
                  </a:lnTo>
                  <a:lnTo>
                    <a:pt x="9" y="93"/>
                  </a:lnTo>
                  <a:lnTo>
                    <a:pt x="17" y="102"/>
                  </a:lnTo>
                  <a:lnTo>
                    <a:pt x="22" y="107"/>
                  </a:lnTo>
                  <a:lnTo>
                    <a:pt x="26" y="110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2" y="117"/>
                  </a:lnTo>
                  <a:lnTo>
                    <a:pt x="48" y="118"/>
                  </a:lnTo>
                  <a:lnTo>
                    <a:pt x="54" y="120"/>
                  </a:ln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14"/>
            <p:cNvSpPr>
              <a:spLocks noChangeAspect="1"/>
            </p:cNvSpPr>
            <p:nvPr/>
          </p:nvSpPr>
          <p:spPr bwMode="auto">
            <a:xfrm>
              <a:off x="2445" y="1579"/>
              <a:ext cx="32" cy="31"/>
            </a:xfrm>
            <a:custGeom>
              <a:avLst/>
              <a:gdLst>
                <a:gd name="T0" fmla="*/ 0 w 56"/>
                <a:gd name="T1" fmla="*/ 1 h 56"/>
                <a:gd name="T2" fmla="*/ 1 w 56"/>
                <a:gd name="T3" fmla="*/ 1 h 56"/>
                <a:gd name="T4" fmla="*/ 1 w 56"/>
                <a:gd name="T5" fmla="*/ 1 h 56"/>
                <a:gd name="T6" fmla="*/ 1 w 56"/>
                <a:gd name="T7" fmla="*/ 1 h 56"/>
                <a:gd name="T8" fmla="*/ 1 w 56"/>
                <a:gd name="T9" fmla="*/ 1 h 56"/>
                <a:gd name="T10" fmla="*/ 1 w 56"/>
                <a:gd name="T11" fmla="*/ 1 h 56"/>
                <a:gd name="T12" fmla="*/ 1 w 56"/>
                <a:gd name="T13" fmla="*/ 1 h 56"/>
                <a:gd name="T14" fmla="*/ 1 w 56"/>
                <a:gd name="T15" fmla="*/ 0 h 56"/>
                <a:gd name="T16" fmla="*/ 1 w 56"/>
                <a:gd name="T17" fmla="*/ 0 h 56"/>
                <a:gd name="T18" fmla="*/ 1 w 56"/>
                <a:gd name="T19" fmla="*/ 0 h 56"/>
                <a:gd name="T20" fmla="*/ 1 w 56"/>
                <a:gd name="T21" fmla="*/ 1 h 56"/>
                <a:gd name="T22" fmla="*/ 1 w 56"/>
                <a:gd name="T23" fmla="*/ 1 h 56"/>
                <a:gd name="T24" fmla="*/ 1 w 56"/>
                <a:gd name="T25" fmla="*/ 1 h 56"/>
                <a:gd name="T26" fmla="*/ 1 w 56"/>
                <a:gd name="T27" fmla="*/ 1 h 56"/>
                <a:gd name="T28" fmla="*/ 1 w 56"/>
                <a:gd name="T29" fmla="*/ 1 h 56"/>
                <a:gd name="T30" fmla="*/ 1 w 56"/>
                <a:gd name="T31" fmla="*/ 1 h 56"/>
                <a:gd name="T32" fmla="*/ 1 w 56"/>
                <a:gd name="T33" fmla="*/ 1 h 56"/>
                <a:gd name="T34" fmla="*/ 1 w 56"/>
                <a:gd name="T35" fmla="*/ 1 h 56"/>
                <a:gd name="T36" fmla="*/ 1 w 56"/>
                <a:gd name="T37" fmla="*/ 1 h 56"/>
                <a:gd name="T38" fmla="*/ 1 w 56"/>
                <a:gd name="T39" fmla="*/ 1 h 56"/>
                <a:gd name="T40" fmla="*/ 1 w 56"/>
                <a:gd name="T41" fmla="*/ 1 h 56"/>
                <a:gd name="T42" fmla="*/ 1 w 56"/>
                <a:gd name="T43" fmla="*/ 1 h 56"/>
                <a:gd name="T44" fmla="*/ 1 w 56"/>
                <a:gd name="T45" fmla="*/ 1 h 56"/>
                <a:gd name="T46" fmla="*/ 1 w 56"/>
                <a:gd name="T47" fmla="*/ 1 h 56"/>
                <a:gd name="T48" fmla="*/ 1 w 56"/>
                <a:gd name="T49" fmla="*/ 1 h 56"/>
                <a:gd name="T50" fmla="*/ 1 w 56"/>
                <a:gd name="T51" fmla="*/ 1 h 56"/>
                <a:gd name="T52" fmla="*/ 1 w 56"/>
                <a:gd name="T53" fmla="*/ 1 h 56"/>
                <a:gd name="T54" fmla="*/ 1 w 56"/>
                <a:gd name="T55" fmla="*/ 1 h 56"/>
                <a:gd name="T56" fmla="*/ 0 w 56"/>
                <a:gd name="T57" fmla="*/ 1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56"/>
                <a:gd name="T89" fmla="*/ 56 w 5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56">
                  <a:moveTo>
                    <a:pt x="0" y="28"/>
                  </a:moveTo>
                  <a:lnTo>
                    <a:pt x="1" y="23"/>
                  </a:lnTo>
                  <a:lnTo>
                    <a:pt x="2" y="17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5" y="5"/>
                  </a:lnTo>
                  <a:lnTo>
                    <a:pt x="48" y="8"/>
                  </a:lnTo>
                  <a:lnTo>
                    <a:pt x="52" y="13"/>
                  </a:lnTo>
                  <a:lnTo>
                    <a:pt x="54" y="17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4" y="39"/>
                  </a:lnTo>
                  <a:lnTo>
                    <a:pt x="48" y="48"/>
                  </a:lnTo>
                  <a:lnTo>
                    <a:pt x="39" y="54"/>
                  </a:lnTo>
                  <a:lnTo>
                    <a:pt x="29" y="56"/>
                  </a:lnTo>
                  <a:lnTo>
                    <a:pt x="23" y="55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9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1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15"/>
            <p:cNvSpPr>
              <a:spLocks noChangeAspect="1"/>
            </p:cNvSpPr>
            <p:nvPr/>
          </p:nvSpPr>
          <p:spPr bwMode="auto">
            <a:xfrm>
              <a:off x="2356" y="1643"/>
              <a:ext cx="210" cy="422"/>
            </a:xfrm>
            <a:custGeom>
              <a:avLst/>
              <a:gdLst>
                <a:gd name="T0" fmla="*/ 1 w 383"/>
                <a:gd name="T1" fmla="*/ 0 h 768"/>
                <a:gd name="T2" fmla="*/ 1 w 383"/>
                <a:gd name="T3" fmla="*/ 0 h 768"/>
                <a:gd name="T4" fmla="*/ 0 w 383"/>
                <a:gd name="T5" fmla="*/ 1 h 768"/>
                <a:gd name="T6" fmla="*/ 0 w 383"/>
                <a:gd name="T7" fmla="*/ 1 h 768"/>
                <a:gd name="T8" fmla="*/ 1 w 383"/>
                <a:gd name="T9" fmla="*/ 1 h 768"/>
                <a:gd name="T10" fmla="*/ 1 w 383"/>
                <a:gd name="T11" fmla="*/ 1 h 768"/>
                <a:gd name="T12" fmla="*/ 1 w 383"/>
                <a:gd name="T13" fmla="*/ 1 h 768"/>
                <a:gd name="T14" fmla="*/ 1 w 383"/>
                <a:gd name="T15" fmla="*/ 1 h 768"/>
                <a:gd name="T16" fmla="*/ 1 w 383"/>
                <a:gd name="T17" fmla="*/ 1 h 768"/>
                <a:gd name="T18" fmla="*/ 1 w 383"/>
                <a:gd name="T19" fmla="*/ 1 h 768"/>
                <a:gd name="T20" fmla="*/ 1 w 383"/>
                <a:gd name="T21" fmla="*/ 1 h 768"/>
                <a:gd name="T22" fmla="*/ 1 w 383"/>
                <a:gd name="T23" fmla="*/ 1 h 768"/>
                <a:gd name="T24" fmla="*/ 1 w 383"/>
                <a:gd name="T25" fmla="*/ 1 h 768"/>
                <a:gd name="T26" fmla="*/ 1 w 383"/>
                <a:gd name="T27" fmla="*/ 1 h 768"/>
                <a:gd name="T28" fmla="*/ 1 w 383"/>
                <a:gd name="T29" fmla="*/ 1 h 768"/>
                <a:gd name="T30" fmla="*/ 1 w 383"/>
                <a:gd name="T31" fmla="*/ 1 h 768"/>
                <a:gd name="T32" fmla="*/ 1 w 383"/>
                <a:gd name="T33" fmla="*/ 1 h 768"/>
                <a:gd name="T34" fmla="*/ 1 w 383"/>
                <a:gd name="T35" fmla="*/ 1 h 768"/>
                <a:gd name="T36" fmla="*/ 1 w 383"/>
                <a:gd name="T37" fmla="*/ 1 h 768"/>
                <a:gd name="T38" fmla="*/ 1 w 383"/>
                <a:gd name="T39" fmla="*/ 1 h 768"/>
                <a:gd name="T40" fmla="*/ 1 w 383"/>
                <a:gd name="T41" fmla="*/ 1 h 768"/>
                <a:gd name="T42" fmla="*/ 1 w 383"/>
                <a:gd name="T43" fmla="*/ 1 h 768"/>
                <a:gd name="T44" fmla="*/ 1 w 383"/>
                <a:gd name="T45" fmla="*/ 0 h 7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3"/>
                <a:gd name="T70" fmla="*/ 0 h 768"/>
                <a:gd name="T71" fmla="*/ 383 w 383"/>
                <a:gd name="T72" fmla="*/ 768 h 7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3" h="768">
                  <a:moveTo>
                    <a:pt x="257" y="0"/>
                  </a:moveTo>
                  <a:lnTo>
                    <a:pt x="126" y="0"/>
                  </a:lnTo>
                  <a:lnTo>
                    <a:pt x="0" y="753"/>
                  </a:lnTo>
                  <a:lnTo>
                    <a:pt x="0" y="757"/>
                  </a:lnTo>
                  <a:lnTo>
                    <a:pt x="3" y="762"/>
                  </a:lnTo>
                  <a:lnTo>
                    <a:pt x="6" y="765"/>
                  </a:lnTo>
                  <a:lnTo>
                    <a:pt x="11" y="768"/>
                  </a:lnTo>
                  <a:lnTo>
                    <a:pt x="17" y="768"/>
                  </a:lnTo>
                  <a:lnTo>
                    <a:pt x="21" y="765"/>
                  </a:lnTo>
                  <a:lnTo>
                    <a:pt x="25" y="762"/>
                  </a:lnTo>
                  <a:lnTo>
                    <a:pt x="27" y="756"/>
                  </a:lnTo>
                  <a:lnTo>
                    <a:pt x="149" y="28"/>
                  </a:lnTo>
                  <a:lnTo>
                    <a:pt x="234" y="28"/>
                  </a:lnTo>
                  <a:lnTo>
                    <a:pt x="356" y="756"/>
                  </a:lnTo>
                  <a:lnTo>
                    <a:pt x="359" y="762"/>
                  </a:lnTo>
                  <a:lnTo>
                    <a:pt x="362" y="765"/>
                  </a:lnTo>
                  <a:lnTo>
                    <a:pt x="367" y="768"/>
                  </a:lnTo>
                  <a:lnTo>
                    <a:pt x="371" y="768"/>
                  </a:lnTo>
                  <a:lnTo>
                    <a:pt x="377" y="765"/>
                  </a:lnTo>
                  <a:lnTo>
                    <a:pt x="381" y="762"/>
                  </a:lnTo>
                  <a:lnTo>
                    <a:pt x="383" y="757"/>
                  </a:lnTo>
                  <a:lnTo>
                    <a:pt x="383" y="75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16"/>
            <p:cNvSpPr>
              <a:spLocks noChangeAspect="1"/>
            </p:cNvSpPr>
            <p:nvPr/>
          </p:nvSpPr>
          <p:spPr bwMode="auto">
            <a:xfrm>
              <a:off x="2377" y="1645"/>
              <a:ext cx="184" cy="396"/>
            </a:xfrm>
            <a:custGeom>
              <a:avLst/>
              <a:gdLst>
                <a:gd name="T0" fmla="*/ 1 w 334"/>
                <a:gd name="T1" fmla="*/ 1 h 718"/>
                <a:gd name="T2" fmla="*/ 1 w 334"/>
                <a:gd name="T3" fmla="*/ 1 h 718"/>
                <a:gd name="T4" fmla="*/ 1 w 334"/>
                <a:gd name="T5" fmla="*/ 1 h 718"/>
                <a:gd name="T6" fmla="*/ 1 w 334"/>
                <a:gd name="T7" fmla="*/ 1 h 718"/>
                <a:gd name="T8" fmla="*/ 1 w 334"/>
                <a:gd name="T9" fmla="*/ 0 h 718"/>
                <a:gd name="T10" fmla="*/ 1 w 334"/>
                <a:gd name="T11" fmla="*/ 1 h 718"/>
                <a:gd name="T12" fmla="*/ 1 w 334"/>
                <a:gd name="T13" fmla="*/ 1 h 718"/>
                <a:gd name="T14" fmla="*/ 1 w 334"/>
                <a:gd name="T15" fmla="*/ 1 h 718"/>
                <a:gd name="T16" fmla="*/ 1 w 334"/>
                <a:gd name="T17" fmla="*/ 1 h 718"/>
                <a:gd name="T18" fmla="*/ 0 w 334"/>
                <a:gd name="T19" fmla="*/ 1 h 718"/>
                <a:gd name="T20" fmla="*/ 1 w 334"/>
                <a:gd name="T21" fmla="*/ 1 h 718"/>
                <a:gd name="T22" fmla="*/ 1 w 334"/>
                <a:gd name="T23" fmla="*/ 1 h 718"/>
                <a:gd name="T24" fmla="*/ 1 w 334"/>
                <a:gd name="T25" fmla="*/ 1 h 7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718"/>
                <a:gd name="T41" fmla="*/ 334 w 334"/>
                <a:gd name="T42" fmla="*/ 718 h 7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718">
                  <a:moveTo>
                    <a:pt x="57" y="539"/>
                  </a:moveTo>
                  <a:lnTo>
                    <a:pt x="292" y="414"/>
                  </a:lnTo>
                  <a:lnTo>
                    <a:pt x="90" y="256"/>
                  </a:lnTo>
                  <a:lnTo>
                    <a:pt x="246" y="146"/>
                  </a:lnTo>
                  <a:lnTo>
                    <a:pt x="110" y="0"/>
                  </a:lnTo>
                  <a:lnTo>
                    <a:pt x="90" y="18"/>
                  </a:lnTo>
                  <a:lnTo>
                    <a:pt x="205" y="142"/>
                  </a:lnTo>
                  <a:lnTo>
                    <a:pt x="45" y="253"/>
                  </a:lnTo>
                  <a:lnTo>
                    <a:pt x="243" y="410"/>
                  </a:lnTo>
                  <a:lnTo>
                    <a:pt x="0" y="539"/>
                  </a:lnTo>
                  <a:lnTo>
                    <a:pt x="322" y="718"/>
                  </a:lnTo>
                  <a:lnTo>
                    <a:pt x="334" y="695"/>
                  </a:lnTo>
                  <a:lnTo>
                    <a:pt x="57" y="5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17"/>
            <p:cNvSpPr>
              <a:spLocks noChangeAspect="1"/>
            </p:cNvSpPr>
            <p:nvPr/>
          </p:nvSpPr>
          <p:spPr bwMode="auto">
            <a:xfrm>
              <a:off x="2365" y="1668"/>
              <a:ext cx="185" cy="396"/>
            </a:xfrm>
            <a:custGeom>
              <a:avLst/>
              <a:gdLst>
                <a:gd name="T0" fmla="*/ 1 w 337"/>
                <a:gd name="T1" fmla="*/ 1 h 718"/>
                <a:gd name="T2" fmla="*/ 1 w 337"/>
                <a:gd name="T3" fmla="*/ 1 h 718"/>
                <a:gd name="T4" fmla="*/ 1 w 337"/>
                <a:gd name="T5" fmla="*/ 1 h 718"/>
                <a:gd name="T6" fmla="*/ 1 w 337"/>
                <a:gd name="T7" fmla="*/ 1 h 718"/>
                <a:gd name="T8" fmla="*/ 1 w 337"/>
                <a:gd name="T9" fmla="*/ 1 h 718"/>
                <a:gd name="T10" fmla="*/ 1 w 337"/>
                <a:gd name="T11" fmla="*/ 1 h 718"/>
                <a:gd name="T12" fmla="*/ 1 w 337"/>
                <a:gd name="T13" fmla="*/ 0 h 718"/>
                <a:gd name="T14" fmla="*/ 1 w 337"/>
                <a:gd name="T15" fmla="*/ 1 h 718"/>
                <a:gd name="T16" fmla="*/ 1 w 337"/>
                <a:gd name="T17" fmla="*/ 1 h 718"/>
                <a:gd name="T18" fmla="*/ 1 w 337"/>
                <a:gd name="T19" fmla="*/ 1 h 718"/>
                <a:gd name="T20" fmla="*/ 1 w 337"/>
                <a:gd name="T21" fmla="*/ 1 h 718"/>
                <a:gd name="T22" fmla="*/ 0 w 337"/>
                <a:gd name="T23" fmla="*/ 1 h 718"/>
                <a:gd name="T24" fmla="*/ 1 w 337"/>
                <a:gd name="T25" fmla="*/ 1 h 718"/>
                <a:gd name="T26" fmla="*/ 1 w 337"/>
                <a:gd name="T27" fmla="*/ 1 h 718"/>
                <a:gd name="T28" fmla="*/ 1 w 337"/>
                <a:gd name="T29" fmla="*/ 1 h 7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7"/>
                <a:gd name="T46" fmla="*/ 0 h 718"/>
                <a:gd name="T47" fmla="*/ 337 w 337"/>
                <a:gd name="T48" fmla="*/ 718 h 7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7" h="718">
                  <a:moveTo>
                    <a:pt x="90" y="410"/>
                  </a:moveTo>
                  <a:lnTo>
                    <a:pt x="275" y="265"/>
                  </a:lnTo>
                  <a:lnTo>
                    <a:pt x="284" y="257"/>
                  </a:lnTo>
                  <a:lnTo>
                    <a:pt x="273" y="244"/>
                  </a:lnTo>
                  <a:lnTo>
                    <a:pt x="129" y="139"/>
                  </a:lnTo>
                  <a:lnTo>
                    <a:pt x="243" y="18"/>
                  </a:lnTo>
                  <a:lnTo>
                    <a:pt x="224" y="0"/>
                  </a:lnTo>
                  <a:lnTo>
                    <a:pt x="89" y="144"/>
                  </a:lnTo>
                  <a:lnTo>
                    <a:pt x="243" y="254"/>
                  </a:lnTo>
                  <a:lnTo>
                    <a:pt x="43" y="414"/>
                  </a:lnTo>
                  <a:lnTo>
                    <a:pt x="281" y="554"/>
                  </a:lnTo>
                  <a:lnTo>
                    <a:pt x="0" y="695"/>
                  </a:lnTo>
                  <a:lnTo>
                    <a:pt x="12" y="718"/>
                  </a:lnTo>
                  <a:lnTo>
                    <a:pt x="337" y="556"/>
                  </a:lnTo>
                  <a:lnTo>
                    <a:pt x="90" y="4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Rectangle 18"/>
            <p:cNvSpPr>
              <a:spLocks noChangeAspect="1" noChangeArrowheads="1"/>
            </p:cNvSpPr>
            <p:nvPr/>
          </p:nvSpPr>
          <p:spPr bwMode="auto">
            <a:xfrm>
              <a:off x="2454" y="1621"/>
              <a:ext cx="16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Rectangle 19"/>
            <p:cNvSpPr>
              <a:spLocks noChangeAspect="1" noChangeArrowheads="1"/>
            </p:cNvSpPr>
            <p:nvPr/>
          </p:nvSpPr>
          <p:spPr bwMode="auto">
            <a:xfrm>
              <a:off x="2324" y="2049"/>
              <a:ext cx="273" cy="5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9" name="Freeform 20"/>
          <p:cNvSpPr>
            <a:spLocks noChangeAspect="1"/>
          </p:cNvSpPr>
          <p:nvPr/>
        </p:nvSpPr>
        <p:spPr bwMode="auto">
          <a:xfrm rot="5698111">
            <a:off x="3947319" y="3069431"/>
            <a:ext cx="523875" cy="792163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Text Box 21"/>
          <p:cNvSpPr txBox="1">
            <a:spLocks noChangeAspect="1" noChangeArrowheads="1"/>
          </p:cNvSpPr>
          <p:nvPr/>
        </p:nvSpPr>
        <p:spPr bwMode="auto">
          <a:xfrm>
            <a:off x="3932238" y="3729038"/>
            <a:ext cx="14335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Primary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600">
                <a:ea typeface="굴림" charset="-127"/>
              </a:rPr>
              <a:t>Base-station</a:t>
            </a:r>
          </a:p>
        </p:txBody>
      </p:sp>
      <p:sp>
        <p:nvSpPr>
          <p:cNvPr id="2071" name="Text Box 22"/>
          <p:cNvSpPr txBox="1">
            <a:spLocks noChangeAspect="1" noChangeArrowheads="1"/>
          </p:cNvSpPr>
          <p:nvPr/>
        </p:nvSpPr>
        <p:spPr bwMode="auto">
          <a:xfrm>
            <a:off x="2265363" y="3675063"/>
            <a:ext cx="101758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Primary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User</a:t>
            </a:r>
          </a:p>
        </p:txBody>
      </p:sp>
      <p:sp>
        <p:nvSpPr>
          <p:cNvPr id="2072" name="Text Box 23"/>
          <p:cNvSpPr txBox="1">
            <a:spLocks noChangeAspect="1" noChangeArrowheads="1"/>
          </p:cNvSpPr>
          <p:nvPr/>
        </p:nvSpPr>
        <p:spPr bwMode="auto">
          <a:xfrm>
            <a:off x="2447925" y="6070600"/>
            <a:ext cx="2052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Primary Network</a:t>
            </a:r>
          </a:p>
        </p:txBody>
      </p:sp>
      <p:sp>
        <p:nvSpPr>
          <p:cNvPr id="2073" name="Text Box 24"/>
          <p:cNvSpPr txBox="1">
            <a:spLocks noChangeAspect="1" noChangeArrowheads="1"/>
          </p:cNvSpPr>
          <p:nvPr/>
        </p:nvSpPr>
        <p:spPr bwMode="auto">
          <a:xfrm>
            <a:off x="1431925" y="3033713"/>
            <a:ext cx="2155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2000">
                <a:solidFill>
                  <a:srgbClr val="FF9933"/>
                </a:solidFill>
                <a:ea typeface="굴림" charset="-127"/>
              </a:rPr>
              <a:t>Licensed Band I</a:t>
            </a:r>
          </a:p>
        </p:txBody>
      </p:sp>
      <p:sp>
        <p:nvSpPr>
          <p:cNvPr id="2074" name="Freeform 25"/>
          <p:cNvSpPr>
            <a:spLocks noChangeAspect="1"/>
          </p:cNvSpPr>
          <p:nvPr/>
        </p:nvSpPr>
        <p:spPr bwMode="auto">
          <a:xfrm rot="1684710" flipV="1">
            <a:off x="5151438" y="3303588"/>
            <a:ext cx="1711325" cy="588962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26"/>
          <p:cNvSpPr>
            <a:spLocks noChangeAspect="1" noChangeShapeType="1"/>
          </p:cNvSpPr>
          <p:nvPr/>
        </p:nvSpPr>
        <p:spPr bwMode="auto">
          <a:xfrm>
            <a:off x="6083300" y="1644650"/>
            <a:ext cx="0" cy="43608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76" name="Text Box 27"/>
          <p:cNvSpPr txBox="1">
            <a:spLocks noChangeAspect="1" noChangeArrowheads="1"/>
          </p:cNvSpPr>
          <p:nvPr/>
        </p:nvSpPr>
        <p:spPr bwMode="auto">
          <a:xfrm>
            <a:off x="1377950" y="1738313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2000">
                <a:solidFill>
                  <a:srgbClr val="FF9933"/>
                </a:solidFill>
                <a:ea typeface="굴림" charset="-127"/>
              </a:rPr>
              <a:t>Unlicensed Band</a:t>
            </a:r>
          </a:p>
        </p:txBody>
      </p:sp>
      <p:sp>
        <p:nvSpPr>
          <p:cNvPr id="2077" name="Text Box 28"/>
          <p:cNvSpPr txBox="1">
            <a:spLocks noChangeAspect="1" noChangeArrowheads="1"/>
          </p:cNvSpPr>
          <p:nvPr/>
        </p:nvSpPr>
        <p:spPr bwMode="auto">
          <a:xfrm>
            <a:off x="1377950" y="4633913"/>
            <a:ext cx="2293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2000">
                <a:solidFill>
                  <a:srgbClr val="FF9933"/>
                </a:solidFill>
                <a:ea typeface="굴림" charset="-127"/>
              </a:rPr>
              <a:t>Licensed Band II</a:t>
            </a:r>
          </a:p>
        </p:txBody>
      </p:sp>
      <p:sp>
        <p:nvSpPr>
          <p:cNvPr id="2078" name="Line 29"/>
          <p:cNvSpPr>
            <a:spLocks noChangeAspect="1" noChangeShapeType="1"/>
          </p:cNvSpPr>
          <p:nvPr/>
        </p:nvSpPr>
        <p:spPr bwMode="auto">
          <a:xfrm>
            <a:off x="2597150" y="4530725"/>
            <a:ext cx="740251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79" name="Line 30"/>
          <p:cNvSpPr>
            <a:spLocks noChangeAspect="1" noChangeShapeType="1"/>
          </p:cNvSpPr>
          <p:nvPr/>
        </p:nvSpPr>
        <p:spPr bwMode="auto">
          <a:xfrm>
            <a:off x="2597150" y="1738313"/>
            <a:ext cx="739933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80" name="Line 31"/>
          <p:cNvSpPr>
            <a:spLocks noChangeAspect="1" noChangeShapeType="1"/>
          </p:cNvSpPr>
          <p:nvPr/>
        </p:nvSpPr>
        <p:spPr bwMode="auto">
          <a:xfrm>
            <a:off x="2597150" y="5853113"/>
            <a:ext cx="740251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81" name="Line 32"/>
          <p:cNvSpPr>
            <a:spLocks noChangeAspect="1" noChangeShapeType="1"/>
          </p:cNvSpPr>
          <p:nvPr/>
        </p:nvSpPr>
        <p:spPr bwMode="auto">
          <a:xfrm>
            <a:off x="2673350" y="3033713"/>
            <a:ext cx="728662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60725" y="3424238"/>
          <a:ext cx="57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Visio" r:id="rId3" imgW="987742" imgH="916781" progId="Visio.Drawing.11">
                  <p:embed/>
                </p:oleObj>
              </mc:Choice>
              <mc:Fallback>
                <p:oleObj name="Visio" r:id="rId3" imgW="987742" imgH="916781" progId="Visio.Drawing.11">
                  <p:embed/>
                  <p:pic>
                    <p:nvPicPr>
                      <p:cNvPr id="0" name="Object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424238"/>
                        <a:ext cx="5715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2" name="Group 34"/>
          <p:cNvGrpSpPr>
            <a:grpSpLocks noChangeAspect="1"/>
          </p:cNvGrpSpPr>
          <p:nvPr/>
        </p:nvGrpSpPr>
        <p:grpSpPr bwMode="auto">
          <a:xfrm>
            <a:off x="8466138" y="3414713"/>
            <a:ext cx="528637" cy="457200"/>
            <a:chOff x="391" y="1762"/>
            <a:chExt cx="377" cy="362"/>
          </a:xfrm>
        </p:grpSpPr>
        <p:sp>
          <p:nvSpPr>
            <p:cNvPr id="2119" name="Freeform 35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36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37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38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39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40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41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42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43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44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3" name="Freeform 45"/>
          <p:cNvSpPr>
            <a:spLocks noChangeAspect="1"/>
          </p:cNvSpPr>
          <p:nvPr/>
        </p:nvSpPr>
        <p:spPr bwMode="auto">
          <a:xfrm rot="-5595276">
            <a:off x="6458743" y="4282282"/>
            <a:ext cx="633413" cy="47625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403975" y="4530725"/>
          <a:ext cx="3492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Visio" r:id="rId5" imgW="506254" imgH="771049" progId="Visio.Drawing.11">
                  <p:embed/>
                </p:oleObj>
              </mc:Choice>
              <mc:Fallback>
                <p:oleObj name="Visio" r:id="rId5" imgW="506254" imgH="771049" progId="Visio.Drawing.11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4530725"/>
                        <a:ext cx="3492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038975" y="5165725"/>
          <a:ext cx="3476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Visio" r:id="rId7" imgW="506254" imgH="771049" progId="Visio.Drawing.11">
                  <p:embed/>
                </p:oleObj>
              </mc:Choice>
              <mc:Fallback>
                <p:oleObj name="Visio" r:id="rId7" imgW="506254" imgH="771049" progId="Visio.Drawing.11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5165725"/>
                        <a:ext cx="34766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170738" y="2220913"/>
          <a:ext cx="3492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Visio" r:id="rId8" imgW="506254" imgH="771049" progId="Visio.Drawing.11">
                  <p:embed/>
                </p:oleObj>
              </mc:Choice>
              <mc:Fallback>
                <p:oleObj name="Visio" r:id="rId8" imgW="506254" imgH="771049" progId="Visio.Drawing.11">
                  <p:embed/>
                  <p:pic>
                    <p:nvPicPr>
                      <p:cNvPr id="0" name="Object 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220913"/>
                        <a:ext cx="3492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4" name="Group 49"/>
          <p:cNvGrpSpPr>
            <a:grpSpLocks noChangeAspect="1"/>
          </p:cNvGrpSpPr>
          <p:nvPr/>
        </p:nvGrpSpPr>
        <p:grpSpPr bwMode="auto">
          <a:xfrm>
            <a:off x="6981825" y="3643313"/>
            <a:ext cx="528638" cy="457200"/>
            <a:chOff x="391" y="1762"/>
            <a:chExt cx="377" cy="362"/>
          </a:xfrm>
        </p:grpSpPr>
        <p:sp>
          <p:nvSpPr>
            <p:cNvPr id="2109" name="Freeform 50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51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52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53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54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55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56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57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58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59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5" name="Freeform 60"/>
          <p:cNvSpPr>
            <a:spLocks noChangeAspect="1"/>
          </p:cNvSpPr>
          <p:nvPr/>
        </p:nvSpPr>
        <p:spPr bwMode="auto">
          <a:xfrm rot="-642623">
            <a:off x="6515100" y="4986338"/>
            <a:ext cx="635000" cy="396875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Freeform 61"/>
          <p:cNvSpPr>
            <a:spLocks noChangeAspect="1"/>
          </p:cNvSpPr>
          <p:nvPr/>
        </p:nvSpPr>
        <p:spPr bwMode="auto">
          <a:xfrm rot="-9233028">
            <a:off x="7253288" y="4381500"/>
            <a:ext cx="395287" cy="1052513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Freeform 62"/>
          <p:cNvSpPr>
            <a:spLocks noChangeAspect="1"/>
          </p:cNvSpPr>
          <p:nvPr/>
        </p:nvSpPr>
        <p:spPr bwMode="auto">
          <a:xfrm rot="-10089088">
            <a:off x="7251700" y="2754313"/>
            <a:ext cx="395288" cy="1052512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Text Box 63"/>
          <p:cNvSpPr txBox="1">
            <a:spLocks noChangeAspect="1" noChangeArrowheads="1"/>
          </p:cNvSpPr>
          <p:nvPr/>
        </p:nvSpPr>
        <p:spPr bwMode="auto">
          <a:xfrm>
            <a:off x="6164263" y="5986463"/>
            <a:ext cx="3048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Cognitive Radio Network</a:t>
            </a:r>
          </a:p>
          <a:p>
            <a:pPr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(</a:t>
            </a:r>
            <a:r>
              <a:rPr lang="en-US" altLang="ko-KR" sz="1800">
                <a:solidFill>
                  <a:srgbClr val="FFFFFF"/>
                </a:solidFill>
                <a:ea typeface="굴림" charset="-127"/>
              </a:rPr>
              <a:t>Without Infrastructure)</a:t>
            </a:r>
          </a:p>
        </p:txBody>
      </p:sp>
      <p:sp>
        <p:nvSpPr>
          <p:cNvPr id="2089" name="Text Box 64"/>
          <p:cNvSpPr txBox="1">
            <a:spLocks noChangeAspect="1" noChangeArrowheads="1"/>
          </p:cNvSpPr>
          <p:nvPr/>
        </p:nvSpPr>
        <p:spPr bwMode="auto">
          <a:xfrm>
            <a:off x="7599363" y="4181475"/>
            <a:ext cx="1096962" cy="9461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CR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Ad Hoc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Access</a:t>
            </a:r>
          </a:p>
        </p:txBody>
      </p:sp>
      <p:sp>
        <p:nvSpPr>
          <p:cNvPr id="2090" name="Text Box 65"/>
          <p:cNvSpPr txBox="1">
            <a:spLocks noChangeAspect="1" noChangeArrowheads="1"/>
          </p:cNvSpPr>
          <p:nvPr/>
        </p:nvSpPr>
        <p:spPr bwMode="auto">
          <a:xfrm>
            <a:off x="7394575" y="2043113"/>
            <a:ext cx="895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altLang="ko-KR" sz="1600"/>
              <a:t>CR User</a:t>
            </a:r>
          </a:p>
        </p:txBody>
      </p:sp>
      <p:sp>
        <p:nvSpPr>
          <p:cNvPr id="2091" name="Text Box 66"/>
          <p:cNvSpPr txBox="1">
            <a:spLocks noChangeAspect="1" noChangeArrowheads="1"/>
          </p:cNvSpPr>
          <p:nvPr/>
        </p:nvSpPr>
        <p:spPr bwMode="auto">
          <a:xfrm>
            <a:off x="4687888" y="1358900"/>
            <a:ext cx="1849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/>
              <a:t>Spectrum Band</a:t>
            </a:r>
          </a:p>
        </p:txBody>
      </p:sp>
      <p:sp>
        <p:nvSpPr>
          <p:cNvPr id="2092" name="Freeform 67"/>
          <p:cNvSpPr>
            <a:spLocks noChangeAspect="1"/>
          </p:cNvSpPr>
          <p:nvPr/>
        </p:nvSpPr>
        <p:spPr bwMode="auto">
          <a:xfrm rot="5698111">
            <a:off x="4071937" y="4759326"/>
            <a:ext cx="403225" cy="6096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Freeform 68"/>
          <p:cNvSpPr>
            <a:spLocks noChangeAspect="1"/>
          </p:cNvSpPr>
          <p:nvPr/>
        </p:nvSpPr>
        <p:spPr bwMode="auto">
          <a:xfrm rot="7565170">
            <a:off x="4475162" y="5076826"/>
            <a:ext cx="403225" cy="6096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4" name="Freeform 69"/>
          <p:cNvSpPr>
            <a:spLocks noChangeAspect="1"/>
          </p:cNvSpPr>
          <p:nvPr/>
        </p:nvSpPr>
        <p:spPr bwMode="auto">
          <a:xfrm rot="9997339">
            <a:off x="4987925" y="4679950"/>
            <a:ext cx="403225" cy="6096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Freeform 70"/>
          <p:cNvSpPr>
            <a:spLocks noChangeAspect="1"/>
          </p:cNvSpPr>
          <p:nvPr/>
        </p:nvSpPr>
        <p:spPr bwMode="auto">
          <a:xfrm rot="-4613412">
            <a:off x="7875588" y="3224212"/>
            <a:ext cx="395288" cy="1052513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6" name="Group 71"/>
          <p:cNvGrpSpPr>
            <a:grpSpLocks noChangeAspect="1"/>
          </p:cNvGrpSpPr>
          <p:nvPr/>
        </p:nvGrpSpPr>
        <p:grpSpPr bwMode="auto">
          <a:xfrm>
            <a:off x="9147175" y="2195513"/>
            <a:ext cx="528638" cy="457200"/>
            <a:chOff x="391" y="1762"/>
            <a:chExt cx="377" cy="362"/>
          </a:xfrm>
        </p:grpSpPr>
        <p:sp>
          <p:nvSpPr>
            <p:cNvPr id="2099" name="Freeform 72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73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74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75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76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77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78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79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80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81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7" name="Freeform 82"/>
          <p:cNvSpPr>
            <a:spLocks noChangeAspect="1"/>
          </p:cNvSpPr>
          <p:nvPr/>
        </p:nvSpPr>
        <p:spPr bwMode="auto">
          <a:xfrm rot="-7016146">
            <a:off x="9018588" y="2476500"/>
            <a:ext cx="395287" cy="1052513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4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109075" y="4706938"/>
          <a:ext cx="3238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Visio" r:id="rId9" imgW="506254" imgH="771049" progId="Visio.Drawing.11">
                  <p:embed/>
                </p:oleObj>
              </mc:Choice>
              <mc:Fallback>
                <p:oleObj name="Visio" r:id="rId9" imgW="506254" imgH="771049" progId="Visio.Drawing.11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075" y="4706938"/>
                        <a:ext cx="3238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8" name="Freeform 84"/>
          <p:cNvSpPr>
            <a:spLocks noChangeAspect="1"/>
          </p:cNvSpPr>
          <p:nvPr/>
        </p:nvSpPr>
        <p:spPr bwMode="auto">
          <a:xfrm rot="10800000">
            <a:off x="8994775" y="3871913"/>
            <a:ext cx="395288" cy="1052512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5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970338" y="4875213"/>
          <a:ext cx="4270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Visio" r:id="rId10" imgW="987742" imgH="916781" progId="Visio.Drawing.11">
                  <p:embed/>
                </p:oleObj>
              </mc:Choice>
              <mc:Fallback>
                <p:oleObj name="Visio" r:id="rId10" imgW="987742" imgH="916781" progId="Visio.Drawing.11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4875213"/>
                        <a:ext cx="427037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10175" y="5013325"/>
          <a:ext cx="4270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Visio" r:id="rId11" imgW="987742" imgH="916781" progId="Visio.Drawing.11">
                  <p:embed/>
                </p:oleObj>
              </mc:Choice>
              <mc:Fallback>
                <p:oleObj name="Visio" r:id="rId11" imgW="987742" imgH="916781" progId="Visio.Drawing.11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5013325"/>
                        <a:ext cx="4270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16475" y="4432300"/>
          <a:ext cx="2651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Visio" r:id="rId12" imgW="506254" imgH="771049" progId="Visio.Drawing.11">
                  <p:embed/>
                </p:oleObj>
              </mc:Choice>
              <mc:Fallback>
                <p:oleObj name="Visio" r:id="rId12" imgW="506254" imgH="771049" progId="Visio.Drawing.11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4432300"/>
                        <a:ext cx="2651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1750" y="6324600"/>
            <a:ext cx="762000" cy="304800"/>
          </a:xfrm>
          <a:noFill/>
        </p:spPr>
        <p:txBody>
          <a:bodyPr/>
          <a:lstStyle/>
          <a:p>
            <a:fld id="{58EC725A-308D-4385-9C27-DCF41003C9AB}" type="slidenum">
              <a:rPr lang="en-GB"/>
              <a:pPr/>
              <a:t>4</a:t>
            </a:fld>
            <a:endParaRPr lang="en-GB"/>
          </a:p>
        </p:txBody>
      </p:sp>
      <p:sp>
        <p:nvSpPr>
          <p:cNvPr id="305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-228600"/>
            <a:ext cx="939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900">
                <a:ea typeface="굴림" pitchFamily="-111" charset="-127"/>
                <a:cs typeface="굴림" pitchFamily="-111" charset="-127"/>
              </a:rPr>
              <a:t>Cognitive Radio Network Architecture</a:t>
            </a:r>
          </a:p>
        </p:txBody>
      </p:sp>
      <p:sp>
        <p:nvSpPr>
          <p:cNvPr id="3087" name="Line 3"/>
          <p:cNvSpPr>
            <a:spLocks noChangeAspect="1" noChangeShapeType="1"/>
          </p:cNvSpPr>
          <p:nvPr/>
        </p:nvSpPr>
        <p:spPr bwMode="auto">
          <a:xfrm>
            <a:off x="1617663" y="28956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88" name="Line 4"/>
          <p:cNvSpPr>
            <a:spLocks noChangeAspect="1" noChangeShapeType="1"/>
          </p:cNvSpPr>
          <p:nvPr/>
        </p:nvSpPr>
        <p:spPr bwMode="auto">
          <a:xfrm>
            <a:off x="1296988" y="28956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89" name="Line 5"/>
          <p:cNvSpPr>
            <a:spLocks noChangeAspect="1" noChangeShapeType="1"/>
          </p:cNvSpPr>
          <p:nvPr/>
        </p:nvSpPr>
        <p:spPr bwMode="auto">
          <a:xfrm>
            <a:off x="1677988" y="22098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90" name="Line 6"/>
          <p:cNvSpPr>
            <a:spLocks noChangeAspect="1" noChangeShapeType="1"/>
          </p:cNvSpPr>
          <p:nvPr/>
        </p:nvSpPr>
        <p:spPr bwMode="auto">
          <a:xfrm>
            <a:off x="1519238" y="28956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91" name="Line 7"/>
          <p:cNvSpPr>
            <a:spLocks noChangeAspect="1" noChangeShapeType="1"/>
          </p:cNvSpPr>
          <p:nvPr/>
        </p:nvSpPr>
        <p:spPr bwMode="auto">
          <a:xfrm>
            <a:off x="1185863" y="2895600"/>
            <a:ext cx="0" cy="1296988"/>
          </a:xfrm>
          <a:prstGeom prst="line">
            <a:avLst/>
          </a:prstGeom>
          <a:noFill/>
          <a:ln w="63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92" name="Oval 8"/>
          <p:cNvSpPr>
            <a:spLocks noChangeAspect="1" noChangeArrowheads="1"/>
          </p:cNvSpPr>
          <p:nvPr/>
        </p:nvSpPr>
        <p:spPr bwMode="auto">
          <a:xfrm>
            <a:off x="4725988" y="1547813"/>
            <a:ext cx="2214562" cy="4167187"/>
          </a:xfrm>
          <a:prstGeom prst="ellipse">
            <a:avLst/>
          </a:prstGeom>
          <a:solidFill>
            <a:srgbClr val="00FF00">
              <a:alpha val="69019"/>
            </a:srgbClr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9"/>
          <p:cNvSpPr>
            <a:spLocks noChangeAspect="1" noChangeArrowheads="1"/>
          </p:cNvSpPr>
          <p:nvPr/>
        </p:nvSpPr>
        <p:spPr bwMode="auto">
          <a:xfrm>
            <a:off x="2185988" y="4465638"/>
            <a:ext cx="7186612" cy="1109662"/>
          </a:xfrm>
          <a:prstGeom prst="ellipse">
            <a:avLst/>
          </a:prstGeom>
          <a:solidFill>
            <a:schemeClr val="bg1">
              <a:alpha val="25882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Monotype Sorts" charset="2"/>
              <a:buNone/>
            </a:pPr>
            <a:endParaRPr lang="ko-KR" altLang="en-US" sz="1000">
              <a:latin typeface="Arial" charset="0"/>
            </a:endParaRPr>
          </a:p>
        </p:txBody>
      </p:sp>
      <p:sp>
        <p:nvSpPr>
          <p:cNvPr id="3094" name="Oval 10"/>
          <p:cNvSpPr>
            <a:spLocks noChangeAspect="1" noChangeArrowheads="1"/>
          </p:cNvSpPr>
          <p:nvPr/>
        </p:nvSpPr>
        <p:spPr bwMode="auto">
          <a:xfrm>
            <a:off x="2254250" y="2927350"/>
            <a:ext cx="7188200" cy="1187450"/>
          </a:xfrm>
          <a:prstGeom prst="ellipse">
            <a:avLst/>
          </a:prstGeom>
          <a:solidFill>
            <a:schemeClr val="bg1">
              <a:alpha val="25882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 typeface="Monotype Sorts" charset="2"/>
              <a:buNone/>
            </a:pPr>
            <a:endParaRPr lang="ko-KR" altLang="en-US" sz="1000">
              <a:latin typeface="Arial" charset="0"/>
            </a:endParaRPr>
          </a:p>
        </p:txBody>
      </p:sp>
      <p:sp>
        <p:nvSpPr>
          <p:cNvPr id="3095" name="Oval 11"/>
          <p:cNvSpPr>
            <a:spLocks noChangeAspect="1" noChangeArrowheads="1"/>
          </p:cNvSpPr>
          <p:nvPr/>
        </p:nvSpPr>
        <p:spPr bwMode="auto">
          <a:xfrm>
            <a:off x="6046788" y="1547813"/>
            <a:ext cx="2298700" cy="4167187"/>
          </a:xfrm>
          <a:prstGeom prst="ellipse">
            <a:avLst/>
          </a:prstGeom>
          <a:solidFill>
            <a:srgbClr val="99CCFF">
              <a:alpha val="34901"/>
            </a:srgbClr>
          </a:solidFill>
          <a:ln w="63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6" name="Group 12"/>
          <p:cNvGrpSpPr>
            <a:grpSpLocks/>
          </p:cNvGrpSpPr>
          <p:nvPr/>
        </p:nvGrpSpPr>
        <p:grpSpPr bwMode="auto">
          <a:xfrm>
            <a:off x="3810000" y="2632075"/>
            <a:ext cx="433388" cy="935038"/>
            <a:chOff x="2324" y="1515"/>
            <a:chExt cx="273" cy="589"/>
          </a:xfrm>
        </p:grpSpPr>
        <p:sp>
          <p:nvSpPr>
            <p:cNvPr id="3178" name="Freeform 13"/>
            <p:cNvSpPr>
              <a:spLocks noChangeAspect="1"/>
            </p:cNvSpPr>
            <p:nvPr/>
          </p:nvSpPr>
          <p:spPr bwMode="auto">
            <a:xfrm>
              <a:off x="2380" y="1515"/>
              <a:ext cx="169" cy="170"/>
            </a:xfrm>
            <a:custGeom>
              <a:avLst/>
              <a:gdLst>
                <a:gd name="T0" fmla="*/ 1 w 306"/>
                <a:gd name="T1" fmla="*/ 1 h 307"/>
                <a:gd name="T2" fmla="*/ 1 w 306"/>
                <a:gd name="T3" fmla="*/ 1 h 307"/>
                <a:gd name="T4" fmla="*/ 1 w 306"/>
                <a:gd name="T5" fmla="*/ 1 h 307"/>
                <a:gd name="T6" fmla="*/ 1 w 306"/>
                <a:gd name="T7" fmla="*/ 1 h 307"/>
                <a:gd name="T8" fmla="*/ 1 w 306"/>
                <a:gd name="T9" fmla="*/ 1 h 307"/>
                <a:gd name="T10" fmla="*/ 1 w 306"/>
                <a:gd name="T11" fmla="*/ 1 h 307"/>
                <a:gd name="T12" fmla="*/ 1 w 306"/>
                <a:gd name="T13" fmla="*/ 1 h 307"/>
                <a:gd name="T14" fmla="*/ 1 w 306"/>
                <a:gd name="T15" fmla="*/ 1 h 307"/>
                <a:gd name="T16" fmla="*/ 1 w 306"/>
                <a:gd name="T17" fmla="*/ 1 h 307"/>
                <a:gd name="T18" fmla="*/ 1 w 306"/>
                <a:gd name="T19" fmla="*/ 1 h 307"/>
                <a:gd name="T20" fmla="*/ 1 w 306"/>
                <a:gd name="T21" fmla="*/ 1 h 307"/>
                <a:gd name="T22" fmla="*/ 1 w 306"/>
                <a:gd name="T23" fmla="*/ 1 h 307"/>
                <a:gd name="T24" fmla="*/ 1 w 306"/>
                <a:gd name="T25" fmla="*/ 1 h 307"/>
                <a:gd name="T26" fmla="*/ 1 w 306"/>
                <a:gd name="T27" fmla="*/ 1 h 307"/>
                <a:gd name="T28" fmla="*/ 1 w 306"/>
                <a:gd name="T29" fmla="*/ 1 h 307"/>
                <a:gd name="T30" fmla="*/ 1 w 306"/>
                <a:gd name="T31" fmla="*/ 1 h 307"/>
                <a:gd name="T32" fmla="*/ 1 w 306"/>
                <a:gd name="T33" fmla="*/ 1 h 307"/>
                <a:gd name="T34" fmla="*/ 1 w 306"/>
                <a:gd name="T35" fmla="*/ 1 h 307"/>
                <a:gd name="T36" fmla="*/ 1 w 306"/>
                <a:gd name="T37" fmla="*/ 1 h 307"/>
                <a:gd name="T38" fmla="*/ 1 w 306"/>
                <a:gd name="T39" fmla="*/ 1 h 307"/>
                <a:gd name="T40" fmla="*/ 1 w 306"/>
                <a:gd name="T41" fmla="*/ 1 h 307"/>
                <a:gd name="T42" fmla="*/ 1 w 306"/>
                <a:gd name="T43" fmla="*/ 1 h 307"/>
                <a:gd name="T44" fmla="*/ 1 w 306"/>
                <a:gd name="T45" fmla="*/ 1 h 307"/>
                <a:gd name="T46" fmla="*/ 1 w 306"/>
                <a:gd name="T47" fmla="*/ 1 h 307"/>
                <a:gd name="T48" fmla="*/ 1 w 306"/>
                <a:gd name="T49" fmla="*/ 1 h 307"/>
                <a:gd name="T50" fmla="*/ 1 w 306"/>
                <a:gd name="T51" fmla="*/ 1 h 307"/>
                <a:gd name="T52" fmla="*/ 1 w 306"/>
                <a:gd name="T53" fmla="*/ 1 h 307"/>
                <a:gd name="T54" fmla="*/ 1 w 306"/>
                <a:gd name="T55" fmla="*/ 1 h 307"/>
                <a:gd name="T56" fmla="*/ 1 w 306"/>
                <a:gd name="T57" fmla="*/ 1 h 307"/>
                <a:gd name="T58" fmla="*/ 1 w 306"/>
                <a:gd name="T59" fmla="*/ 1 h 307"/>
                <a:gd name="T60" fmla="*/ 1 w 306"/>
                <a:gd name="T61" fmla="*/ 1 h 307"/>
                <a:gd name="T62" fmla="*/ 1 w 306"/>
                <a:gd name="T63" fmla="*/ 1 h 307"/>
                <a:gd name="T64" fmla="*/ 1 w 306"/>
                <a:gd name="T65" fmla="*/ 0 h 307"/>
                <a:gd name="T66" fmla="*/ 1 w 306"/>
                <a:gd name="T67" fmla="*/ 1 h 307"/>
                <a:gd name="T68" fmla="*/ 1 w 306"/>
                <a:gd name="T69" fmla="*/ 1 h 307"/>
                <a:gd name="T70" fmla="*/ 1 w 306"/>
                <a:gd name="T71" fmla="*/ 1 h 307"/>
                <a:gd name="T72" fmla="*/ 1 w 306"/>
                <a:gd name="T73" fmla="*/ 1 h 307"/>
                <a:gd name="T74" fmla="*/ 1 w 306"/>
                <a:gd name="T75" fmla="*/ 1 h 307"/>
                <a:gd name="T76" fmla="*/ 1 w 306"/>
                <a:gd name="T77" fmla="*/ 1 h 307"/>
                <a:gd name="T78" fmla="*/ 1 w 306"/>
                <a:gd name="T79" fmla="*/ 1 h 307"/>
                <a:gd name="T80" fmla="*/ 0 w 306"/>
                <a:gd name="T81" fmla="*/ 1 h 307"/>
                <a:gd name="T82" fmla="*/ 1 w 306"/>
                <a:gd name="T83" fmla="*/ 1 h 307"/>
                <a:gd name="T84" fmla="*/ 1 w 306"/>
                <a:gd name="T85" fmla="*/ 1 h 307"/>
                <a:gd name="T86" fmla="*/ 1 w 306"/>
                <a:gd name="T87" fmla="*/ 1 h 307"/>
                <a:gd name="T88" fmla="*/ 1 w 306"/>
                <a:gd name="T89" fmla="*/ 1 h 307"/>
                <a:gd name="T90" fmla="*/ 1 w 306"/>
                <a:gd name="T91" fmla="*/ 1 h 307"/>
                <a:gd name="T92" fmla="*/ 1 w 306"/>
                <a:gd name="T93" fmla="*/ 1 h 307"/>
                <a:gd name="T94" fmla="*/ 1 w 306"/>
                <a:gd name="T95" fmla="*/ 1 h 307"/>
                <a:gd name="T96" fmla="*/ 1 w 306"/>
                <a:gd name="T97" fmla="*/ 1 h 307"/>
                <a:gd name="T98" fmla="*/ 1 w 306"/>
                <a:gd name="T99" fmla="*/ 1 h 307"/>
                <a:gd name="T100" fmla="*/ 1 w 306"/>
                <a:gd name="T101" fmla="*/ 1 h 307"/>
                <a:gd name="T102" fmla="*/ 1 w 306"/>
                <a:gd name="T103" fmla="*/ 1 h 307"/>
                <a:gd name="T104" fmla="*/ 1 w 306"/>
                <a:gd name="T105" fmla="*/ 1 h 307"/>
                <a:gd name="T106" fmla="*/ 1 w 306"/>
                <a:gd name="T107" fmla="*/ 1 h 307"/>
                <a:gd name="T108" fmla="*/ 1 w 306"/>
                <a:gd name="T109" fmla="*/ 1 h 307"/>
                <a:gd name="T110" fmla="*/ 1 w 306"/>
                <a:gd name="T111" fmla="*/ 1 h 307"/>
                <a:gd name="T112" fmla="*/ 1 w 306"/>
                <a:gd name="T113" fmla="*/ 1 h 3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6"/>
                <a:gd name="T172" fmla="*/ 0 h 307"/>
                <a:gd name="T173" fmla="*/ 306 w 306"/>
                <a:gd name="T174" fmla="*/ 307 h 3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6" h="307">
                  <a:moveTo>
                    <a:pt x="153" y="307"/>
                  </a:moveTo>
                  <a:lnTo>
                    <a:pt x="168" y="306"/>
                  </a:lnTo>
                  <a:lnTo>
                    <a:pt x="183" y="304"/>
                  </a:lnTo>
                  <a:lnTo>
                    <a:pt x="198" y="300"/>
                  </a:lnTo>
                  <a:lnTo>
                    <a:pt x="212" y="296"/>
                  </a:lnTo>
                  <a:lnTo>
                    <a:pt x="226" y="289"/>
                  </a:lnTo>
                  <a:lnTo>
                    <a:pt x="238" y="282"/>
                  </a:lnTo>
                  <a:lnTo>
                    <a:pt x="250" y="273"/>
                  </a:lnTo>
                  <a:lnTo>
                    <a:pt x="262" y="262"/>
                  </a:lnTo>
                  <a:lnTo>
                    <a:pt x="272" y="251"/>
                  </a:lnTo>
                  <a:lnTo>
                    <a:pt x="281" y="238"/>
                  </a:lnTo>
                  <a:lnTo>
                    <a:pt x="288" y="225"/>
                  </a:lnTo>
                  <a:lnTo>
                    <a:pt x="295" y="212"/>
                  </a:lnTo>
                  <a:lnTo>
                    <a:pt x="300" y="198"/>
                  </a:lnTo>
                  <a:lnTo>
                    <a:pt x="303" y="183"/>
                  </a:lnTo>
                  <a:lnTo>
                    <a:pt x="305" y="168"/>
                  </a:lnTo>
                  <a:lnTo>
                    <a:pt x="306" y="153"/>
                  </a:lnTo>
                  <a:lnTo>
                    <a:pt x="305" y="138"/>
                  </a:lnTo>
                  <a:lnTo>
                    <a:pt x="303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8" y="80"/>
                  </a:lnTo>
                  <a:lnTo>
                    <a:pt x="281" y="68"/>
                  </a:lnTo>
                  <a:lnTo>
                    <a:pt x="272" y="56"/>
                  </a:lnTo>
                  <a:lnTo>
                    <a:pt x="262" y="44"/>
                  </a:lnTo>
                  <a:lnTo>
                    <a:pt x="250" y="34"/>
                  </a:lnTo>
                  <a:lnTo>
                    <a:pt x="238" y="25"/>
                  </a:lnTo>
                  <a:lnTo>
                    <a:pt x="226" y="18"/>
                  </a:lnTo>
                  <a:lnTo>
                    <a:pt x="212" y="11"/>
                  </a:lnTo>
                  <a:lnTo>
                    <a:pt x="198" y="6"/>
                  </a:lnTo>
                  <a:lnTo>
                    <a:pt x="183" y="3"/>
                  </a:lnTo>
                  <a:lnTo>
                    <a:pt x="168" y="1"/>
                  </a:lnTo>
                  <a:lnTo>
                    <a:pt x="153" y="0"/>
                  </a:lnTo>
                  <a:lnTo>
                    <a:pt x="122" y="3"/>
                  </a:lnTo>
                  <a:lnTo>
                    <a:pt x="93" y="12"/>
                  </a:lnTo>
                  <a:lnTo>
                    <a:pt x="67" y="26"/>
                  </a:lnTo>
                  <a:lnTo>
                    <a:pt x="45" y="44"/>
                  </a:lnTo>
                  <a:lnTo>
                    <a:pt x="27" y="68"/>
                  </a:lnTo>
                  <a:lnTo>
                    <a:pt x="12" y="93"/>
                  </a:lnTo>
                  <a:lnTo>
                    <a:pt x="4" y="122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4" y="183"/>
                  </a:lnTo>
                  <a:lnTo>
                    <a:pt x="7" y="198"/>
                  </a:lnTo>
                  <a:lnTo>
                    <a:pt x="12" y="212"/>
                  </a:lnTo>
                  <a:lnTo>
                    <a:pt x="19" y="225"/>
                  </a:lnTo>
                  <a:lnTo>
                    <a:pt x="25" y="238"/>
                  </a:lnTo>
                  <a:lnTo>
                    <a:pt x="35" y="251"/>
                  </a:lnTo>
                  <a:lnTo>
                    <a:pt x="45" y="262"/>
                  </a:lnTo>
                  <a:lnTo>
                    <a:pt x="57" y="273"/>
                  </a:lnTo>
                  <a:lnTo>
                    <a:pt x="68" y="282"/>
                  </a:lnTo>
                  <a:lnTo>
                    <a:pt x="81" y="289"/>
                  </a:lnTo>
                  <a:lnTo>
                    <a:pt x="95" y="296"/>
                  </a:lnTo>
                  <a:lnTo>
                    <a:pt x="108" y="300"/>
                  </a:lnTo>
                  <a:lnTo>
                    <a:pt x="123" y="304"/>
                  </a:lnTo>
                  <a:lnTo>
                    <a:pt x="138" y="306"/>
                  </a:lnTo>
                  <a:lnTo>
                    <a:pt x="153" y="30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14"/>
            <p:cNvSpPr>
              <a:spLocks noChangeAspect="1"/>
            </p:cNvSpPr>
            <p:nvPr/>
          </p:nvSpPr>
          <p:spPr bwMode="auto">
            <a:xfrm>
              <a:off x="2429" y="1561"/>
              <a:ext cx="66" cy="67"/>
            </a:xfrm>
            <a:custGeom>
              <a:avLst/>
              <a:gdLst>
                <a:gd name="T0" fmla="*/ 1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1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0 h 120"/>
                <a:gd name="T48" fmla="*/ 1 w 120"/>
                <a:gd name="T49" fmla="*/ 0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0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20"/>
                <a:gd name="T137" fmla="*/ 120 w 120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20">
                  <a:moveTo>
                    <a:pt x="60" y="120"/>
                  </a:moveTo>
                  <a:lnTo>
                    <a:pt x="65" y="120"/>
                  </a:lnTo>
                  <a:lnTo>
                    <a:pt x="71" y="118"/>
                  </a:lnTo>
                  <a:lnTo>
                    <a:pt x="77" y="117"/>
                  </a:lnTo>
                  <a:lnTo>
                    <a:pt x="83" y="115"/>
                  </a:lnTo>
                  <a:lnTo>
                    <a:pt x="88" y="113"/>
                  </a:lnTo>
                  <a:lnTo>
                    <a:pt x="93" y="110"/>
                  </a:lnTo>
                  <a:lnTo>
                    <a:pt x="98" y="107"/>
                  </a:lnTo>
                  <a:lnTo>
                    <a:pt x="102" y="102"/>
                  </a:lnTo>
                  <a:lnTo>
                    <a:pt x="110" y="93"/>
                  </a:lnTo>
                  <a:lnTo>
                    <a:pt x="115" y="83"/>
                  </a:lnTo>
                  <a:lnTo>
                    <a:pt x="118" y="71"/>
                  </a:lnTo>
                  <a:lnTo>
                    <a:pt x="120" y="60"/>
                  </a:lnTo>
                  <a:lnTo>
                    <a:pt x="118" y="48"/>
                  </a:lnTo>
                  <a:lnTo>
                    <a:pt x="115" y="37"/>
                  </a:lnTo>
                  <a:lnTo>
                    <a:pt x="110" y="26"/>
                  </a:lnTo>
                  <a:lnTo>
                    <a:pt x="102" y="17"/>
                  </a:lnTo>
                  <a:lnTo>
                    <a:pt x="98" y="12"/>
                  </a:lnTo>
                  <a:lnTo>
                    <a:pt x="93" y="9"/>
                  </a:lnTo>
                  <a:lnTo>
                    <a:pt x="88" y="7"/>
                  </a:lnTo>
                  <a:lnTo>
                    <a:pt x="83" y="4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7" y="4"/>
                  </a:lnTo>
                  <a:lnTo>
                    <a:pt x="26" y="10"/>
                  </a:lnTo>
                  <a:lnTo>
                    <a:pt x="17" y="17"/>
                  </a:lnTo>
                  <a:lnTo>
                    <a:pt x="10" y="26"/>
                  </a:lnTo>
                  <a:lnTo>
                    <a:pt x="4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4" y="83"/>
                  </a:lnTo>
                  <a:lnTo>
                    <a:pt x="9" y="93"/>
                  </a:lnTo>
                  <a:lnTo>
                    <a:pt x="17" y="102"/>
                  </a:lnTo>
                  <a:lnTo>
                    <a:pt x="22" y="107"/>
                  </a:lnTo>
                  <a:lnTo>
                    <a:pt x="26" y="110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2" y="117"/>
                  </a:lnTo>
                  <a:lnTo>
                    <a:pt x="48" y="118"/>
                  </a:lnTo>
                  <a:lnTo>
                    <a:pt x="54" y="120"/>
                  </a:lnTo>
                  <a:lnTo>
                    <a:pt x="6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15"/>
            <p:cNvSpPr>
              <a:spLocks noChangeAspect="1"/>
            </p:cNvSpPr>
            <p:nvPr/>
          </p:nvSpPr>
          <p:spPr bwMode="auto">
            <a:xfrm>
              <a:off x="2445" y="1579"/>
              <a:ext cx="32" cy="31"/>
            </a:xfrm>
            <a:custGeom>
              <a:avLst/>
              <a:gdLst>
                <a:gd name="T0" fmla="*/ 0 w 56"/>
                <a:gd name="T1" fmla="*/ 1 h 56"/>
                <a:gd name="T2" fmla="*/ 1 w 56"/>
                <a:gd name="T3" fmla="*/ 1 h 56"/>
                <a:gd name="T4" fmla="*/ 1 w 56"/>
                <a:gd name="T5" fmla="*/ 1 h 56"/>
                <a:gd name="T6" fmla="*/ 1 w 56"/>
                <a:gd name="T7" fmla="*/ 1 h 56"/>
                <a:gd name="T8" fmla="*/ 1 w 56"/>
                <a:gd name="T9" fmla="*/ 1 h 56"/>
                <a:gd name="T10" fmla="*/ 1 w 56"/>
                <a:gd name="T11" fmla="*/ 1 h 56"/>
                <a:gd name="T12" fmla="*/ 1 w 56"/>
                <a:gd name="T13" fmla="*/ 1 h 56"/>
                <a:gd name="T14" fmla="*/ 1 w 56"/>
                <a:gd name="T15" fmla="*/ 0 h 56"/>
                <a:gd name="T16" fmla="*/ 1 w 56"/>
                <a:gd name="T17" fmla="*/ 0 h 56"/>
                <a:gd name="T18" fmla="*/ 1 w 56"/>
                <a:gd name="T19" fmla="*/ 0 h 56"/>
                <a:gd name="T20" fmla="*/ 1 w 56"/>
                <a:gd name="T21" fmla="*/ 1 h 56"/>
                <a:gd name="T22" fmla="*/ 1 w 56"/>
                <a:gd name="T23" fmla="*/ 1 h 56"/>
                <a:gd name="T24" fmla="*/ 1 w 56"/>
                <a:gd name="T25" fmla="*/ 1 h 56"/>
                <a:gd name="T26" fmla="*/ 1 w 56"/>
                <a:gd name="T27" fmla="*/ 1 h 56"/>
                <a:gd name="T28" fmla="*/ 1 w 56"/>
                <a:gd name="T29" fmla="*/ 1 h 56"/>
                <a:gd name="T30" fmla="*/ 1 w 56"/>
                <a:gd name="T31" fmla="*/ 1 h 56"/>
                <a:gd name="T32" fmla="*/ 1 w 56"/>
                <a:gd name="T33" fmla="*/ 1 h 56"/>
                <a:gd name="T34" fmla="*/ 1 w 56"/>
                <a:gd name="T35" fmla="*/ 1 h 56"/>
                <a:gd name="T36" fmla="*/ 1 w 56"/>
                <a:gd name="T37" fmla="*/ 1 h 56"/>
                <a:gd name="T38" fmla="*/ 1 w 56"/>
                <a:gd name="T39" fmla="*/ 1 h 56"/>
                <a:gd name="T40" fmla="*/ 1 w 56"/>
                <a:gd name="T41" fmla="*/ 1 h 56"/>
                <a:gd name="T42" fmla="*/ 1 w 56"/>
                <a:gd name="T43" fmla="*/ 1 h 56"/>
                <a:gd name="T44" fmla="*/ 1 w 56"/>
                <a:gd name="T45" fmla="*/ 1 h 56"/>
                <a:gd name="T46" fmla="*/ 1 w 56"/>
                <a:gd name="T47" fmla="*/ 1 h 56"/>
                <a:gd name="T48" fmla="*/ 1 w 56"/>
                <a:gd name="T49" fmla="*/ 1 h 56"/>
                <a:gd name="T50" fmla="*/ 1 w 56"/>
                <a:gd name="T51" fmla="*/ 1 h 56"/>
                <a:gd name="T52" fmla="*/ 1 w 56"/>
                <a:gd name="T53" fmla="*/ 1 h 56"/>
                <a:gd name="T54" fmla="*/ 1 w 56"/>
                <a:gd name="T55" fmla="*/ 1 h 56"/>
                <a:gd name="T56" fmla="*/ 0 w 56"/>
                <a:gd name="T57" fmla="*/ 1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56"/>
                <a:gd name="T89" fmla="*/ 56 w 5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56">
                  <a:moveTo>
                    <a:pt x="0" y="28"/>
                  </a:moveTo>
                  <a:lnTo>
                    <a:pt x="1" y="23"/>
                  </a:lnTo>
                  <a:lnTo>
                    <a:pt x="2" y="17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5" y="5"/>
                  </a:lnTo>
                  <a:lnTo>
                    <a:pt x="48" y="8"/>
                  </a:lnTo>
                  <a:lnTo>
                    <a:pt x="52" y="13"/>
                  </a:lnTo>
                  <a:lnTo>
                    <a:pt x="54" y="17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4" y="39"/>
                  </a:lnTo>
                  <a:lnTo>
                    <a:pt x="48" y="48"/>
                  </a:lnTo>
                  <a:lnTo>
                    <a:pt x="39" y="54"/>
                  </a:lnTo>
                  <a:lnTo>
                    <a:pt x="29" y="56"/>
                  </a:lnTo>
                  <a:lnTo>
                    <a:pt x="23" y="55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9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1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16"/>
            <p:cNvSpPr>
              <a:spLocks noChangeAspect="1"/>
            </p:cNvSpPr>
            <p:nvPr/>
          </p:nvSpPr>
          <p:spPr bwMode="auto">
            <a:xfrm>
              <a:off x="2356" y="1643"/>
              <a:ext cx="210" cy="422"/>
            </a:xfrm>
            <a:custGeom>
              <a:avLst/>
              <a:gdLst>
                <a:gd name="T0" fmla="*/ 1 w 383"/>
                <a:gd name="T1" fmla="*/ 0 h 768"/>
                <a:gd name="T2" fmla="*/ 1 w 383"/>
                <a:gd name="T3" fmla="*/ 0 h 768"/>
                <a:gd name="T4" fmla="*/ 0 w 383"/>
                <a:gd name="T5" fmla="*/ 1 h 768"/>
                <a:gd name="T6" fmla="*/ 0 w 383"/>
                <a:gd name="T7" fmla="*/ 1 h 768"/>
                <a:gd name="T8" fmla="*/ 1 w 383"/>
                <a:gd name="T9" fmla="*/ 1 h 768"/>
                <a:gd name="T10" fmla="*/ 1 w 383"/>
                <a:gd name="T11" fmla="*/ 1 h 768"/>
                <a:gd name="T12" fmla="*/ 1 w 383"/>
                <a:gd name="T13" fmla="*/ 1 h 768"/>
                <a:gd name="T14" fmla="*/ 1 w 383"/>
                <a:gd name="T15" fmla="*/ 1 h 768"/>
                <a:gd name="T16" fmla="*/ 1 w 383"/>
                <a:gd name="T17" fmla="*/ 1 h 768"/>
                <a:gd name="T18" fmla="*/ 1 w 383"/>
                <a:gd name="T19" fmla="*/ 1 h 768"/>
                <a:gd name="T20" fmla="*/ 1 w 383"/>
                <a:gd name="T21" fmla="*/ 1 h 768"/>
                <a:gd name="T22" fmla="*/ 1 w 383"/>
                <a:gd name="T23" fmla="*/ 1 h 768"/>
                <a:gd name="T24" fmla="*/ 1 w 383"/>
                <a:gd name="T25" fmla="*/ 1 h 768"/>
                <a:gd name="T26" fmla="*/ 1 w 383"/>
                <a:gd name="T27" fmla="*/ 1 h 768"/>
                <a:gd name="T28" fmla="*/ 1 w 383"/>
                <a:gd name="T29" fmla="*/ 1 h 768"/>
                <a:gd name="T30" fmla="*/ 1 w 383"/>
                <a:gd name="T31" fmla="*/ 1 h 768"/>
                <a:gd name="T32" fmla="*/ 1 w 383"/>
                <a:gd name="T33" fmla="*/ 1 h 768"/>
                <a:gd name="T34" fmla="*/ 1 w 383"/>
                <a:gd name="T35" fmla="*/ 1 h 768"/>
                <a:gd name="T36" fmla="*/ 1 w 383"/>
                <a:gd name="T37" fmla="*/ 1 h 768"/>
                <a:gd name="T38" fmla="*/ 1 w 383"/>
                <a:gd name="T39" fmla="*/ 1 h 768"/>
                <a:gd name="T40" fmla="*/ 1 w 383"/>
                <a:gd name="T41" fmla="*/ 1 h 768"/>
                <a:gd name="T42" fmla="*/ 1 w 383"/>
                <a:gd name="T43" fmla="*/ 1 h 768"/>
                <a:gd name="T44" fmla="*/ 1 w 383"/>
                <a:gd name="T45" fmla="*/ 0 h 7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3"/>
                <a:gd name="T70" fmla="*/ 0 h 768"/>
                <a:gd name="T71" fmla="*/ 383 w 383"/>
                <a:gd name="T72" fmla="*/ 768 h 7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3" h="768">
                  <a:moveTo>
                    <a:pt x="257" y="0"/>
                  </a:moveTo>
                  <a:lnTo>
                    <a:pt x="126" y="0"/>
                  </a:lnTo>
                  <a:lnTo>
                    <a:pt x="0" y="753"/>
                  </a:lnTo>
                  <a:lnTo>
                    <a:pt x="0" y="757"/>
                  </a:lnTo>
                  <a:lnTo>
                    <a:pt x="3" y="762"/>
                  </a:lnTo>
                  <a:lnTo>
                    <a:pt x="6" y="765"/>
                  </a:lnTo>
                  <a:lnTo>
                    <a:pt x="11" y="768"/>
                  </a:lnTo>
                  <a:lnTo>
                    <a:pt x="17" y="768"/>
                  </a:lnTo>
                  <a:lnTo>
                    <a:pt x="21" y="765"/>
                  </a:lnTo>
                  <a:lnTo>
                    <a:pt x="25" y="762"/>
                  </a:lnTo>
                  <a:lnTo>
                    <a:pt x="27" y="756"/>
                  </a:lnTo>
                  <a:lnTo>
                    <a:pt x="149" y="28"/>
                  </a:lnTo>
                  <a:lnTo>
                    <a:pt x="234" y="28"/>
                  </a:lnTo>
                  <a:lnTo>
                    <a:pt x="356" y="756"/>
                  </a:lnTo>
                  <a:lnTo>
                    <a:pt x="359" y="762"/>
                  </a:lnTo>
                  <a:lnTo>
                    <a:pt x="362" y="765"/>
                  </a:lnTo>
                  <a:lnTo>
                    <a:pt x="367" y="768"/>
                  </a:lnTo>
                  <a:lnTo>
                    <a:pt x="371" y="768"/>
                  </a:lnTo>
                  <a:lnTo>
                    <a:pt x="377" y="765"/>
                  </a:lnTo>
                  <a:lnTo>
                    <a:pt x="381" y="762"/>
                  </a:lnTo>
                  <a:lnTo>
                    <a:pt x="383" y="757"/>
                  </a:lnTo>
                  <a:lnTo>
                    <a:pt x="383" y="75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17"/>
            <p:cNvSpPr>
              <a:spLocks noChangeAspect="1"/>
            </p:cNvSpPr>
            <p:nvPr/>
          </p:nvSpPr>
          <p:spPr bwMode="auto">
            <a:xfrm>
              <a:off x="2377" y="1645"/>
              <a:ext cx="184" cy="396"/>
            </a:xfrm>
            <a:custGeom>
              <a:avLst/>
              <a:gdLst>
                <a:gd name="T0" fmla="*/ 1 w 334"/>
                <a:gd name="T1" fmla="*/ 1 h 718"/>
                <a:gd name="T2" fmla="*/ 1 w 334"/>
                <a:gd name="T3" fmla="*/ 1 h 718"/>
                <a:gd name="T4" fmla="*/ 1 w 334"/>
                <a:gd name="T5" fmla="*/ 1 h 718"/>
                <a:gd name="T6" fmla="*/ 1 w 334"/>
                <a:gd name="T7" fmla="*/ 1 h 718"/>
                <a:gd name="T8" fmla="*/ 1 w 334"/>
                <a:gd name="T9" fmla="*/ 0 h 718"/>
                <a:gd name="T10" fmla="*/ 1 w 334"/>
                <a:gd name="T11" fmla="*/ 1 h 718"/>
                <a:gd name="T12" fmla="*/ 1 w 334"/>
                <a:gd name="T13" fmla="*/ 1 h 718"/>
                <a:gd name="T14" fmla="*/ 1 w 334"/>
                <a:gd name="T15" fmla="*/ 1 h 718"/>
                <a:gd name="T16" fmla="*/ 1 w 334"/>
                <a:gd name="T17" fmla="*/ 1 h 718"/>
                <a:gd name="T18" fmla="*/ 0 w 334"/>
                <a:gd name="T19" fmla="*/ 1 h 718"/>
                <a:gd name="T20" fmla="*/ 1 w 334"/>
                <a:gd name="T21" fmla="*/ 1 h 718"/>
                <a:gd name="T22" fmla="*/ 1 w 334"/>
                <a:gd name="T23" fmla="*/ 1 h 718"/>
                <a:gd name="T24" fmla="*/ 1 w 334"/>
                <a:gd name="T25" fmla="*/ 1 h 7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718"/>
                <a:gd name="T41" fmla="*/ 334 w 334"/>
                <a:gd name="T42" fmla="*/ 718 h 7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718">
                  <a:moveTo>
                    <a:pt x="57" y="539"/>
                  </a:moveTo>
                  <a:lnTo>
                    <a:pt x="292" y="414"/>
                  </a:lnTo>
                  <a:lnTo>
                    <a:pt x="90" y="256"/>
                  </a:lnTo>
                  <a:lnTo>
                    <a:pt x="246" y="146"/>
                  </a:lnTo>
                  <a:lnTo>
                    <a:pt x="110" y="0"/>
                  </a:lnTo>
                  <a:lnTo>
                    <a:pt x="90" y="18"/>
                  </a:lnTo>
                  <a:lnTo>
                    <a:pt x="205" y="142"/>
                  </a:lnTo>
                  <a:lnTo>
                    <a:pt x="45" y="253"/>
                  </a:lnTo>
                  <a:lnTo>
                    <a:pt x="243" y="410"/>
                  </a:lnTo>
                  <a:lnTo>
                    <a:pt x="0" y="539"/>
                  </a:lnTo>
                  <a:lnTo>
                    <a:pt x="322" y="718"/>
                  </a:lnTo>
                  <a:lnTo>
                    <a:pt x="334" y="695"/>
                  </a:lnTo>
                  <a:lnTo>
                    <a:pt x="57" y="5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8"/>
            <p:cNvSpPr>
              <a:spLocks noChangeAspect="1"/>
            </p:cNvSpPr>
            <p:nvPr/>
          </p:nvSpPr>
          <p:spPr bwMode="auto">
            <a:xfrm>
              <a:off x="2365" y="1668"/>
              <a:ext cx="185" cy="396"/>
            </a:xfrm>
            <a:custGeom>
              <a:avLst/>
              <a:gdLst>
                <a:gd name="T0" fmla="*/ 1 w 337"/>
                <a:gd name="T1" fmla="*/ 1 h 718"/>
                <a:gd name="T2" fmla="*/ 1 w 337"/>
                <a:gd name="T3" fmla="*/ 1 h 718"/>
                <a:gd name="T4" fmla="*/ 1 w 337"/>
                <a:gd name="T5" fmla="*/ 1 h 718"/>
                <a:gd name="T6" fmla="*/ 1 w 337"/>
                <a:gd name="T7" fmla="*/ 1 h 718"/>
                <a:gd name="T8" fmla="*/ 1 w 337"/>
                <a:gd name="T9" fmla="*/ 1 h 718"/>
                <a:gd name="T10" fmla="*/ 1 w 337"/>
                <a:gd name="T11" fmla="*/ 1 h 718"/>
                <a:gd name="T12" fmla="*/ 1 w 337"/>
                <a:gd name="T13" fmla="*/ 0 h 718"/>
                <a:gd name="T14" fmla="*/ 1 w 337"/>
                <a:gd name="T15" fmla="*/ 1 h 718"/>
                <a:gd name="T16" fmla="*/ 1 w 337"/>
                <a:gd name="T17" fmla="*/ 1 h 718"/>
                <a:gd name="T18" fmla="*/ 1 w 337"/>
                <a:gd name="T19" fmla="*/ 1 h 718"/>
                <a:gd name="T20" fmla="*/ 1 w 337"/>
                <a:gd name="T21" fmla="*/ 1 h 718"/>
                <a:gd name="T22" fmla="*/ 0 w 337"/>
                <a:gd name="T23" fmla="*/ 1 h 718"/>
                <a:gd name="T24" fmla="*/ 1 w 337"/>
                <a:gd name="T25" fmla="*/ 1 h 718"/>
                <a:gd name="T26" fmla="*/ 1 w 337"/>
                <a:gd name="T27" fmla="*/ 1 h 718"/>
                <a:gd name="T28" fmla="*/ 1 w 337"/>
                <a:gd name="T29" fmla="*/ 1 h 7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7"/>
                <a:gd name="T46" fmla="*/ 0 h 718"/>
                <a:gd name="T47" fmla="*/ 337 w 337"/>
                <a:gd name="T48" fmla="*/ 718 h 7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7" h="718">
                  <a:moveTo>
                    <a:pt x="90" y="410"/>
                  </a:moveTo>
                  <a:lnTo>
                    <a:pt x="275" y="265"/>
                  </a:lnTo>
                  <a:lnTo>
                    <a:pt x="284" y="257"/>
                  </a:lnTo>
                  <a:lnTo>
                    <a:pt x="273" y="244"/>
                  </a:lnTo>
                  <a:lnTo>
                    <a:pt x="129" y="139"/>
                  </a:lnTo>
                  <a:lnTo>
                    <a:pt x="243" y="18"/>
                  </a:lnTo>
                  <a:lnTo>
                    <a:pt x="224" y="0"/>
                  </a:lnTo>
                  <a:lnTo>
                    <a:pt x="89" y="144"/>
                  </a:lnTo>
                  <a:lnTo>
                    <a:pt x="243" y="254"/>
                  </a:lnTo>
                  <a:lnTo>
                    <a:pt x="43" y="414"/>
                  </a:lnTo>
                  <a:lnTo>
                    <a:pt x="281" y="554"/>
                  </a:lnTo>
                  <a:lnTo>
                    <a:pt x="0" y="695"/>
                  </a:lnTo>
                  <a:lnTo>
                    <a:pt x="12" y="718"/>
                  </a:lnTo>
                  <a:lnTo>
                    <a:pt x="337" y="556"/>
                  </a:lnTo>
                  <a:lnTo>
                    <a:pt x="90" y="4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Rectangle 19"/>
            <p:cNvSpPr>
              <a:spLocks noChangeAspect="1" noChangeArrowheads="1"/>
            </p:cNvSpPr>
            <p:nvPr/>
          </p:nvSpPr>
          <p:spPr bwMode="auto">
            <a:xfrm>
              <a:off x="2454" y="1621"/>
              <a:ext cx="16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Rectangle 20"/>
            <p:cNvSpPr>
              <a:spLocks noChangeAspect="1" noChangeArrowheads="1"/>
            </p:cNvSpPr>
            <p:nvPr/>
          </p:nvSpPr>
          <p:spPr bwMode="auto">
            <a:xfrm>
              <a:off x="2324" y="2049"/>
              <a:ext cx="273" cy="5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7" name="Freeform 21"/>
          <p:cNvSpPr>
            <a:spLocks noChangeAspect="1"/>
          </p:cNvSpPr>
          <p:nvPr/>
        </p:nvSpPr>
        <p:spPr bwMode="auto">
          <a:xfrm rot="5698111">
            <a:off x="3102769" y="2855119"/>
            <a:ext cx="523875" cy="792163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Text Box 22"/>
          <p:cNvSpPr txBox="1">
            <a:spLocks noChangeAspect="1" noChangeArrowheads="1"/>
          </p:cNvSpPr>
          <p:nvPr/>
        </p:nvSpPr>
        <p:spPr bwMode="auto">
          <a:xfrm>
            <a:off x="3087688" y="3514725"/>
            <a:ext cx="143351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Primary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600">
                <a:ea typeface="굴림" charset="-127"/>
              </a:rPr>
              <a:t>Base-station</a:t>
            </a:r>
          </a:p>
        </p:txBody>
      </p:sp>
      <p:sp>
        <p:nvSpPr>
          <p:cNvPr id="3099" name="Text Box 23"/>
          <p:cNvSpPr txBox="1">
            <a:spLocks noChangeAspect="1" noChangeArrowheads="1"/>
          </p:cNvSpPr>
          <p:nvPr/>
        </p:nvSpPr>
        <p:spPr bwMode="auto">
          <a:xfrm>
            <a:off x="1420813" y="3460750"/>
            <a:ext cx="101758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Primary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User</a:t>
            </a:r>
          </a:p>
        </p:txBody>
      </p:sp>
      <p:sp>
        <p:nvSpPr>
          <p:cNvPr id="3100" name="Text Box 24"/>
          <p:cNvSpPr txBox="1">
            <a:spLocks noChangeAspect="1" noChangeArrowheads="1"/>
          </p:cNvSpPr>
          <p:nvPr/>
        </p:nvSpPr>
        <p:spPr bwMode="auto">
          <a:xfrm>
            <a:off x="1603375" y="5856288"/>
            <a:ext cx="2052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Primary Network</a:t>
            </a:r>
          </a:p>
        </p:txBody>
      </p:sp>
      <p:sp>
        <p:nvSpPr>
          <p:cNvPr id="3101" name="Text Box 25"/>
          <p:cNvSpPr txBox="1">
            <a:spLocks noChangeAspect="1" noChangeArrowheads="1"/>
          </p:cNvSpPr>
          <p:nvPr/>
        </p:nvSpPr>
        <p:spPr bwMode="auto">
          <a:xfrm>
            <a:off x="587375" y="2819400"/>
            <a:ext cx="215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2000">
                <a:solidFill>
                  <a:srgbClr val="FF9933"/>
                </a:solidFill>
                <a:ea typeface="굴림" charset="-127"/>
              </a:rPr>
              <a:t>Licensed Band I</a:t>
            </a:r>
          </a:p>
        </p:txBody>
      </p:sp>
      <p:sp>
        <p:nvSpPr>
          <p:cNvPr id="3102" name="Freeform 26"/>
          <p:cNvSpPr>
            <a:spLocks noChangeAspect="1"/>
          </p:cNvSpPr>
          <p:nvPr/>
        </p:nvSpPr>
        <p:spPr bwMode="auto">
          <a:xfrm rot="3278760" flipV="1">
            <a:off x="4384675" y="2924176"/>
            <a:ext cx="1519237" cy="817562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Freeform 27"/>
          <p:cNvSpPr>
            <a:spLocks noChangeAspect="1"/>
          </p:cNvSpPr>
          <p:nvPr/>
        </p:nvSpPr>
        <p:spPr bwMode="auto">
          <a:xfrm rot="866642">
            <a:off x="7294563" y="2035175"/>
            <a:ext cx="476250" cy="366713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Line 28"/>
          <p:cNvSpPr>
            <a:spLocks noChangeAspect="1" noChangeShapeType="1"/>
          </p:cNvSpPr>
          <p:nvPr/>
        </p:nvSpPr>
        <p:spPr bwMode="auto">
          <a:xfrm>
            <a:off x="4789488" y="1430338"/>
            <a:ext cx="0" cy="43608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3105" name="Group 29"/>
          <p:cNvGrpSpPr>
            <a:grpSpLocks noChangeAspect="1"/>
          </p:cNvGrpSpPr>
          <p:nvPr/>
        </p:nvGrpSpPr>
        <p:grpSpPr bwMode="auto">
          <a:xfrm>
            <a:off x="7202488" y="2890838"/>
            <a:ext cx="528637" cy="455612"/>
            <a:chOff x="391" y="1762"/>
            <a:chExt cx="377" cy="362"/>
          </a:xfrm>
        </p:grpSpPr>
        <p:sp>
          <p:nvSpPr>
            <p:cNvPr id="3168" name="Freeform 30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31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32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33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34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35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36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37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38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39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6" name="Text Box 40"/>
          <p:cNvSpPr txBox="1">
            <a:spLocks noChangeAspect="1" noChangeArrowheads="1"/>
          </p:cNvSpPr>
          <p:nvPr/>
        </p:nvSpPr>
        <p:spPr bwMode="auto">
          <a:xfrm>
            <a:off x="533400" y="15240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2000">
                <a:solidFill>
                  <a:srgbClr val="FF9933"/>
                </a:solidFill>
                <a:ea typeface="굴림" charset="-127"/>
              </a:rPr>
              <a:t>Unlicensed Band</a:t>
            </a:r>
          </a:p>
        </p:txBody>
      </p:sp>
      <p:sp>
        <p:nvSpPr>
          <p:cNvPr id="3107" name="Text Box 41"/>
          <p:cNvSpPr txBox="1">
            <a:spLocks noChangeAspect="1" noChangeArrowheads="1"/>
          </p:cNvSpPr>
          <p:nvPr/>
        </p:nvSpPr>
        <p:spPr bwMode="auto">
          <a:xfrm>
            <a:off x="533400" y="4419600"/>
            <a:ext cx="2293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2000">
                <a:solidFill>
                  <a:srgbClr val="FF9933"/>
                </a:solidFill>
                <a:ea typeface="굴림" charset="-127"/>
              </a:rPr>
              <a:t>Licensed Band II</a:t>
            </a:r>
          </a:p>
        </p:txBody>
      </p:sp>
      <p:sp>
        <p:nvSpPr>
          <p:cNvPr id="3108" name="Line 42"/>
          <p:cNvSpPr>
            <a:spLocks noChangeAspect="1" noChangeShapeType="1"/>
          </p:cNvSpPr>
          <p:nvPr/>
        </p:nvSpPr>
        <p:spPr bwMode="auto">
          <a:xfrm>
            <a:off x="1752600" y="4316413"/>
            <a:ext cx="740251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09" name="Line 43"/>
          <p:cNvSpPr>
            <a:spLocks noChangeAspect="1" noChangeShapeType="1"/>
          </p:cNvSpPr>
          <p:nvPr/>
        </p:nvSpPr>
        <p:spPr bwMode="auto">
          <a:xfrm>
            <a:off x="1752600" y="1524000"/>
            <a:ext cx="739933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10" name="Line 44"/>
          <p:cNvSpPr>
            <a:spLocks noChangeAspect="1" noChangeShapeType="1"/>
          </p:cNvSpPr>
          <p:nvPr/>
        </p:nvSpPr>
        <p:spPr bwMode="auto">
          <a:xfrm>
            <a:off x="1752600" y="5638800"/>
            <a:ext cx="740251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11" name="Line 45"/>
          <p:cNvSpPr>
            <a:spLocks noChangeAspect="1" noChangeShapeType="1"/>
          </p:cNvSpPr>
          <p:nvPr/>
        </p:nvSpPr>
        <p:spPr bwMode="auto">
          <a:xfrm>
            <a:off x="1828800" y="2819400"/>
            <a:ext cx="728662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12" name="Freeform 46"/>
          <p:cNvSpPr>
            <a:spLocks noChangeAspect="1"/>
          </p:cNvSpPr>
          <p:nvPr/>
        </p:nvSpPr>
        <p:spPr bwMode="auto">
          <a:xfrm rot="-1247430">
            <a:off x="7777163" y="3203575"/>
            <a:ext cx="636587" cy="3683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Freeform 47"/>
          <p:cNvSpPr>
            <a:spLocks noChangeAspect="1"/>
          </p:cNvSpPr>
          <p:nvPr/>
        </p:nvSpPr>
        <p:spPr bwMode="auto">
          <a:xfrm rot="-7910294">
            <a:off x="7836694" y="3983831"/>
            <a:ext cx="160338" cy="1000125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416175" y="3209925"/>
          <a:ext cx="5715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Visio" r:id="rId3" imgW="987742" imgH="916781" progId="Visio.Drawing.11">
                  <p:embed/>
                </p:oleObj>
              </mc:Choice>
              <mc:Fallback>
                <p:oleObj name="Visio" r:id="rId3" imgW="987742" imgH="916781" progId="Visio.Drawing.11">
                  <p:embed/>
                  <p:pic>
                    <p:nvPicPr>
                      <p:cNvPr id="0" name="Object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3209925"/>
                        <a:ext cx="5715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Line 49"/>
          <p:cNvSpPr>
            <a:spLocks noChangeAspect="1" noChangeShapeType="1"/>
          </p:cNvSpPr>
          <p:nvPr/>
        </p:nvSpPr>
        <p:spPr bwMode="auto">
          <a:xfrm>
            <a:off x="8132763" y="1379538"/>
            <a:ext cx="14287" cy="4414837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3115" name="Group 50"/>
          <p:cNvGrpSpPr>
            <a:grpSpLocks/>
          </p:cNvGrpSpPr>
          <p:nvPr/>
        </p:nvGrpSpPr>
        <p:grpSpPr bwMode="auto">
          <a:xfrm>
            <a:off x="8404225" y="2644775"/>
            <a:ext cx="434975" cy="936625"/>
            <a:chOff x="5016" y="2015"/>
            <a:chExt cx="274" cy="590"/>
          </a:xfrm>
        </p:grpSpPr>
        <p:sp>
          <p:nvSpPr>
            <p:cNvPr id="3159" name="AutoShape 51"/>
            <p:cNvSpPr>
              <a:spLocks noChangeAspect="1" noChangeArrowheads="1"/>
            </p:cNvSpPr>
            <p:nvPr/>
          </p:nvSpPr>
          <p:spPr bwMode="auto">
            <a:xfrm rot="10800000">
              <a:off x="5062" y="2136"/>
              <a:ext cx="200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08 w 21600"/>
                <a:gd name="T13" fmla="*/ 5478 h 21600"/>
                <a:gd name="T14" fmla="*/ 16092 w 21600"/>
                <a:gd name="T15" fmla="*/ 161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8" y="21600"/>
                  </a:lnTo>
                  <a:lnTo>
                    <a:pt x="1424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160" name="Freeform 52"/>
            <p:cNvSpPr>
              <a:spLocks noChangeAspect="1"/>
            </p:cNvSpPr>
            <p:nvPr/>
          </p:nvSpPr>
          <p:spPr bwMode="auto">
            <a:xfrm>
              <a:off x="5073" y="2015"/>
              <a:ext cx="168" cy="170"/>
            </a:xfrm>
            <a:custGeom>
              <a:avLst/>
              <a:gdLst>
                <a:gd name="T0" fmla="*/ 1 w 306"/>
                <a:gd name="T1" fmla="*/ 1 h 307"/>
                <a:gd name="T2" fmla="*/ 1 w 306"/>
                <a:gd name="T3" fmla="*/ 1 h 307"/>
                <a:gd name="T4" fmla="*/ 1 w 306"/>
                <a:gd name="T5" fmla="*/ 1 h 307"/>
                <a:gd name="T6" fmla="*/ 1 w 306"/>
                <a:gd name="T7" fmla="*/ 1 h 307"/>
                <a:gd name="T8" fmla="*/ 1 w 306"/>
                <a:gd name="T9" fmla="*/ 1 h 307"/>
                <a:gd name="T10" fmla="*/ 1 w 306"/>
                <a:gd name="T11" fmla="*/ 1 h 307"/>
                <a:gd name="T12" fmla="*/ 1 w 306"/>
                <a:gd name="T13" fmla="*/ 1 h 307"/>
                <a:gd name="T14" fmla="*/ 1 w 306"/>
                <a:gd name="T15" fmla="*/ 1 h 307"/>
                <a:gd name="T16" fmla="*/ 1 w 306"/>
                <a:gd name="T17" fmla="*/ 1 h 307"/>
                <a:gd name="T18" fmla="*/ 1 w 306"/>
                <a:gd name="T19" fmla="*/ 1 h 307"/>
                <a:gd name="T20" fmla="*/ 1 w 306"/>
                <a:gd name="T21" fmla="*/ 1 h 307"/>
                <a:gd name="T22" fmla="*/ 1 w 306"/>
                <a:gd name="T23" fmla="*/ 1 h 307"/>
                <a:gd name="T24" fmla="*/ 1 w 306"/>
                <a:gd name="T25" fmla="*/ 1 h 307"/>
                <a:gd name="T26" fmla="*/ 1 w 306"/>
                <a:gd name="T27" fmla="*/ 1 h 307"/>
                <a:gd name="T28" fmla="*/ 1 w 306"/>
                <a:gd name="T29" fmla="*/ 1 h 307"/>
                <a:gd name="T30" fmla="*/ 1 w 306"/>
                <a:gd name="T31" fmla="*/ 1 h 307"/>
                <a:gd name="T32" fmla="*/ 1 w 306"/>
                <a:gd name="T33" fmla="*/ 1 h 307"/>
                <a:gd name="T34" fmla="*/ 1 w 306"/>
                <a:gd name="T35" fmla="*/ 1 h 307"/>
                <a:gd name="T36" fmla="*/ 1 w 306"/>
                <a:gd name="T37" fmla="*/ 1 h 307"/>
                <a:gd name="T38" fmla="*/ 1 w 306"/>
                <a:gd name="T39" fmla="*/ 1 h 307"/>
                <a:gd name="T40" fmla="*/ 1 w 306"/>
                <a:gd name="T41" fmla="*/ 1 h 307"/>
                <a:gd name="T42" fmla="*/ 1 w 306"/>
                <a:gd name="T43" fmla="*/ 1 h 307"/>
                <a:gd name="T44" fmla="*/ 1 w 306"/>
                <a:gd name="T45" fmla="*/ 1 h 307"/>
                <a:gd name="T46" fmla="*/ 1 w 306"/>
                <a:gd name="T47" fmla="*/ 1 h 307"/>
                <a:gd name="T48" fmla="*/ 1 w 306"/>
                <a:gd name="T49" fmla="*/ 1 h 307"/>
                <a:gd name="T50" fmla="*/ 1 w 306"/>
                <a:gd name="T51" fmla="*/ 1 h 307"/>
                <a:gd name="T52" fmla="*/ 1 w 306"/>
                <a:gd name="T53" fmla="*/ 1 h 307"/>
                <a:gd name="T54" fmla="*/ 1 w 306"/>
                <a:gd name="T55" fmla="*/ 1 h 307"/>
                <a:gd name="T56" fmla="*/ 1 w 306"/>
                <a:gd name="T57" fmla="*/ 1 h 307"/>
                <a:gd name="T58" fmla="*/ 1 w 306"/>
                <a:gd name="T59" fmla="*/ 1 h 307"/>
                <a:gd name="T60" fmla="*/ 1 w 306"/>
                <a:gd name="T61" fmla="*/ 1 h 307"/>
                <a:gd name="T62" fmla="*/ 1 w 306"/>
                <a:gd name="T63" fmla="*/ 1 h 307"/>
                <a:gd name="T64" fmla="*/ 1 w 306"/>
                <a:gd name="T65" fmla="*/ 0 h 307"/>
                <a:gd name="T66" fmla="*/ 1 w 306"/>
                <a:gd name="T67" fmla="*/ 1 h 307"/>
                <a:gd name="T68" fmla="*/ 1 w 306"/>
                <a:gd name="T69" fmla="*/ 1 h 307"/>
                <a:gd name="T70" fmla="*/ 1 w 306"/>
                <a:gd name="T71" fmla="*/ 1 h 307"/>
                <a:gd name="T72" fmla="*/ 1 w 306"/>
                <a:gd name="T73" fmla="*/ 1 h 307"/>
                <a:gd name="T74" fmla="*/ 1 w 306"/>
                <a:gd name="T75" fmla="*/ 1 h 307"/>
                <a:gd name="T76" fmla="*/ 1 w 306"/>
                <a:gd name="T77" fmla="*/ 1 h 307"/>
                <a:gd name="T78" fmla="*/ 1 w 306"/>
                <a:gd name="T79" fmla="*/ 1 h 307"/>
                <a:gd name="T80" fmla="*/ 0 w 306"/>
                <a:gd name="T81" fmla="*/ 1 h 307"/>
                <a:gd name="T82" fmla="*/ 1 w 306"/>
                <a:gd name="T83" fmla="*/ 1 h 307"/>
                <a:gd name="T84" fmla="*/ 1 w 306"/>
                <a:gd name="T85" fmla="*/ 1 h 307"/>
                <a:gd name="T86" fmla="*/ 1 w 306"/>
                <a:gd name="T87" fmla="*/ 1 h 307"/>
                <a:gd name="T88" fmla="*/ 1 w 306"/>
                <a:gd name="T89" fmla="*/ 1 h 307"/>
                <a:gd name="T90" fmla="*/ 1 w 306"/>
                <a:gd name="T91" fmla="*/ 1 h 307"/>
                <a:gd name="T92" fmla="*/ 1 w 306"/>
                <a:gd name="T93" fmla="*/ 1 h 307"/>
                <a:gd name="T94" fmla="*/ 1 w 306"/>
                <a:gd name="T95" fmla="*/ 1 h 307"/>
                <a:gd name="T96" fmla="*/ 1 w 306"/>
                <a:gd name="T97" fmla="*/ 1 h 307"/>
                <a:gd name="T98" fmla="*/ 1 w 306"/>
                <a:gd name="T99" fmla="*/ 1 h 307"/>
                <a:gd name="T100" fmla="*/ 1 w 306"/>
                <a:gd name="T101" fmla="*/ 1 h 307"/>
                <a:gd name="T102" fmla="*/ 1 w 306"/>
                <a:gd name="T103" fmla="*/ 1 h 307"/>
                <a:gd name="T104" fmla="*/ 1 w 306"/>
                <a:gd name="T105" fmla="*/ 1 h 307"/>
                <a:gd name="T106" fmla="*/ 1 w 306"/>
                <a:gd name="T107" fmla="*/ 1 h 307"/>
                <a:gd name="T108" fmla="*/ 1 w 306"/>
                <a:gd name="T109" fmla="*/ 1 h 307"/>
                <a:gd name="T110" fmla="*/ 1 w 306"/>
                <a:gd name="T111" fmla="*/ 1 h 307"/>
                <a:gd name="T112" fmla="*/ 1 w 306"/>
                <a:gd name="T113" fmla="*/ 1 h 3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6"/>
                <a:gd name="T172" fmla="*/ 0 h 307"/>
                <a:gd name="T173" fmla="*/ 306 w 306"/>
                <a:gd name="T174" fmla="*/ 307 h 3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6" h="307">
                  <a:moveTo>
                    <a:pt x="153" y="307"/>
                  </a:moveTo>
                  <a:lnTo>
                    <a:pt x="168" y="306"/>
                  </a:lnTo>
                  <a:lnTo>
                    <a:pt x="183" y="304"/>
                  </a:lnTo>
                  <a:lnTo>
                    <a:pt x="198" y="300"/>
                  </a:lnTo>
                  <a:lnTo>
                    <a:pt x="212" y="296"/>
                  </a:lnTo>
                  <a:lnTo>
                    <a:pt x="226" y="289"/>
                  </a:lnTo>
                  <a:lnTo>
                    <a:pt x="238" y="282"/>
                  </a:lnTo>
                  <a:lnTo>
                    <a:pt x="250" y="273"/>
                  </a:lnTo>
                  <a:lnTo>
                    <a:pt x="262" y="262"/>
                  </a:lnTo>
                  <a:lnTo>
                    <a:pt x="272" y="251"/>
                  </a:lnTo>
                  <a:lnTo>
                    <a:pt x="281" y="238"/>
                  </a:lnTo>
                  <a:lnTo>
                    <a:pt x="288" y="225"/>
                  </a:lnTo>
                  <a:lnTo>
                    <a:pt x="295" y="212"/>
                  </a:lnTo>
                  <a:lnTo>
                    <a:pt x="300" y="198"/>
                  </a:lnTo>
                  <a:lnTo>
                    <a:pt x="303" y="183"/>
                  </a:lnTo>
                  <a:lnTo>
                    <a:pt x="305" y="168"/>
                  </a:lnTo>
                  <a:lnTo>
                    <a:pt x="306" y="153"/>
                  </a:lnTo>
                  <a:lnTo>
                    <a:pt x="305" y="138"/>
                  </a:lnTo>
                  <a:lnTo>
                    <a:pt x="303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8" y="80"/>
                  </a:lnTo>
                  <a:lnTo>
                    <a:pt x="281" y="68"/>
                  </a:lnTo>
                  <a:lnTo>
                    <a:pt x="272" y="56"/>
                  </a:lnTo>
                  <a:lnTo>
                    <a:pt x="262" y="44"/>
                  </a:lnTo>
                  <a:lnTo>
                    <a:pt x="250" y="34"/>
                  </a:lnTo>
                  <a:lnTo>
                    <a:pt x="238" y="25"/>
                  </a:lnTo>
                  <a:lnTo>
                    <a:pt x="226" y="18"/>
                  </a:lnTo>
                  <a:lnTo>
                    <a:pt x="212" y="11"/>
                  </a:lnTo>
                  <a:lnTo>
                    <a:pt x="198" y="6"/>
                  </a:lnTo>
                  <a:lnTo>
                    <a:pt x="183" y="3"/>
                  </a:lnTo>
                  <a:lnTo>
                    <a:pt x="168" y="1"/>
                  </a:lnTo>
                  <a:lnTo>
                    <a:pt x="153" y="0"/>
                  </a:lnTo>
                  <a:lnTo>
                    <a:pt x="122" y="3"/>
                  </a:lnTo>
                  <a:lnTo>
                    <a:pt x="93" y="12"/>
                  </a:lnTo>
                  <a:lnTo>
                    <a:pt x="67" y="26"/>
                  </a:lnTo>
                  <a:lnTo>
                    <a:pt x="45" y="44"/>
                  </a:lnTo>
                  <a:lnTo>
                    <a:pt x="27" y="68"/>
                  </a:lnTo>
                  <a:lnTo>
                    <a:pt x="12" y="93"/>
                  </a:lnTo>
                  <a:lnTo>
                    <a:pt x="4" y="122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4" y="183"/>
                  </a:lnTo>
                  <a:lnTo>
                    <a:pt x="7" y="198"/>
                  </a:lnTo>
                  <a:lnTo>
                    <a:pt x="12" y="212"/>
                  </a:lnTo>
                  <a:lnTo>
                    <a:pt x="19" y="225"/>
                  </a:lnTo>
                  <a:lnTo>
                    <a:pt x="25" y="238"/>
                  </a:lnTo>
                  <a:lnTo>
                    <a:pt x="35" y="251"/>
                  </a:lnTo>
                  <a:lnTo>
                    <a:pt x="45" y="262"/>
                  </a:lnTo>
                  <a:lnTo>
                    <a:pt x="57" y="273"/>
                  </a:lnTo>
                  <a:lnTo>
                    <a:pt x="68" y="282"/>
                  </a:lnTo>
                  <a:lnTo>
                    <a:pt x="81" y="289"/>
                  </a:lnTo>
                  <a:lnTo>
                    <a:pt x="95" y="296"/>
                  </a:lnTo>
                  <a:lnTo>
                    <a:pt x="108" y="300"/>
                  </a:lnTo>
                  <a:lnTo>
                    <a:pt x="123" y="304"/>
                  </a:lnTo>
                  <a:lnTo>
                    <a:pt x="138" y="306"/>
                  </a:lnTo>
                  <a:lnTo>
                    <a:pt x="153" y="307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53"/>
            <p:cNvSpPr>
              <a:spLocks noChangeAspect="1"/>
            </p:cNvSpPr>
            <p:nvPr/>
          </p:nvSpPr>
          <p:spPr bwMode="auto">
            <a:xfrm>
              <a:off x="5121" y="2062"/>
              <a:ext cx="66" cy="66"/>
            </a:xfrm>
            <a:custGeom>
              <a:avLst/>
              <a:gdLst>
                <a:gd name="T0" fmla="*/ 1 w 120"/>
                <a:gd name="T1" fmla="*/ 1 h 120"/>
                <a:gd name="T2" fmla="*/ 1 w 120"/>
                <a:gd name="T3" fmla="*/ 1 h 120"/>
                <a:gd name="T4" fmla="*/ 1 w 120"/>
                <a:gd name="T5" fmla="*/ 1 h 120"/>
                <a:gd name="T6" fmla="*/ 1 w 120"/>
                <a:gd name="T7" fmla="*/ 1 h 120"/>
                <a:gd name="T8" fmla="*/ 1 w 120"/>
                <a:gd name="T9" fmla="*/ 1 h 120"/>
                <a:gd name="T10" fmla="*/ 1 w 120"/>
                <a:gd name="T11" fmla="*/ 1 h 120"/>
                <a:gd name="T12" fmla="*/ 1 w 120"/>
                <a:gd name="T13" fmla="*/ 1 h 120"/>
                <a:gd name="T14" fmla="*/ 1 w 120"/>
                <a:gd name="T15" fmla="*/ 1 h 120"/>
                <a:gd name="T16" fmla="*/ 1 w 120"/>
                <a:gd name="T17" fmla="*/ 1 h 120"/>
                <a:gd name="T18" fmla="*/ 1 w 120"/>
                <a:gd name="T19" fmla="*/ 1 h 120"/>
                <a:gd name="T20" fmla="*/ 1 w 120"/>
                <a:gd name="T21" fmla="*/ 1 h 120"/>
                <a:gd name="T22" fmla="*/ 1 w 120"/>
                <a:gd name="T23" fmla="*/ 1 h 120"/>
                <a:gd name="T24" fmla="*/ 1 w 120"/>
                <a:gd name="T25" fmla="*/ 1 h 120"/>
                <a:gd name="T26" fmla="*/ 1 w 120"/>
                <a:gd name="T27" fmla="*/ 1 h 120"/>
                <a:gd name="T28" fmla="*/ 1 w 120"/>
                <a:gd name="T29" fmla="*/ 1 h 120"/>
                <a:gd name="T30" fmla="*/ 1 w 120"/>
                <a:gd name="T31" fmla="*/ 1 h 120"/>
                <a:gd name="T32" fmla="*/ 1 w 120"/>
                <a:gd name="T33" fmla="*/ 1 h 120"/>
                <a:gd name="T34" fmla="*/ 1 w 120"/>
                <a:gd name="T35" fmla="*/ 1 h 120"/>
                <a:gd name="T36" fmla="*/ 1 w 120"/>
                <a:gd name="T37" fmla="*/ 1 h 120"/>
                <a:gd name="T38" fmla="*/ 1 w 120"/>
                <a:gd name="T39" fmla="*/ 1 h 120"/>
                <a:gd name="T40" fmla="*/ 1 w 120"/>
                <a:gd name="T41" fmla="*/ 1 h 120"/>
                <a:gd name="T42" fmla="*/ 1 w 120"/>
                <a:gd name="T43" fmla="*/ 1 h 120"/>
                <a:gd name="T44" fmla="*/ 1 w 120"/>
                <a:gd name="T45" fmla="*/ 1 h 120"/>
                <a:gd name="T46" fmla="*/ 1 w 120"/>
                <a:gd name="T47" fmla="*/ 0 h 120"/>
                <a:gd name="T48" fmla="*/ 1 w 120"/>
                <a:gd name="T49" fmla="*/ 0 h 120"/>
                <a:gd name="T50" fmla="*/ 1 w 120"/>
                <a:gd name="T51" fmla="*/ 1 h 120"/>
                <a:gd name="T52" fmla="*/ 1 w 120"/>
                <a:gd name="T53" fmla="*/ 1 h 120"/>
                <a:gd name="T54" fmla="*/ 1 w 120"/>
                <a:gd name="T55" fmla="*/ 1 h 120"/>
                <a:gd name="T56" fmla="*/ 1 w 120"/>
                <a:gd name="T57" fmla="*/ 1 h 120"/>
                <a:gd name="T58" fmla="*/ 1 w 120"/>
                <a:gd name="T59" fmla="*/ 1 h 120"/>
                <a:gd name="T60" fmla="*/ 1 w 120"/>
                <a:gd name="T61" fmla="*/ 1 h 120"/>
                <a:gd name="T62" fmla="*/ 1 w 120"/>
                <a:gd name="T63" fmla="*/ 1 h 120"/>
                <a:gd name="T64" fmla="*/ 0 w 120"/>
                <a:gd name="T65" fmla="*/ 1 h 120"/>
                <a:gd name="T66" fmla="*/ 1 w 120"/>
                <a:gd name="T67" fmla="*/ 1 h 120"/>
                <a:gd name="T68" fmla="*/ 1 w 120"/>
                <a:gd name="T69" fmla="*/ 1 h 120"/>
                <a:gd name="T70" fmla="*/ 1 w 120"/>
                <a:gd name="T71" fmla="*/ 1 h 120"/>
                <a:gd name="T72" fmla="*/ 1 w 120"/>
                <a:gd name="T73" fmla="*/ 1 h 120"/>
                <a:gd name="T74" fmla="*/ 1 w 120"/>
                <a:gd name="T75" fmla="*/ 1 h 120"/>
                <a:gd name="T76" fmla="*/ 1 w 120"/>
                <a:gd name="T77" fmla="*/ 1 h 120"/>
                <a:gd name="T78" fmla="*/ 1 w 120"/>
                <a:gd name="T79" fmla="*/ 1 h 120"/>
                <a:gd name="T80" fmla="*/ 1 w 120"/>
                <a:gd name="T81" fmla="*/ 1 h 120"/>
                <a:gd name="T82" fmla="*/ 1 w 120"/>
                <a:gd name="T83" fmla="*/ 1 h 120"/>
                <a:gd name="T84" fmla="*/ 1 w 120"/>
                <a:gd name="T85" fmla="*/ 1 h 120"/>
                <a:gd name="T86" fmla="*/ 1 w 120"/>
                <a:gd name="T87" fmla="*/ 1 h 120"/>
                <a:gd name="T88" fmla="*/ 1 w 120"/>
                <a:gd name="T89" fmla="*/ 1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20"/>
                <a:gd name="T137" fmla="*/ 120 w 120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20">
                  <a:moveTo>
                    <a:pt x="60" y="120"/>
                  </a:moveTo>
                  <a:lnTo>
                    <a:pt x="65" y="120"/>
                  </a:lnTo>
                  <a:lnTo>
                    <a:pt x="71" y="118"/>
                  </a:lnTo>
                  <a:lnTo>
                    <a:pt x="77" y="117"/>
                  </a:lnTo>
                  <a:lnTo>
                    <a:pt x="83" y="115"/>
                  </a:lnTo>
                  <a:lnTo>
                    <a:pt x="88" y="113"/>
                  </a:lnTo>
                  <a:lnTo>
                    <a:pt x="93" y="110"/>
                  </a:lnTo>
                  <a:lnTo>
                    <a:pt x="98" y="107"/>
                  </a:lnTo>
                  <a:lnTo>
                    <a:pt x="102" y="102"/>
                  </a:lnTo>
                  <a:lnTo>
                    <a:pt x="110" y="93"/>
                  </a:lnTo>
                  <a:lnTo>
                    <a:pt x="115" y="83"/>
                  </a:lnTo>
                  <a:lnTo>
                    <a:pt x="118" y="71"/>
                  </a:lnTo>
                  <a:lnTo>
                    <a:pt x="120" y="60"/>
                  </a:lnTo>
                  <a:lnTo>
                    <a:pt x="118" y="48"/>
                  </a:lnTo>
                  <a:lnTo>
                    <a:pt x="115" y="37"/>
                  </a:lnTo>
                  <a:lnTo>
                    <a:pt x="110" y="26"/>
                  </a:lnTo>
                  <a:lnTo>
                    <a:pt x="102" y="17"/>
                  </a:lnTo>
                  <a:lnTo>
                    <a:pt x="98" y="12"/>
                  </a:lnTo>
                  <a:lnTo>
                    <a:pt x="93" y="9"/>
                  </a:lnTo>
                  <a:lnTo>
                    <a:pt x="88" y="7"/>
                  </a:lnTo>
                  <a:lnTo>
                    <a:pt x="83" y="4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7" y="4"/>
                  </a:lnTo>
                  <a:lnTo>
                    <a:pt x="26" y="10"/>
                  </a:lnTo>
                  <a:lnTo>
                    <a:pt x="17" y="17"/>
                  </a:lnTo>
                  <a:lnTo>
                    <a:pt x="10" y="26"/>
                  </a:lnTo>
                  <a:lnTo>
                    <a:pt x="4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4" y="83"/>
                  </a:lnTo>
                  <a:lnTo>
                    <a:pt x="9" y="93"/>
                  </a:lnTo>
                  <a:lnTo>
                    <a:pt x="17" y="102"/>
                  </a:lnTo>
                  <a:lnTo>
                    <a:pt x="22" y="107"/>
                  </a:lnTo>
                  <a:lnTo>
                    <a:pt x="26" y="110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2" y="117"/>
                  </a:lnTo>
                  <a:lnTo>
                    <a:pt x="48" y="118"/>
                  </a:lnTo>
                  <a:lnTo>
                    <a:pt x="54" y="120"/>
                  </a:lnTo>
                  <a:lnTo>
                    <a:pt x="60" y="120"/>
                  </a:lnTo>
                  <a:close/>
                </a:path>
              </a:pathLst>
            </a:custGeom>
            <a:solidFill>
              <a:srgbClr val="B6B6B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54"/>
            <p:cNvSpPr>
              <a:spLocks noChangeAspect="1"/>
            </p:cNvSpPr>
            <p:nvPr/>
          </p:nvSpPr>
          <p:spPr bwMode="auto">
            <a:xfrm>
              <a:off x="5138" y="2079"/>
              <a:ext cx="32" cy="31"/>
            </a:xfrm>
            <a:custGeom>
              <a:avLst/>
              <a:gdLst>
                <a:gd name="T0" fmla="*/ 0 w 56"/>
                <a:gd name="T1" fmla="*/ 1 h 56"/>
                <a:gd name="T2" fmla="*/ 1 w 56"/>
                <a:gd name="T3" fmla="*/ 1 h 56"/>
                <a:gd name="T4" fmla="*/ 1 w 56"/>
                <a:gd name="T5" fmla="*/ 1 h 56"/>
                <a:gd name="T6" fmla="*/ 1 w 56"/>
                <a:gd name="T7" fmla="*/ 1 h 56"/>
                <a:gd name="T8" fmla="*/ 1 w 56"/>
                <a:gd name="T9" fmla="*/ 1 h 56"/>
                <a:gd name="T10" fmla="*/ 1 w 56"/>
                <a:gd name="T11" fmla="*/ 1 h 56"/>
                <a:gd name="T12" fmla="*/ 1 w 56"/>
                <a:gd name="T13" fmla="*/ 1 h 56"/>
                <a:gd name="T14" fmla="*/ 1 w 56"/>
                <a:gd name="T15" fmla="*/ 0 h 56"/>
                <a:gd name="T16" fmla="*/ 1 w 56"/>
                <a:gd name="T17" fmla="*/ 0 h 56"/>
                <a:gd name="T18" fmla="*/ 1 w 56"/>
                <a:gd name="T19" fmla="*/ 0 h 56"/>
                <a:gd name="T20" fmla="*/ 1 w 56"/>
                <a:gd name="T21" fmla="*/ 1 h 56"/>
                <a:gd name="T22" fmla="*/ 1 w 56"/>
                <a:gd name="T23" fmla="*/ 1 h 56"/>
                <a:gd name="T24" fmla="*/ 1 w 56"/>
                <a:gd name="T25" fmla="*/ 1 h 56"/>
                <a:gd name="T26" fmla="*/ 1 w 56"/>
                <a:gd name="T27" fmla="*/ 1 h 56"/>
                <a:gd name="T28" fmla="*/ 1 w 56"/>
                <a:gd name="T29" fmla="*/ 1 h 56"/>
                <a:gd name="T30" fmla="*/ 1 w 56"/>
                <a:gd name="T31" fmla="*/ 1 h 56"/>
                <a:gd name="T32" fmla="*/ 1 w 56"/>
                <a:gd name="T33" fmla="*/ 1 h 56"/>
                <a:gd name="T34" fmla="*/ 1 w 56"/>
                <a:gd name="T35" fmla="*/ 1 h 56"/>
                <a:gd name="T36" fmla="*/ 1 w 56"/>
                <a:gd name="T37" fmla="*/ 1 h 56"/>
                <a:gd name="T38" fmla="*/ 1 w 56"/>
                <a:gd name="T39" fmla="*/ 1 h 56"/>
                <a:gd name="T40" fmla="*/ 1 w 56"/>
                <a:gd name="T41" fmla="*/ 1 h 56"/>
                <a:gd name="T42" fmla="*/ 1 w 56"/>
                <a:gd name="T43" fmla="*/ 1 h 56"/>
                <a:gd name="T44" fmla="*/ 1 w 56"/>
                <a:gd name="T45" fmla="*/ 1 h 56"/>
                <a:gd name="T46" fmla="*/ 1 w 56"/>
                <a:gd name="T47" fmla="*/ 1 h 56"/>
                <a:gd name="T48" fmla="*/ 1 w 56"/>
                <a:gd name="T49" fmla="*/ 1 h 56"/>
                <a:gd name="T50" fmla="*/ 1 w 56"/>
                <a:gd name="T51" fmla="*/ 1 h 56"/>
                <a:gd name="T52" fmla="*/ 1 w 56"/>
                <a:gd name="T53" fmla="*/ 1 h 56"/>
                <a:gd name="T54" fmla="*/ 1 w 56"/>
                <a:gd name="T55" fmla="*/ 1 h 56"/>
                <a:gd name="T56" fmla="*/ 0 w 56"/>
                <a:gd name="T57" fmla="*/ 1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56"/>
                <a:gd name="T89" fmla="*/ 56 w 5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56">
                  <a:moveTo>
                    <a:pt x="0" y="28"/>
                  </a:moveTo>
                  <a:lnTo>
                    <a:pt x="1" y="23"/>
                  </a:lnTo>
                  <a:lnTo>
                    <a:pt x="2" y="17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5" y="5"/>
                  </a:lnTo>
                  <a:lnTo>
                    <a:pt x="48" y="8"/>
                  </a:lnTo>
                  <a:lnTo>
                    <a:pt x="52" y="13"/>
                  </a:lnTo>
                  <a:lnTo>
                    <a:pt x="54" y="17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4" y="39"/>
                  </a:lnTo>
                  <a:lnTo>
                    <a:pt x="48" y="48"/>
                  </a:lnTo>
                  <a:lnTo>
                    <a:pt x="39" y="54"/>
                  </a:lnTo>
                  <a:lnTo>
                    <a:pt x="29" y="56"/>
                  </a:lnTo>
                  <a:lnTo>
                    <a:pt x="23" y="55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9" y="48"/>
                  </a:lnTo>
                  <a:lnTo>
                    <a:pt x="6" y="44"/>
                  </a:lnTo>
                  <a:lnTo>
                    <a:pt x="2" y="39"/>
                  </a:lnTo>
                  <a:lnTo>
                    <a:pt x="1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6B6B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55"/>
            <p:cNvSpPr>
              <a:spLocks noChangeAspect="1"/>
            </p:cNvSpPr>
            <p:nvPr/>
          </p:nvSpPr>
          <p:spPr bwMode="auto">
            <a:xfrm>
              <a:off x="5048" y="2143"/>
              <a:ext cx="211" cy="422"/>
            </a:xfrm>
            <a:custGeom>
              <a:avLst/>
              <a:gdLst>
                <a:gd name="T0" fmla="*/ 1 w 383"/>
                <a:gd name="T1" fmla="*/ 0 h 768"/>
                <a:gd name="T2" fmla="*/ 1 w 383"/>
                <a:gd name="T3" fmla="*/ 0 h 768"/>
                <a:gd name="T4" fmla="*/ 0 w 383"/>
                <a:gd name="T5" fmla="*/ 1 h 768"/>
                <a:gd name="T6" fmla="*/ 0 w 383"/>
                <a:gd name="T7" fmla="*/ 1 h 768"/>
                <a:gd name="T8" fmla="*/ 1 w 383"/>
                <a:gd name="T9" fmla="*/ 1 h 768"/>
                <a:gd name="T10" fmla="*/ 1 w 383"/>
                <a:gd name="T11" fmla="*/ 1 h 768"/>
                <a:gd name="T12" fmla="*/ 1 w 383"/>
                <a:gd name="T13" fmla="*/ 1 h 768"/>
                <a:gd name="T14" fmla="*/ 1 w 383"/>
                <a:gd name="T15" fmla="*/ 1 h 768"/>
                <a:gd name="T16" fmla="*/ 1 w 383"/>
                <a:gd name="T17" fmla="*/ 1 h 768"/>
                <a:gd name="T18" fmla="*/ 1 w 383"/>
                <a:gd name="T19" fmla="*/ 1 h 768"/>
                <a:gd name="T20" fmla="*/ 1 w 383"/>
                <a:gd name="T21" fmla="*/ 1 h 768"/>
                <a:gd name="T22" fmla="*/ 1 w 383"/>
                <a:gd name="T23" fmla="*/ 1 h 768"/>
                <a:gd name="T24" fmla="*/ 1 w 383"/>
                <a:gd name="T25" fmla="*/ 1 h 768"/>
                <a:gd name="T26" fmla="*/ 1 w 383"/>
                <a:gd name="T27" fmla="*/ 1 h 768"/>
                <a:gd name="T28" fmla="*/ 1 w 383"/>
                <a:gd name="T29" fmla="*/ 1 h 768"/>
                <a:gd name="T30" fmla="*/ 1 w 383"/>
                <a:gd name="T31" fmla="*/ 1 h 768"/>
                <a:gd name="T32" fmla="*/ 1 w 383"/>
                <a:gd name="T33" fmla="*/ 1 h 768"/>
                <a:gd name="T34" fmla="*/ 1 w 383"/>
                <a:gd name="T35" fmla="*/ 1 h 768"/>
                <a:gd name="T36" fmla="*/ 1 w 383"/>
                <a:gd name="T37" fmla="*/ 1 h 768"/>
                <a:gd name="T38" fmla="*/ 1 w 383"/>
                <a:gd name="T39" fmla="*/ 1 h 768"/>
                <a:gd name="T40" fmla="*/ 1 w 383"/>
                <a:gd name="T41" fmla="*/ 1 h 768"/>
                <a:gd name="T42" fmla="*/ 1 w 383"/>
                <a:gd name="T43" fmla="*/ 1 h 768"/>
                <a:gd name="T44" fmla="*/ 1 w 383"/>
                <a:gd name="T45" fmla="*/ 0 h 7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3"/>
                <a:gd name="T70" fmla="*/ 0 h 768"/>
                <a:gd name="T71" fmla="*/ 383 w 383"/>
                <a:gd name="T72" fmla="*/ 768 h 7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3" h="768">
                  <a:moveTo>
                    <a:pt x="257" y="0"/>
                  </a:moveTo>
                  <a:lnTo>
                    <a:pt x="126" y="0"/>
                  </a:lnTo>
                  <a:lnTo>
                    <a:pt x="0" y="753"/>
                  </a:lnTo>
                  <a:lnTo>
                    <a:pt x="0" y="757"/>
                  </a:lnTo>
                  <a:lnTo>
                    <a:pt x="3" y="762"/>
                  </a:lnTo>
                  <a:lnTo>
                    <a:pt x="6" y="765"/>
                  </a:lnTo>
                  <a:lnTo>
                    <a:pt x="11" y="768"/>
                  </a:lnTo>
                  <a:lnTo>
                    <a:pt x="17" y="768"/>
                  </a:lnTo>
                  <a:lnTo>
                    <a:pt x="21" y="765"/>
                  </a:lnTo>
                  <a:lnTo>
                    <a:pt x="25" y="762"/>
                  </a:lnTo>
                  <a:lnTo>
                    <a:pt x="27" y="756"/>
                  </a:lnTo>
                  <a:lnTo>
                    <a:pt x="149" y="28"/>
                  </a:lnTo>
                  <a:lnTo>
                    <a:pt x="234" y="28"/>
                  </a:lnTo>
                  <a:lnTo>
                    <a:pt x="356" y="756"/>
                  </a:lnTo>
                  <a:lnTo>
                    <a:pt x="359" y="762"/>
                  </a:lnTo>
                  <a:lnTo>
                    <a:pt x="362" y="765"/>
                  </a:lnTo>
                  <a:lnTo>
                    <a:pt x="367" y="768"/>
                  </a:lnTo>
                  <a:lnTo>
                    <a:pt x="371" y="768"/>
                  </a:lnTo>
                  <a:lnTo>
                    <a:pt x="377" y="765"/>
                  </a:lnTo>
                  <a:lnTo>
                    <a:pt x="381" y="762"/>
                  </a:lnTo>
                  <a:lnTo>
                    <a:pt x="383" y="757"/>
                  </a:lnTo>
                  <a:lnTo>
                    <a:pt x="383" y="75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ADA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56"/>
            <p:cNvSpPr>
              <a:spLocks noChangeAspect="1"/>
            </p:cNvSpPr>
            <p:nvPr/>
          </p:nvSpPr>
          <p:spPr bwMode="auto">
            <a:xfrm>
              <a:off x="5069" y="2145"/>
              <a:ext cx="184" cy="396"/>
            </a:xfrm>
            <a:custGeom>
              <a:avLst/>
              <a:gdLst>
                <a:gd name="T0" fmla="*/ 1 w 334"/>
                <a:gd name="T1" fmla="*/ 1 h 718"/>
                <a:gd name="T2" fmla="*/ 1 w 334"/>
                <a:gd name="T3" fmla="*/ 1 h 718"/>
                <a:gd name="T4" fmla="*/ 1 w 334"/>
                <a:gd name="T5" fmla="*/ 1 h 718"/>
                <a:gd name="T6" fmla="*/ 1 w 334"/>
                <a:gd name="T7" fmla="*/ 1 h 718"/>
                <a:gd name="T8" fmla="*/ 1 w 334"/>
                <a:gd name="T9" fmla="*/ 0 h 718"/>
                <a:gd name="T10" fmla="*/ 1 w 334"/>
                <a:gd name="T11" fmla="*/ 1 h 718"/>
                <a:gd name="T12" fmla="*/ 1 w 334"/>
                <a:gd name="T13" fmla="*/ 1 h 718"/>
                <a:gd name="T14" fmla="*/ 1 w 334"/>
                <a:gd name="T15" fmla="*/ 1 h 718"/>
                <a:gd name="T16" fmla="*/ 1 w 334"/>
                <a:gd name="T17" fmla="*/ 1 h 718"/>
                <a:gd name="T18" fmla="*/ 0 w 334"/>
                <a:gd name="T19" fmla="*/ 1 h 718"/>
                <a:gd name="T20" fmla="*/ 1 w 334"/>
                <a:gd name="T21" fmla="*/ 1 h 718"/>
                <a:gd name="T22" fmla="*/ 1 w 334"/>
                <a:gd name="T23" fmla="*/ 1 h 718"/>
                <a:gd name="T24" fmla="*/ 1 w 334"/>
                <a:gd name="T25" fmla="*/ 1 h 7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718"/>
                <a:gd name="T41" fmla="*/ 334 w 334"/>
                <a:gd name="T42" fmla="*/ 718 h 7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718">
                  <a:moveTo>
                    <a:pt x="57" y="539"/>
                  </a:moveTo>
                  <a:lnTo>
                    <a:pt x="292" y="414"/>
                  </a:lnTo>
                  <a:lnTo>
                    <a:pt x="90" y="256"/>
                  </a:lnTo>
                  <a:lnTo>
                    <a:pt x="246" y="146"/>
                  </a:lnTo>
                  <a:lnTo>
                    <a:pt x="110" y="0"/>
                  </a:lnTo>
                  <a:lnTo>
                    <a:pt x="90" y="18"/>
                  </a:lnTo>
                  <a:lnTo>
                    <a:pt x="205" y="142"/>
                  </a:lnTo>
                  <a:lnTo>
                    <a:pt x="45" y="253"/>
                  </a:lnTo>
                  <a:lnTo>
                    <a:pt x="243" y="410"/>
                  </a:lnTo>
                  <a:lnTo>
                    <a:pt x="0" y="539"/>
                  </a:lnTo>
                  <a:lnTo>
                    <a:pt x="322" y="718"/>
                  </a:lnTo>
                  <a:lnTo>
                    <a:pt x="334" y="695"/>
                  </a:lnTo>
                  <a:lnTo>
                    <a:pt x="57" y="53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ADA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57"/>
            <p:cNvSpPr>
              <a:spLocks noChangeAspect="1"/>
            </p:cNvSpPr>
            <p:nvPr/>
          </p:nvSpPr>
          <p:spPr bwMode="auto">
            <a:xfrm>
              <a:off x="5057" y="2145"/>
              <a:ext cx="185" cy="396"/>
            </a:xfrm>
            <a:custGeom>
              <a:avLst/>
              <a:gdLst>
                <a:gd name="T0" fmla="*/ 1 w 337"/>
                <a:gd name="T1" fmla="*/ 1 h 718"/>
                <a:gd name="T2" fmla="*/ 1 w 337"/>
                <a:gd name="T3" fmla="*/ 1 h 718"/>
                <a:gd name="T4" fmla="*/ 1 w 337"/>
                <a:gd name="T5" fmla="*/ 1 h 718"/>
                <a:gd name="T6" fmla="*/ 1 w 337"/>
                <a:gd name="T7" fmla="*/ 1 h 718"/>
                <a:gd name="T8" fmla="*/ 1 w 337"/>
                <a:gd name="T9" fmla="*/ 1 h 718"/>
                <a:gd name="T10" fmla="*/ 1 w 337"/>
                <a:gd name="T11" fmla="*/ 1 h 718"/>
                <a:gd name="T12" fmla="*/ 1 w 337"/>
                <a:gd name="T13" fmla="*/ 0 h 718"/>
                <a:gd name="T14" fmla="*/ 1 w 337"/>
                <a:gd name="T15" fmla="*/ 1 h 718"/>
                <a:gd name="T16" fmla="*/ 1 w 337"/>
                <a:gd name="T17" fmla="*/ 1 h 718"/>
                <a:gd name="T18" fmla="*/ 1 w 337"/>
                <a:gd name="T19" fmla="*/ 1 h 718"/>
                <a:gd name="T20" fmla="*/ 1 w 337"/>
                <a:gd name="T21" fmla="*/ 1 h 718"/>
                <a:gd name="T22" fmla="*/ 0 w 337"/>
                <a:gd name="T23" fmla="*/ 1 h 718"/>
                <a:gd name="T24" fmla="*/ 1 w 337"/>
                <a:gd name="T25" fmla="*/ 1 h 718"/>
                <a:gd name="T26" fmla="*/ 1 w 337"/>
                <a:gd name="T27" fmla="*/ 1 h 718"/>
                <a:gd name="T28" fmla="*/ 1 w 337"/>
                <a:gd name="T29" fmla="*/ 1 h 7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7"/>
                <a:gd name="T46" fmla="*/ 0 h 718"/>
                <a:gd name="T47" fmla="*/ 337 w 337"/>
                <a:gd name="T48" fmla="*/ 718 h 7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7" h="718">
                  <a:moveTo>
                    <a:pt x="90" y="410"/>
                  </a:moveTo>
                  <a:lnTo>
                    <a:pt x="275" y="265"/>
                  </a:lnTo>
                  <a:lnTo>
                    <a:pt x="284" y="257"/>
                  </a:lnTo>
                  <a:lnTo>
                    <a:pt x="273" y="244"/>
                  </a:lnTo>
                  <a:lnTo>
                    <a:pt x="129" y="139"/>
                  </a:lnTo>
                  <a:lnTo>
                    <a:pt x="243" y="18"/>
                  </a:lnTo>
                  <a:lnTo>
                    <a:pt x="224" y="0"/>
                  </a:lnTo>
                  <a:lnTo>
                    <a:pt x="89" y="144"/>
                  </a:lnTo>
                  <a:lnTo>
                    <a:pt x="243" y="254"/>
                  </a:lnTo>
                  <a:lnTo>
                    <a:pt x="43" y="414"/>
                  </a:lnTo>
                  <a:lnTo>
                    <a:pt x="281" y="554"/>
                  </a:lnTo>
                  <a:lnTo>
                    <a:pt x="0" y="695"/>
                  </a:lnTo>
                  <a:lnTo>
                    <a:pt x="12" y="718"/>
                  </a:lnTo>
                  <a:lnTo>
                    <a:pt x="337" y="556"/>
                  </a:lnTo>
                  <a:lnTo>
                    <a:pt x="90" y="4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ADADA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Rectangle 58"/>
            <p:cNvSpPr>
              <a:spLocks noChangeAspect="1" noChangeArrowheads="1"/>
            </p:cNvSpPr>
            <p:nvPr/>
          </p:nvSpPr>
          <p:spPr bwMode="auto">
            <a:xfrm>
              <a:off x="5146" y="2121"/>
              <a:ext cx="16" cy="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ADADA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Rectangle 59"/>
            <p:cNvSpPr>
              <a:spLocks noChangeAspect="1" noChangeArrowheads="1"/>
            </p:cNvSpPr>
            <p:nvPr/>
          </p:nvSpPr>
          <p:spPr bwMode="auto">
            <a:xfrm>
              <a:off x="5016" y="2549"/>
              <a:ext cx="274" cy="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6" name="Group 60"/>
          <p:cNvGrpSpPr>
            <a:grpSpLocks noChangeAspect="1"/>
          </p:cNvGrpSpPr>
          <p:nvPr/>
        </p:nvGrpSpPr>
        <p:grpSpPr bwMode="auto">
          <a:xfrm>
            <a:off x="7167563" y="4556125"/>
            <a:ext cx="528637" cy="457200"/>
            <a:chOff x="391" y="1762"/>
            <a:chExt cx="377" cy="362"/>
          </a:xfrm>
        </p:grpSpPr>
        <p:sp>
          <p:nvSpPr>
            <p:cNvPr id="3149" name="Freeform 61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62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63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64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65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66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67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68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69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70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283450" y="1541463"/>
          <a:ext cx="3476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Visio" r:id="rId5" imgW="506254" imgH="771049" progId="Visio.Drawing.11">
                  <p:embed/>
                </p:oleObj>
              </mc:Choice>
              <mc:Fallback>
                <p:oleObj name="Visio" r:id="rId5" imgW="506254" imgH="771049" progId="Visio.Drawing.11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1541463"/>
                        <a:ext cx="34766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7" name="Text Box 72"/>
          <p:cNvSpPr txBox="1">
            <a:spLocks noChangeAspect="1" noChangeArrowheads="1"/>
          </p:cNvSpPr>
          <p:nvPr/>
        </p:nvSpPr>
        <p:spPr bwMode="auto">
          <a:xfrm>
            <a:off x="8229600" y="4038600"/>
            <a:ext cx="1503363" cy="64293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CR Network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Access</a:t>
            </a:r>
          </a:p>
        </p:txBody>
      </p:sp>
      <p:sp>
        <p:nvSpPr>
          <p:cNvPr id="3118" name="Text Box 73"/>
          <p:cNvSpPr txBox="1">
            <a:spLocks noChangeAspect="1" noChangeArrowheads="1"/>
          </p:cNvSpPr>
          <p:nvPr/>
        </p:nvSpPr>
        <p:spPr bwMode="auto">
          <a:xfrm>
            <a:off x="4495800" y="1981200"/>
            <a:ext cx="1119188" cy="9461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  <a:ea typeface="굴림" charset="-127"/>
              </a:rPr>
              <a:t>Primary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Network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Access</a:t>
            </a:r>
          </a:p>
        </p:txBody>
      </p:sp>
      <p:sp>
        <p:nvSpPr>
          <p:cNvPr id="3119" name="Freeform 74"/>
          <p:cNvSpPr>
            <a:spLocks noChangeAspect="1"/>
          </p:cNvSpPr>
          <p:nvPr/>
        </p:nvSpPr>
        <p:spPr bwMode="auto">
          <a:xfrm rot="-5595276">
            <a:off x="5164932" y="4067969"/>
            <a:ext cx="633412" cy="47625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110163" y="4316413"/>
          <a:ext cx="3492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Visio" r:id="rId7" imgW="506254" imgH="771049" progId="Visio.Drawing.11">
                  <p:embed/>
                </p:oleObj>
              </mc:Choice>
              <mc:Fallback>
                <p:oleObj name="Visio" r:id="rId7" imgW="506254" imgH="771049" progId="Visio.Drawing.11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4316413"/>
                        <a:ext cx="3492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745163" y="4951413"/>
          <a:ext cx="3476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Visio" r:id="rId8" imgW="506254" imgH="771049" progId="Visio.Drawing.11">
                  <p:embed/>
                </p:oleObj>
              </mc:Choice>
              <mc:Fallback>
                <p:oleObj name="Visio" r:id="rId8" imgW="506254" imgH="771049" progId="Visio.Drawing.11">
                  <p:embed/>
                  <p:pic>
                    <p:nvPicPr>
                      <p:cNvPr id="0" name="Object 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4951413"/>
                        <a:ext cx="3476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876925" y="2006600"/>
          <a:ext cx="3492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Visio" r:id="rId9" imgW="506254" imgH="771049" progId="Visio.Drawing.11">
                  <p:embed/>
                </p:oleObj>
              </mc:Choice>
              <mc:Fallback>
                <p:oleObj name="Visio" r:id="rId9" imgW="506254" imgH="771049" progId="Visio.Drawing.11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2006600"/>
                        <a:ext cx="3492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20" name="Group 78"/>
          <p:cNvGrpSpPr>
            <a:grpSpLocks noChangeAspect="1"/>
          </p:cNvGrpSpPr>
          <p:nvPr/>
        </p:nvGrpSpPr>
        <p:grpSpPr bwMode="auto">
          <a:xfrm>
            <a:off x="5826125" y="3592513"/>
            <a:ext cx="528638" cy="457200"/>
            <a:chOff x="391" y="1762"/>
            <a:chExt cx="377" cy="362"/>
          </a:xfrm>
        </p:grpSpPr>
        <p:sp>
          <p:nvSpPr>
            <p:cNvPr id="3139" name="Freeform 79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80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81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82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83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84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85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86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87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88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1" name="Freeform 89"/>
          <p:cNvSpPr>
            <a:spLocks noChangeAspect="1"/>
          </p:cNvSpPr>
          <p:nvPr/>
        </p:nvSpPr>
        <p:spPr bwMode="auto">
          <a:xfrm rot="-642623">
            <a:off x="5221288" y="4772025"/>
            <a:ext cx="635000" cy="396875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Freeform 90"/>
          <p:cNvSpPr>
            <a:spLocks noChangeAspect="1"/>
          </p:cNvSpPr>
          <p:nvPr/>
        </p:nvSpPr>
        <p:spPr bwMode="auto">
          <a:xfrm rot="-9233028">
            <a:off x="5959475" y="4167188"/>
            <a:ext cx="395288" cy="1052512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3" name="Freeform 91"/>
          <p:cNvSpPr>
            <a:spLocks noChangeAspect="1"/>
          </p:cNvSpPr>
          <p:nvPr/>
        </p:nvSpPr>
        <p:spPr bwMode="auto">
          <a:xfrm rot="16932561" flipV="1">
            <a:off x="7862094" y="2799556"/>
            <a:ext cx="395288" cy="396875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Freeform 92"/>
          <p:cNvSpPr>
            <a:spLocks noChangeAspect="1"/>
          </p:cNvSpPr>
          <p:nvPr/>
        </p:nvSpPr>
        <p:spPr bwMode="auto">
          <a:xfrm rot="-10089088">
            <a:off x="5957888" y="2540000"/>
            <a:ext cx="395287" cy="1052513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Text Box 93"/>
          <p:cNvSpPr txBox="1">
            <a:spLocks noChangeAspect="1" noChangeArrowheads="1"/>
          </p:cNvSpPr>
          <p:nvPr/>
        </p:nvSpPr>
        <p:spPr bwMode="auto">
          <a:xfrm>
            <a:off x="4343400" y="5757863"/>
            <a:ext cx="3048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Cognitive Radio Network</a:t>
            </a:r>
          </a:p>
          <a:p>
            <a:pPr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(</a:t>
            </a:r>
            <a:r>
              <a:rPr lang="en-US" altLang="ko-KR" sz="1800">
                <a:solidFill>
                  <a:srgbClr val="FFFFFF"/>
                </a:solidFill>
                <a:ea typeface="굴림" charset="-127"/>
              </a:rPr>
              <a:t>Without Infrastructure)</a:t>
            </a:r>
          </a:p>
        </p:txBody>
      </p:sp>
      <p:sp>
        <p:nvSpPr>
          <p:cNvPr id="3126" name="Text Box 94"/>
          <p:cNvSpPr txBox="1">
            <a:spLocks noChangeAspect="1" noChangeArrowheads="1"/>
          </p:cNvSpPr>
          <p:nvPr/>
        </p:nvSpPr>
        <p:spPr bwMode="auto">
          <a:xfrm>
            <a:off x="6324600" y="3657600"/>
            <a:ext cx="1096963" cy="9461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CR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Ad Hoc </a:t>
            </a:r>
          </a:p>
          <a:p>
            <a:pPr marL="342900" indent="-342900" algn="ctr">
              <a:buFont typeface="Monotype Sorts" charset="2"/>
              <a:buNone/>
            </a:pPr>
            <a:r>
              <a:rPr lang="en-US" altLang="ko-KR" sz="1800">
                <a:solidFill>
                  <a:schemeClr val="bg2"/>
                </a:solidFill>
              </a:rPr>
              <a:t>Access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7718425" y="2244725"/>
          <a:ext cx="3460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Visio" r:id="rId10" imgW="506254" imgH="771049" progId="Visio.Drawing.11">
                  <p:embed/>
                </p:oleObj>
              </mc:Choice>
              <mc:Fallback>
                <p:oleObj name="Visio" r:id="rId10" imgW="506254" imgH="771049" progId="Visio.Drawing.11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425" y="2244725"/>
                        <a:ext cx="3460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7" name="Text Box 96"/>
          <p:cNvSpPr txBox="1">
            <a:spLocks noChangeAspect="1" noChangeArrowheads="1"/>
          </p:cNvSpPr>
          <p:nvPr/>
        </p:nvSpPr>
        <p:spPr bwMode="auto">
          <a:xfrm>
            <a:off x="6465888" y="1714500"/>
            <a:ext cx="895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altLang="ko-KR" sz="1600"/>
              <a:t>CR User</a:t>
            </a:r>
          </a:p>
        </p:txBody>
      </p:sp>
      <p:sp>
        <p:nvSpPr>
          <p:cNvPr id="3128" name="Text Box 97"/>
          <p:cNvSpPr txBox="1">
            <a:spLocks noChangeAspect="1" noChangeArrowheads="1"/>
          </p:cNvSpPr>
          <p:nvPr/>
        </p:nvSpPr>
        <p:spPr bwMode="auto">
          <a:xfrm>
            <a:off x="3843338" y="1144588"/>
            <a:ext cx="1849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800"/>
              <a:t>Spectrum Band</a:t>
            </a:r>
          </a:p>
        </p:txBody>
      </p:sp>
      <p:sp>
        <p:nvSpPr>
          <p:cNvPr id="3129" name="Text Box 98"/>
          <p:cNvSpPr txBox="1">
            <a:spLocks noChangeAspect="1" noChangeArrowheads="1"/>
          </p:cNvSpPr>
          <p:nvPr/>
        </p:nvSpPr>
        <p:spPr bwMode="auto">
          <a:xfrm>
            <a:off x="7877175" y="3505200"/>
            <a:ext cx="1495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 typeface="Monotype Sorts" charset="2"/>
              <a:buNone/>
            </a:pPr>
            <a:r>
              <a:rPr lang="en-US" altLang="ko-KR" sz="1600"/>
              <a:t>CR </a:t>
            </a:r>
          </a:p>
          <a:p>
            <a:pPr algn="ctr">
              <a:spcBef>
                <a:spcPct val="0"/>
              </a:spcBef>
              <a:buFont typeface="Monotype Sorts" charset="2"/>
              <a:buNone/>
            </a:pPr>
            <a:r>
              <a:rPr lang="en-US" altLang="ko-KR" sz="1600"/>
              <a:t>Base-station</a:t>
            </a:r>
          </a:p>
        </p:txBody>
      </p:sp>
      <p:sp>
        <p:nvSpPr>
          <p:cNvPr id="3130" name="Text Box 99"/>
          <p:cNvSpPr txBox="1">
            <a:spLocks noChangeAspect="1" noChangeArrowheads="1"/>
          </p:cNvSpPr>
          <p:nvPr/>
        </p:nvSpPr>
        <p:spPr bwMode="auto">
          <a:xfrm>
            <a:off x="7010400" y="5757863"/>
            <a:ext cx="3733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Cognitive Radio Network </a:t>
            </a:r>
          </a:p>
          <a:p>
            <a:pPr algn="ctr">
              <a:buFont typeface="Monotype Sorts" charset="2"/>
              <a:buNone/>
            </a:pPr>
            <a:r>
              <a:rPr lang="en-US" altLang="ko-KR" sz="1800">
                <a:solidFill>
                  <a:srgbClr val="FFFFFF"/>
                </a:solidFill>
              </a:rPr>
              <a:t>(</a:t>
            </a:r>
            <a:r>
              <a:rPr lang="en-US" altLang="ko-KR" sz="1800">
                <a:solidFill>
                  <a:srgbClr val="FFFFFF"/>
                </a:solidFill>
                <a:ea typeface="굴림" charset="-127"/>
              </a:rPr>
              <a:t>With Infrastructure)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8020050" y="1530350"/>
          <a:ext cx="3492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Visio" r:id="rId11" imgW="506254" imgH="771049" progId="Visio.Drawing.11">
                  <p:embed/>
                </p:oleObj>
              </mc:Choice>
              <mc:Fallback>
                <p:oleObj name="Visio" r:id="rId11" imgW="506254" imgH="771049" progId="Visio.Drawing.11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1530350"/>
                        <a:ext cx="3492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1" name="Freeform 101"/>
          <p:cNvSpPr>
            <a:spLocks noChangeAspect="1"/>
          </p:cNvSpPr>
          <p:nvPr/>
        </p:nvSpPr>
        <p:spPr bwMode="auto">
          <a:xfrm rot="6861407">
            <a:off x="7490619" y="1664494"/>
            <a:ext cx="476250" cy="366712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Text Box 102"/>
          <p:cNvSpPr txBox="1">
            <a:spLocks noChangeAspect="1" noChangeArrowheads="1"/>
          </p:cNvSpPr>
          <p:nvPr/>
        </p:nvSpPr>
        <p:spPr bwMode="auto">
          <a:xfrm>
            <a:off x="9906000" y="3124200"/>
            <a:ext cx="1447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altLang="ko-KR" sz="1600"/>
              <a:t>Other Cognitive Radio Networks</a:t>
            </a:r>
          </a:p>
        </p:txBody>
      </p:sp>
      <p:sp>
        <p:nvSpPr>
          <p:cNvPr id="3133" name="Freeform 103"/>
          <p:cNvSpPr>
            <a:spLocks noChangeAspect="1"/>
          </p:cNvSpPr>
          <p:nvPr/>
        </p:nvSpPr>
        <p:spPr bwMode="auto">
          <a:xfrm>
            <a:off x="8763000" y="2667000"/>
            <a:ext cx="762000" cy="684213"/>
          </a:xfrm>
          <a:custGeom>
            <a:avLst/>
            <a:gdLst>
              <a:gd name="T0" fmla="*/ 0 w 182"/>
              <a:gd name="T1" fmla="*/ 2147483647 h 589"/>
              <a:gd name="T2" fmla="*/ 2147483647 w 182"/>
              <a:gd name="T3" fmla="*/ 2147483647 h 589"/>
              <a:gd name="T4" fmla="*/ 2147483647 w 182"/>
              <a:gd name="T5" fmla="*/ 0 h 589"/>
              <a:gd name="T6" fmla="*/ 0 60000 65536"/>
              <a:gd name="T7" fmla="*/ 0 60000 65536"/>
              <a:gd name="T8" fmla="*/ 0 60000 65536"/>
              <a:gd name="T9" fmla="*/ 0 w 182"/>
              <a:gd name="T10" fmla="*/ 0 h 589"/>
              <a:gd name="T11" fmla="*/ 182 w 182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589">
                <a:moveTo>
                  <a:pt x="0" y="589"/>
                </a:moveTo>
                <a:lnTo>
                  <a:pt x="182" y="589"/>
                </a:lnTo>
                <a:lnTo>
                  <a:pt x="182" y="0"/>
                </a:ln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34" name="Freeform 104"/>
          <p:cNvSpPr>
            <a:spLocks noChangeAspect="1"/>
          </p:cNvSpPr>
          <p:nvPr/>
        </p:nvSpPr>
        <p:spPr bwMode="auto">
          <a:xfrm flipH="1">
            <a:off x="9705975" y="2667000"/>
            <a:ext cx="317500" cy="712788"/>
          </a:xfrm>
          <a:custGeom>
            <a:avLst/>
            <a:gdLst>
              <a:gd name="T0" fmla="*/ 0 w 182"/>
              <a:gd name="T1" fmla="*/ 2147483647 h 589"/>
              <a:gd name="T2" fmla="*/ 2147483647 w 182"/>
              <a:gd name="T3" fmla="*/ 2147483647 h 589"/>
              <a:gd name="T4" fmla="*/ 2147483647 w 182"/>
              <a:gd name="T5" fmla="*/ 0 h 589"/>
              <a:gd name="T6" fmla="*/ 0 60000 65536"/>
              <a:gd name="T7" fmla="*/ 0 60000 65536"/>
              <a:gd name="T8" fmla="*/ 0 60000 65536"/>
              <a:gd name="T9" fmla="*/ 0 w 182"/>
              <a:gd name="T10" fmla="*/ 0 h 589"/>
              <a:gd name="T11" fmla="*/ 182 w 182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589">
                <a:moveTo>
                  <a:pt x="0" y="589"/>
                </a:moveTo>
                <a:lnTo>
                  <a:pt x="182" y="589"/>
                </a:lnTo>
                <a:lnTo>
                  <a:pt x="182" y="0"/>
                </a:ln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9388475" y="2112963"/>
          <a:ext cx="5048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Visio" r:id="rId12" imgW="828199" imgH="1127760" progId="Visio.Drawing.11">
                  <p:embed/>
                </p:oleObj>
              </mc:Choice>
              <mc:Fallback>
                <p:oleObj name="Visio" r:id="rId12" imgW="828199" imgH="112776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8475" y="2112963"/>
                        <a:ext cx="5048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5" name="Text Box 106"/>
          <p:cNvSpPr txBox="1">
            <a:spLocks noChangeAspect="1" noChangeArrowheads="1"/>
          </p:cNvSpPr>
          <p:nvPr/>
        </p:nvSpPr>
        <p:spPr bwMode="auto">
          <a:xfrm>
            <a:off x="8901113" y="1762125"/>
            <a:ext cx="1854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</a:pPr>
            <a:r>
              <a:rPr lang="en-US" altLang="ko-KR" sz="1600"/>
              <a:t>Spectrum Broker</a:t>
            </a:r>
          </a:p>
        </p:txBody>
      </p:sp>
      <p:sp>
        <p:nvSpPr>
          <p:cNvPr id="3136" name="Freeform 107"/>
          <p:cNvSpPr>
            <a:spLocks noChangeAspect="1"/>
          </p:cNvSpPr>
          <p:nvPr/>
        </p:nvSpPr>
        <p:spPr bwMode="auto">
          <a:xfrm rot="5698111">
            <a:off x="3227387" y="4545013"/>
            <a:ext cx="403225" cy="6096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Freeform 108"/>
          <p:cNvSpPr>
            <a:spLocks noChangeAspect="1"/>
          </p:cNvSpPr>
          <p:nvPr/>
        </p:nvSpPr>
        <p:spPr bwMode="auto">
          <a:xfrm rot="7565170">
            <a:off x="3379787" y="4926013"/>
            <a:ext cx="403225" cy="6096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Freeform 109"/>
          <p:cNvSpPr>
            <a:spLocks noChangeAspect="1"/>
          </p:cNvSpPr>
          <p:nvPr/>
        </p:nvSpPr>
        <p:spPr bwMode="auto">
          <a:xfrm rot="9997339">
            <a:off x="4016375" y="4495800"/>
            <a:ext cx="403225" cy="609600"/>
          </a:xfrm>
          <a:custGeom>
            <a:avLst/>
            <a:gdLst>
              <a:gd name="T0" fmla="*/ 0 w 272"/>
              <a:gd name="T1" fmla="*/ 0 h 317"/>
              <a:gd name="T2" fmla="*/ 2147483647 w 272"/>
              <a:gd name="T3" fmla="*/ 2147483647 h 317"/>
              <a:gd name="T4" fmla="*/ 2147483647 w 272"/>
              <a:gd name="T5" fmla="*/ 2147483647 h 317"/>
              <a:gd name="T6" fmla="*/ 2147483647 w 272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317"/>
              <a:gd name="T14" fmla="*/ 272 w 272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317">
                <a:moveTo>
                  <a:pt x="0" y="0"/>
                </a:moveTo>
                <a:lnTo>
                  <a:pt x="136" y="181"/>
                </a:lnTo>
                <a:lnTo>
                  <a:pt x="136" y="90"/>
                </a:lnTo>
                <a:lnTo>
                  <a:pt x="272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2711450" y="4859338"/>
          <a:ext cx="514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Visio" r:id="rId14" imgW="987742" imgH="916781" progId="Visio.Drawing.11">
                  <p:embed/>
                </p:oleObj>
              </mc:Choice>
              <mc:Fallback>
                <p:oleObj name="Visio" r:id="rId14" imgW="987742" imgH="916781" progId="Visio.Drawing.11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859338"/>
                        <a:ext cx="514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079875" y="4941888"/>
          <a:ext cx="5143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Visio" r:id="rId15" imgW="987742" imgH="916781" progId="Visio.Drawing.11">
                  <p:embed/>
                </p:oleObj>
              </mc:Choice>
              <mc:Fallback>
                <p:oleObj name="Visio" r:id="rId15" imgW="987742" imgH="916781" progId="Visio.Drawing.11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4941888"/>
                        <a:ext cx="5143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3473450" y="4318000"/>
          <a:ext cx="3190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Visio" r:id="rId16" imgW="506254" imgH="771049" progId="Visio.Drawing.11">
                  <p:embed/>
                </p:oleObj>
              </mc:Choice>
              <mc:Fallback>
                <p:oleObj name="Visio" r:id="rId16" imgW="506254" imgH="771049" progId="Visio.Drawing.11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6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4318000"/>
                        <a:ext cx="3190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>
                                <a:alpha val="69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4DEB7F-F045-4EDC-9F60-47D4AE3AAEAB}" type="slidenum">
              <a:rPr lang="en-GB"/>
              <a:pPr/>
              <a:t>5</a:t>
            </a:fld>
            <a:endParaRPr lang="en-GB"/>
          </a:p>
        </p:txBody>
      </p:sp>
      <p:sp>
        <p:nvSpPr>
          <p:cNvPr id="462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1524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>
                <a:ea typeface="ＭＳ Ｐゴシック" pitchFamily="-111" charset="-128"/>
                <a:cs typeface="ＭＳ Ｐゴシック" pitchFamily="-111" charset="-128"/>
              </a:rPr>
              <a:t>Architecture</a:t>
            </a:r>
          </a:p>
        </p:txBody>
      </p:sp>
      <p:sp>
        <p:nvSpPr>
          <p:cNvPr id="46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752600"/>
            <a:ext cx="1076325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Primary Network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mtClean="0"/>
              <a:t>  </a:t>
            </a:r>
            <a:r>
              <a:rPr lang="en-US" smtClean="0">
                <a:solidFill>
                  <a:srgbClr val="FFFFFF"/>
                </a:solidFill>
              </a:rPr>
              <a:t>(Primary User, Primary Base Station) 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mtClean="0"/>
              <a:t>Cognitive Radio Network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mtClean="0">
                <a:solidFill>
                  <a:srgbClr val="FFFFFF"/>
                </a:solidFill>
              </a:rPr>
              <a:t>  (CR User, CR Base Station)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en-US" smtClean="0"/>
              <a:t>Spectrum Broker</a:t>
            </a:r>
          </a:p>
          <a:p>
            <a:pPr lvl="1" eaLnBrk="1" hangingPunct="1">
              <a:buFontTx/>
              <a:buNone/>
              <a:defRPr/>
            </a:pPr>
            <a:endParaRPr lang="en-US" smtClean="0"/>
          </a:p>
          <a:p>
            <a:pPr lvl="1"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buFont typeface="Wingdings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195B85-2680-48B4-B59E-4DB8959CB9E6}" type="slidenum">
              <a:rPr lang="en-GB"/>
              <a:pPr/>
              <a:t>6</a:t>
            </a:fld>
            <a:endParaRPr lang="en-GB"/>
          </a:p>
        </p:txBody>
      </p:sp>
      <p:sp>
        <p:nvSpPr>
          <p:cNvPr id="38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1524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a typeface="ＭＳ Ｐゴシック" pitchFamily="-111" charset="-128"/>
                <a:cs typeface="ＭＳ Ｐゴシック" pitchFamily="-111" charset="-128"/>
              </a:rPr>
              <a:t>Primary Network</a:t>
            </a:r>
          </a:p>
        </p:txBody>
      </p:sp>
      <p:sp>
        <p:nvSpPr>
          <p:cNvPr id="38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752600"/>
            <a:ext cx="11734800" cy="4800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lvl="1" eaLnBrk="1" hangingPunct="1">
              <a:buFontTx/>
              <a:buNone/>
              <a:defRPr/>
            </a:pPr>
            <a:r>
              <a:rPr lang="en-US" smtClean="0"/>
              <a:t>  * An existing network infrastructure</a:t>
            </a:r>
            <a:r>
              <a:rPr lang="en-US" altLang="ko-KR" smtClean="0">
                <a:ea typeface="굴림" charset="-127"/>
              </a:rPr>
              <a:t> (or ad hoc network)</a:t>
            </a:r>
            <a:r>
              <a:rPr lang="en-US" smtClean="0"/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>    which has an </a:t>
            </a:r>
            <a:r>
              <a:rPr lang="en-US" altLang="ko-KR" smtClean="0">
                <a:ea typeface="굴림" charset="-127"/>
              </a:rPr>
              <a:t>access </a:t>
            </a:r>
            <a:r>
              <a:rPr lang="en-US" smtClean="0"/>
              <a:t>right to a certain</a:t>
            </a:r>
            <a:r>
              <a:rPr lang="en-US" altLang="ko-KR" smtClean="0">
                <a:ea typeface="굴림" charset="-127"/>
              </a:rPr>
              <a:t> </a:t>
            </a:r>
            <a:r>
              <a:rPr lang="en-US" smtClean="0"/>
              <a:t>spectrum band. 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>  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>  </a:t>
            </a:r>
            <a:r>
              <a:rPr lang="en-US" smtClean="0">
                <a:solidFill>
                  <a:srgbClr val="66FF33"/>
                </a:solidFill>
              </a:rPr>
              <a:t>Example: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>
                <a:solidFill>
                  <a:srgbClr val="66FF33"/>
                </a:solidFill>
              </a:rPr>
              <a:t>    Common cellular and TV broadcast networks.</a:t>
            </a:r>
          </a:p>
          <a:p>
            <a:pPr lvl="1"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buFont typeface="Wingdings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8F98F9-84E6-4403-8CCB-114A68F182A4}" type="slidenum">
              <a:rPr lang="en-GB"/>
              <a:pPr/>
              <a:t>7</a:t>
            </a:fld>
            <a:endParaRPr lang="en-GB"/>
          </a:p>
        </p:txBody>
      </p:sp>
      <p:sp>
        <p:nvSpPr>
          <p:cNvPr id="38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1524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>
                <a:ea typeface="ＭＳ Ｐゴシック" pitchFamily="-111" charset="-128"/>
                <a:cs typeface="ＭＳ Ｐゴシック" pitchFamily="-111" charset="-128"/>
              </a:rPr>
              <a:t>Primary User</a:t>
            </a:r>
            <a:br>
              <a:rPr lang="en-US" sz="4800"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3600">
                <a:solidFill>
                  <a:srgbClr val="66FF33"/>
                </a:solidFill>
                <a:ea typeface="ＭＳ Ｐゴシック" pitchFamily="-111" charset="-128"/>
                <a:cs typeface="ＭＳ Ｐゴシック" pitchFamily="-111" charset="-128"/>
              </a:rPr>
              <a:t>(or Licensed User)</a:t>
            </a:r>
            <a:r>
              <a:rPr lang="en-US" sz="2800"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</p:txBody>
      </p:sp>
      <p:sp>
        <p:nvSpPr>
          <p:cNvPr id="38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981200"/>
            <a:ext cx="11734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800" smtClean="0"/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smtClean="0"/>
              <a:t>  *   Has a license to operate in a certain spectrum band.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60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smtClean="0"/>
              <a:t>  *   This access can only be controlled by the primary base- 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smtClean="0"/>
              <a:t>      station and should not be affected by the operations of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smtClean="0"/>
              <a:t>      any other unlicensed users.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60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smtClean="0"/>
              <a:t>   </a:t>
            </a:r>
            <a:r>
              <a:rPr lang="en-US" sz="2600" smtClean="0">
                <a:solidFill>
                  <a:srgbClr val="FFFF00"/>
                </a:solidFill>
              </a:rPr>
              <a:t>REMARK: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smtClean="0">
                <a:solidFill>
                  <a:srgbClr val="FFFF00"/>
                </a:solidFill>
              </a:rPr>
              <a:t>      PUs do not need any modification or additional functions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smtClean="0">
                <a:solidFill>
                  <a:srgbClr val="FFFF00"/>
                </a:solidFill>
              </a:rPr>
              <a:t>      for co-existence with CR base-stations and CR users.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1B4607-3D39-4EA5-84BD-490B8C67404A}" type="slidenum">
              <a:rPr lang="en-GB"/>
              <a:pPr/>
              <a:t>8</a:t>
            </a:fld>
            <a:endParaRPr lang="en-GB"/>
          </a:p>
        </p:txBody>
      </p:sp>
      <p:sp>
        <p:nvSpPr>
          <p:cNvPr id="38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75" y="3048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ＭＳ Ｐゴシック" pitchFamily="-111" charset="-128"/>
                <a:cs typeface="ＭＳ Ｐゴシック" pitchFamily="-111" charset="-128"/>
              </a:rPr>
              <a:t>Primary Base-Station</a:t>
            </a:r>
            <a:br>
              <a:rPr lang="en-US" sz="4000"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>
                <a:solidFill>
                  <a:srgbClr val="66FF33"/>
                </a:solidFill>
                <a:ea typeface="ＭＳ Ｐゴシック" pitchFamily="-111" charset="-128"/>
                <a:cs typeface="ＭＳ Ｐゴシック" pitchFamily="-111" charset="-128"/>
              </a:rPr>
              <a:t>(or Licensed Base-Station)</a:t>
            </a:r>
          </a:p>
        </p:txBody>
      </p:sp>
      <p:sp>
        <p:nvSpPr>
          <p:cNvPr id="38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295400"/>
            <a:ext cx="11963400" cy="4724400"/>
          </a:xfrm>
        </p:spPr>
        <p:txBody>
          <a:bodyPr/>
          <a:lstStyle/>
          <a:p>
            <a:pPr eaLnBrk="1" hangingPunct="1">
              <a:defRPr/>
            </a:pPr>
            <a:endParaRPr lang="en-US" sz="3600" smtClean="0"/>
          </a:p>
          <a:p>
            <a:pPr lvl="2" eaLnBrk="1" hangingPunct="1">
              <a:defRPr/>
            </a:pPr>
            <a:r>
              <a:rPr lang="en-US" sz="2800" smtClean="0">
                <a:solidFill>
                  <a:srgbClr val="FFFFFF"/>
                </a:solidFill>
              </a:rPr>
              <a:t> A fixed infrastructure network component which has a </a:t>
            </a:r>
          </a:p>
          <a:p>
            <a:pPr lvl="2" eaLnBrk="1" hangingPunct="1">
              <a:buFont typeface="Wingdings" charset="2"/>
              <a:buNone/>
              <a:defRPr/>
            </a:pPr>
            <a:r>
              <a:rPr lang="en-US" sz="2800" smtClean="0">
                <a:solidFill>
                  <a:srgbClr val="FFFFFF"/>
                </a:solidFill>
              </a:rPr>
              <a:t>   spectrum license such as BTS in a  cellular system. </a:t>
            </a:r>
          </a:p>
          <a:p>
            <a:pPr lvl="2" eaLnBrk="1" hangingPunct="1">
              <a:buFont typeface="Wingdings" charset="2"/>
              <a:buNone/>
              <a:defRPr/>
            </a:pPr>
            <a:endParaRPr lang="en-US" sz="2800" smtClean="0">
              <a:solidFill>
                <a:srgbClr val="FFFFFF"/>
              </a:solidFill>
            </a:endParaRPr>
          </a:p>
          <a:p>
            <a:pPr lvl="2" eaLnBrk="1" hangingPunct="1">
              <a:defRPr/>
            </a:pPr>
            <a:r>
              <a:rPr lang="en-US" sz="2800" smtClean="0">
                <a:solidFill>
                  <a:srgbClr val="FFFFFF"/>
                </a:solidFill>
              </a:rPr>
              <a:t> Does not have any CR capability for sharing spectrum with </a:t>
            </a:r>
          </a:p>
          <a:p>
            <a:pPr lvl="2" eaLnBrk="1" hangingPunct="1">
              <a:buFont typeface="Wingdings" charset="2"/>
              <a:buNone/>
              <a:defRPr/>
            </a:pPr>
            <a:r>
              <a:rPr lang="en-US" sz="2800" smtClean="0">
                <a:solidFill>
                  <a:srgbClr val="FFFFFF"/>
                </a:solidFill>
              </a:rPr>
              <a:t>   CR users.</a:t>
            </a:r>
          </a:p>
          <a:p>
            <a:pPr lvl="2" eaLnBrk="1" hangingPunct="1">
              <a:buFont typeface="Wingdings" charset="2"/>
              <a:buNone/>
              <a:defRPr/>
            </a:pPr>
            <a:r>
              <a:rPr lang="en-US" sz="2800" smtClean="0">
                <a:solidFill>
                  <a:srgbClr val="FFFFFF"/>
                </a:solidFill>
              </a:rPr>
              <a:t> </a:t>
            </a:r>
          </a:p>
          <a:p>
            <a:pPr lvl="2" eaLnBrk="1" hangingPunct="1">
              <a:defRPr/>
            </a:pPr>
            <a:r>
              <a:rPr lang="en-US" sz="2800" smtClean="0">
                <a:solidFill>
                  <a:srgbClr val="FFFFFF"/>
                </a:solidFill>
              </a:rPr>
              <a:t> It may be requested to have both legacy and CR protocols </a:t>
            </a:r>
          </a:p>
          <a:p>
            <a:pPr lvl="2" eaLnBrk="1" hangingPunct="1">
              <a:buFont typeface="Wingdings" charset="2"/>
              <a:buNone/>
              <a:defRPr/>
            </a:pPr>
            <a:r>
              <a:rPr lang="en-US" sz="2800" smtClean="0">
                <a:solidFill>
                  <a:srgbClr val="FFFFFF"/>
                </a:solidFill>
              </a:rPr>
              <a:t>   for the </a:t>
            </a:r>
            <a:r>
              <a:rPr lang="en-US" sz="2800" i="1" smtClean="0">
                <a:solidFill>
                  <a:srgbClr val="FFFFFF"/>
                </a:solidFill>
              </a:rPr>
              <a:t>primary network access</a:t>
            </a:r>
            <a:r>
              <a:rPr lang="en-US" sz="2800" smtClean="0">
                <a:solidFill>
                  <a:srgbClr val="FFFFFF"/>
                </a:solidFill>
              </a:rPr>
              <a:t> of CR users.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255999-DAC7-4834-A02F-7242130E4EB5}" type="slidenum">
              <a:rPr lang="en-GB"/>
              <a:pPr/>
              <a:t>9</a:t>
            </a:fld>
            <a:endParaRPr lang="en-GB"/>
          </a:p>
        </p:txBody>
      </p:sp>
      <p:sp>
        <p:nvSpPr>
          <p:cNvPr id="38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8175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Cognitive Radio  Network</a:t>
            </a:r>
            <a:br>
              <a:rPr lang="en-US" sz="4400" smtClean="0"/>
            </a:br>
            <a:r>
              <a:rPr lang="en-US" sz="2800" smtClean="0">
                <a:solidFill>
                  <a:srgbClr val="66FF33"/>
                </a:solidFill>
              </a:rPr>
              <a:t>(or Dynamic Spectrum Access Network, </a:t>
            </a:r>
            <a:br>
              <a:rPr lang="en-US" sz="2800" smtClean="0">
                <a:solidFill>
                  <a:srgbClr val="66FF33"/>
                </a:solidFill>
              </a:rPr>
            </a:br>
            <a:r>
              <a:rPr lang="en-US" sz="2800" smtClean="0">
                <a:solidFill>
                  <a:srgbClr val="66FF33"/>
                </a:solidFill>
              </a:rPr>
              <a:t>or Secondary Network or Unlicensed Network) </a:t>
            </a:r>
            <a:br>
              <a:rPr lang="en-US" sz="2800" smtClean="0">
                <a:solidFill>
                  <a:srgbClr val="66FF33"/>
                </a:solidFill>
              </a:rPr>
            </a:br>
            <a:endParaRPr lang="en-US" sz="2800" smtClean="0">
              <a:solidFill>
                <a:srgbClr val="66FF33"/>
              </a:solidFill>
            </a:endParaRPr>
          </a:p>
        </p:txBody>
      </p:sp>
      <p:sp>
        <p:nvSpPr>
          <p:cNvPr id="38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115824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mtClean="0"/>
              <a:t>   </a:t>
            </a:r>
            <a:r>
              <a:rPr lang="en-US" smtClean="0">
                <a:solidFill>
                  <a:srgbClr val="FFFFFF"/>
                </a:solidFill>
              </a:rPr>
              <a:t>* </a:t>
            </a:r>
            <a:r>
              <a:rPr lang="en-US" sz="2400" smtClean="0">
                <a:solidFill>
                  <a:srgbClr val="FFFFFF"/>
                </a:solidFill>
              </a:rPr>
              <a:t>Does not have license to operate in a desired band.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400" smtClean="0">
                <a:solidFill>
                  <a:srgbClr val="FFFFFF"/>
                </a:solidFill>
              </a:rPr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 * Hence, the spectrum access is allowed only in an opportunistic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   manner. </a:t>
            </a:r>
          </a:p>
          <a:p>
            <a:pPr lvl="1" eaLnBrk="1" hangingPunct="1">
              <a:buFontTx/>
              <a:buNone/>
              <a:defRPr/>
            </a:pPr>
            <a:endParaRPr lang="en-US" sz="2400" smtClean="0"/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 * CR networks can be deployed both as an infrastructure network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   and an ad hoc network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2.1|7.5|30.1"/>
</p:tagLst>
</file>

<file path=ppt/theme/theme1.xml><?xml version="1.0" encoding="utf-8"?>
<a:theme xmlns:a="http://schemas.openxmlformats.org/drawingml/2006/main" name="1_template_IFA">
  <a:themeElements>
    <a:clrScheme name="">
      <a:dk1>
        <a:srgbClr val="000066"/>
      </a:dk1>
      <a:lt1>
        <a:srgbClr val="FFFF66"/>
      </a:lt1>
      <a:dk2>
        <a:srgbClr val="0000CC"/>
      </a:dk2>
      <a:lt2>
        <a:srgbClr val="FFFF99"/>
      </a:lt2>
      <a:accent1>
        <a:srgbClr val="CC99FF"/>
      </a:accent1>
      <a:accent2>
        <a:srgbClr val="9999FF"/>
      </a:accent2>
      <a:accent3>
        <a:srgbClr val="AAAAE2"/>
      </a:accent3>
      <a:accent4>
        <a:srgbClr val="DADA56"/>
      </a:accent4>
      <a:accent5>
        <a:srgbClr val="E2CAFF"/>
      </a:accent5>
      <a:accent6>
        <a:srgbClr val="8A8AE7"/>
      </a:accent6>
      <a:hlink>
        <a:srgbClr val="99CCFF"/>
      </a:hlink>
      <a:folHlink>
        <a:srgbClr val="CC0000"/>
      </a:folHlink>
    </a:clrScheme>
    <a:fontScheme name="1_template_IF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5000"/>
          <a:buFont typeface="Monotype Sorts" charset="2"/>
          <a:buChar char="n"/>
          <a:tabLst/>
          <a:defRPr kumimoji="1" lang="zh-CN" altLang="en-US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宋体" charset="-122"/>
            <a:cs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5000"/>
          <a:buFont typeface="Monotype Sorts" charset="2"/>
          <a:buChar char="n"/>
          <a:tabLst/>
          <a:defRPr kumimoji="1" lang="zh-CN" altLang="en-US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宋体" charset="-122"/>
            <a:cs typeface="宋体" charset="-122"/>
          </a:defRPr>
        </a:defPPr>
      </a:lstStyle>
    </a:lnDef>
  </a:objectDefaults>
  <a:extraClrSchemeLst>
    <a:extraClrScheme>
      <a:clrScheme name="1_template_IFA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IFA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IF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FFFF99"/>
    </a:lt1>
    <a:dk2>
      <a:srgbClr val="0000CC"/>
    </a:dk2>
    <a:lt2>
      <a:srgbClr val="FFFF99"/>
    </a:lt2>
    <a:accent1>
      <a:srgbClr val="CC99FF"/>
    </a:accent1>
    <a:accent2>
      <a:srgbClr val="9999FF"/>
    </a:accent2>
    <a:accent3>
      <a:srgbClr val="AAAAE2"/>
    </a:accent3>
    <a:accent4>
      <a:srgbClr val="DADA82"/>
    </a:accent4>
    <a:accent5>
      <a:srgbClr val="E2CAFF"/>
    </a:accent5>
    <a:accent6>
      <a:srgbClr val="8A8AE7"/>
    </a:accent6>
    <a:hlink>
      <a:srgbClr val="99CCFF"/>
    </a:hlink>
    <a:folHlink>
      <a:srgbClr val="00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17137</TotalTime>
  <Words>1018</Words>
  <Application>Microsoft Macintosh PowerPoint</Application>
  <PresentationFormat>Custom</PresentationFormat>
  <Paragraphs>252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1_template_IFA</vt:lpstr>
      <vt:lpstr>Visio</vt:lpstr>
      <vt:lpstr>PowerPoint Presentation</vt:lpstr>
      <vt:lpstr>Cognitive Radio Network Architecture</vt:lpstr>
      <vt:lpstr>CR Ad Hoc Networks Architecture</vt:lpstr>
      <vt:lpstr>Cognitive Radio Network Architecture</vt:lpstr>
      <vt:lpstr>Architecture</vt:lpstr>
      <vt:lpstr>Primary Network</vt:lpstr>
      <vt:lpstr>Primary User (or Licensed User) </vt:lpstr>
      <vt:lpstr>Primary Base-Station (or Licensed Base-Station)</vt:lpstr>
      <vt:lpstr>Cognitive Radio  Network (or Dynamic Spectrum Access Network,  or Secondary Network or Unlicensed Network)  </vt:lpstr>
      <vt:lpstr>Cognitive Radio User (or Unlicensed User, Secondary User)  </vt:lpstr>
      <vt:lpstr>Cognitive Radio Base-Station (or Unlicensed Base-Station or Secondary Base-Station)</vt:lpstr>
      <vt:lpstr>Spectrum Broker (or Scheduling Server)  </vt:lpstr>
      <vt:lpstr>Architecture</vt:lpstr>
      <vt:lpstr>Classifications</vt:lpstr>
      <vt:lpstr>Cognitive Radio Network on Licensed Band </vt:lpstr>
      <vt:lpstr>CR Network on Licensed Band</vt:lpstr>
      <vt:lpstr>CR Network on Licensed Band</vt:lpstr>
      <vt:lpstr>CR Network on Licensed Band</vt:lpstr>
      <vt:lpstr>Cognitive Radio Network on Unlicensed Band</vt:lpstr>
      <vt:lpstr>CR Network on Unlicensed Band</vt:lpstr>
      <vt:lpstr>CR Network on Unlicensed Band</vt:lpstr>
      <vt:lpstr>CR Network on Unlicensed Band</vt:lpstr>
    </vt:vector>
  </TitlesOfParts>
  <Company>BWN Lab - School of ECE - 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RADIO  NETWORKS</dc:title>
  <dc:creator>Ian F. Akyildiz</dc:creator>
  <cp:lastModifiedBy>A. Ozan Bicen</cp:lastModifiedBy>
  <cp:revision>1303</cp:revision>
  <dcterms:created xsi:type="dcterms:W3CDTF">2002-08-21T14:00:06Z</dcterms:created>
  <dcterms:modified xsi:type="dcterms:W3CDTF">2014-12-30T19:18:06Z</dcterms:modified>
</cp:coreProperties>
</file>