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929" r:id="rId2"/>
    <p:sldId id="3318" r:id="rId3"/>
    <p:sldId id="3312" r:id="rId4"/>
    <p:sldId id="3310" r:id="rId5"/>
    <p:sldId id="3319" r:id="rId6"/>
    <p:sldId id="3313" r:id="rId7"/>
    <p:sldId id="3311" r:id="rId8"/>
    <p:sldId id="3307" r:id="rId9"/>
    <p:sldId id="3314" r:id="rId10"/>
    <p:sldId id="3315" r:id="rId11"/>
    <p:sldId id="3316" r:id="rId12"/>
  </p:sldIdLst>
  <p:sldSz cx="11430000" cy="6858000"/>
  <p:notesSz cx="7010400" cy="9296400"/>
  <p:defaultTextStyle>
    <a:defPPr>
      <a:defRPr lang="zh-CN"/>
    </a:defPPr>
    <a:lvl1pPr algn="l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folHlink"/>
      </a:buClr>
      <a:buSzPct val="75000"/>
      <a:buFont typeface="Monotype Sorts" charset="2"/>
      <a:buChar char="n"/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1pPr>
    <a:lvl2pPr marL="457200" algn="l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folHlink"/>
      </a:buClr>
      <a:buSzPct val="75000"/>
      <a:buFont typeface="Monotype Sorts" charset="2"/>
      <a:buChar char="n"/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2pPr>
    <a:lvl3pPr marL="914400" algn="l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folHlink"/>
      </a:buClr>
      <a:buSzPct val="75000"/>
      <a:buFont typeface="Monotype Sorts" charset="2"/>
      <a:buChar char="n"/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3pPr>
    <a:lvl4pPr marL="1371600" algn="l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folHlink"/>
      </a:buClr>
      <a:buSzPct val="75000"/>
      <a:buFont typeface="Monotype Sorts" charset="2"/>
      <a:buChar char="n"/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4pPr>
    <a:lvl5pPr marL="1828800" algn="l" rtl="0" eaLnBrk="0" fontAlgn="base" hangingPunct="0">
      <a:lnSpc>
        <a:spcPct val="90000"/>
      </a:lnSpc>
      <a:spcBef>
        <a:spcPct val="20000"/>
      </a:spcBef>
      <a:spcAft>
        <a:spcPct val="0"/>
      </a:spcAft>
      <a:buClr>
        <a:schemeClr val="folHlink"/>
      </a:buClr>
      <a:buSzPct val="75000"/>
      <a:buFont typeface="Monotype Sorts" charset="2"/>
      <a:buChar char="n"/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5pPr>
    <a:lvl6pPr marL="2286000" algn="l" defTabSz="914400" rtl="0" eaLnBrk="1" latinLnBrk="0" hangingPunct="1"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6pPr>
    <a:lvl7pPr marL="2743200" algn="l" defTabSz="914400" rtl="0" eaLnBrk="1" latinLnBrk="0" hangingPunct="1"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7pPr>
    <a:lvl8pPr marL="3200400" algn="l" defTabSz="914400" rtl="0" eaLnBrk="1" latinLnBrk="0" hangingPunct="1"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8pPr>
    <a:lvl9pPr marL="3657600" algn="l" defTabSz="914400" rtl="0" eaLnBrk="1" latinLnBrk="0" hangingPunct="1">
      <a:defRPr kumimoji="1" sz="4000" b="1" kern="1200">
        <a:solidFill>
          <a:schemeClr val="tx1"/>
        </a:solidFill>
        <a:latin typeface="Comic Sans MS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36"/>
    <a:srgbClr val="000066"/>
    <a:srgbClr val="FFFF00"/>
    <a:srgbClr val="FFCC00"/>
    <a:srgbClr val="FF9900"/>
    <a:srgbClr val="FFFFFF"/>
    <a:srgbClr val="66FF33"/>
    <a:srgbClr val="0000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352" y="-104"/>
      </p:cViewPr>
      <p:guideLst>
        <p:guide orient="horz" pos="2160"/>
        <p:guide pos="10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480" y="-11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fld id="{08C51C1B-1E2D-48F1-AF44-3A0EEA0D61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41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0075" y="696913"/>
            <a:ext cx="581025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  <a:endParaRPr lang="en-US" altLang="zh-CN" noProof="0" smtClean="0"/>
          </a:p>
          <a:p>
            <a:pPr lvl="1"/>
            <a:r>
              <a:rPr lang="zh-CN" altLang="en-US" noProof="0" smtClean="0"/>
              <a:t>第二级</a:t>
            </a:r>
            <a:endParaRPr lang="en-US" altLang="zh-CN" noProof="0" smtClean="0"/>
          </a:p>
          <a:p>
            <a:pPr lvl="2"/>
            <a:r>
              <a:rPr lang="zh-CN" altLang="en-US" noProof="0" smtClean="0"/>
              <a:t>第三级</a:t>
            </a:r>
            <a:endParaRPr lang="en-US" altLang="zh-CN" noProof="0" smtClean="0"/>
          </a:p>
          <a:p>
            <a:pPr lvl="3"/>
            <a:r>
              <a:rPr lang="zh-CN" altLang="en-US" noProof="0" smtClean="0"/>
              <a:t>第四级</a:t>
            </a:r>
            <a:endParaRPr lang="en-US" altLang="zh-CN" noProof="0" smtClean="0"/>
          </a:p>
          <a:p>
            <a:pPr lvl="4"/>
            <a:r>
              <a:rPr lang="zh-CN" altLang="en-US" noProof="0" smtClean="0"/>
              <a:t>第五级</a:t>
            </a:r>
            <a:endParaRPr lang="en-US" altLang="zh-CN" noProof="0" smtClean="0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charset="0"/>
              </a:defRPr>
            </a:lvl1pPr>
          </a:lstStyle>
          <a:p>
            <a:pPr>
              <a:defRPr/>
            </a:pPr>
            <a:fld id="{B3726B43-3BD4-4214-A00E-718731EEACF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0827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宋体" charset="-122"/>
        <a:cs typeface="宋体" charset="-122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宋体" charset="-122"/>
        <a:cs typeface="宋体" charset="-122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宋体" charset="-122"/>
        <a:cs typeface="宋体" charset="-122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宋体" charset="-122"/>
        <a:cs typeface="宋体" charset="-122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宋体" charset="-122"/>
        <a:cs typeface="宋体" charset="-122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2118AF-2D6B-4AF9-9DA2-CB1C9094258D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27A9-798B-4519-840B-EA9A9031837E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8C29EF-6052-460C-A35B-FC04166AECBC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B6E375-3654-42C6-9D9F-CC81841D9D15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ko-K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189CBE-B2A8-4104-93D0-8244E0EC76B3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E71F53-859B-4405-94D0-E067E5AD0E7E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E9BD94-7415-4192-AFDD-5A53DA7925AA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77F3F9-EDCD-41C7-AC23-71D65508B0C8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Relationship Id="rId3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287338" y="188913"/>
            <a:ext cx="10858500" cy="6477000"/>
          </a:xfrm>
          <a:prstGeom prst="rect">
            <a:avLst/>
          </a:prstGeom>
          <a:noFill/>
          <a:ln w="57150" cap="sq" cmpd="thinThick">
            <a:solidFill>
              <a:srgbClr val="0000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0" lang="en-US" sz="2400" b="0">
              <a:latin typeface="Arial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287338" y="188913"/>
            <a:ext cx="10858500" cy="6477000"/>
          </a:xfrm>
          <a:prstGeom prst="rect">
            <a:avLst/>
          </a:prstGeom>
          <a:noFill/>
          <a:ln w="57150" cap="sq" cmpd="thinThick">
            <a:solidFill>
              <a:srgbClr val="0000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0" lang="en-US" sz="2400" b="0">
              <a:latin typeface="Arial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1143000" y="1143000"/>
            <a:ext cx="9747250" cy="55149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endParaRPr kumimoji="0" lang="en-US" altLang="ko-KR" sz="3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굴림" charset="-127"/>
            </a:endParaRP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altLang="ko-KR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COGNITIVE RADIO NETWORKS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endParaRPr lang="en-US" altLang="ko-KR" sz="24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굴림" charset="-127"/>
            </a:endParaRP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altLang="ko-KR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굴림" charset="-127"/>
              </a:rPr>
              <a:t>IAN F. AKYILDIZ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n-US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Broadband Wireless Networking Laboratory</a:t>
            </a:r>
          </a:p>
          <a:p>
            <a:pPr algn="ctr">
              <a:lnSpc>
                <a:spcPct val="100000"/>
              </a:lnSpc>
              <a:buSzTx/>
              <a:buFont typeface="Wingdings" charset="2"/>
              <a:buNone/>
              <a:defRPr/>
            </a:pPr>
            <a:r>
              <a:rPr lang="en-US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School of Electrical and Computer Engineering</a:t>
            </a:r>
          </a:p>
          <a:p>
            <a:pPr algn="ctr">
              <a:lnSpc>
                <a:spcPct val="100000"/>
              </a:lnSpc>
              <a:buSzTx/>
              <a:buFont typeface="Wingdings" charset="2"/>
              <a:buNone/>
              <a:defRPr/>
            </a:pPr>
            <a:r>
              <a:rPr lang="en-US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Georgia Institute of Technology</a:t>
            </a:r>
          </a:p>
          <a:p>
            <a:pPr algn="ctr">
              <a:lnSpc>
                <a:spcPct val="100000"/>
              </a:lnSpc>
              <a:buSzTx/>
              <a:buFont typeface="Wingdings" charset="2"/>
              <a:buNone/>
              <a:defRPr/>
            </a:pPr>
            <a:r>
              <a:rPr lang="en-US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Atlanta, GA 30332, USA</a:t>
            </a:r>
            <a:br>
              <a:rPr lang="en-US" sz="1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sz="18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100000"/>
              </a:lnSpc>
              <a:buSzTx/>
              <a:buFont typeface="Wingdings" charset="2"/>
              <a:buNone/>
              <a:defRPr/>
            </a:pPr>
            <a:r>
              <a:rPr lang="en-US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Tel: 404-894-5141; Fax: 404-894-7883;</a:t>
            </a:r>
          </a:p>
          <a:p>
            <a:pPr algn="ctr">
              <a:lnSpc>
                <a:spcPct val="100000"/>
              </a:lnSpc>
              <a:buSzTx/>
              <a:buFont typeface="Wingdings" charset="2"/>
              <a:buNone/>
              <a:defRPr/>
            </a:pPr>
            <a:r>
              <a:rPr lang="en-US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E_mail: ian@ece.gatech.edu</a:t>
            </a:r>
          </a:p>
          <a:p>
            <a:pPr algn="ctr">
              <a:lnSpc>
                <a:spcPct val="100000"/>
              </a:lnSpc>
              <a:buSzTx/>
              <a:buFont typeface="Wingdings" charset="2"/>
              <a:buNone/>
              <a:defRPr/>
            </a:pPr>
            <a:r>
              <a:rPr lang="en-US"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http://www.ece.gatech.edu/research/labs/bwn</a:t>
            </a:r>
          </a:p>
        </p:txBody>
      </p:sp>
      <p:pic>
        <p:nvPicPr>
          <p:cNvPr id="5" name="Picture 11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"/>
            <a:ext cx="1611313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4EEF4-1894-4E4E-A2FB-DCA9CDDC9B6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16938" y="381000"/>
            <a:ext cx="2532062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575" y="381000"/>
            <a:ext cx="7446963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CB5B8-F5E9-4AEB-A127-167B92873C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4BE41-C461-42F9-A193-987B61B229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288" y="4406900"/>
            <a:ext cx="97155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3288" y="2906713"/>
            <a:ext cx="97155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ED9E4-6CF8-42E8-9C61-8D511C777E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7575" y="1905000"/>
            <a:ext cx="47815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51525" y="1905000"/>
            <a:ext cx="47815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89A18-F04A-4955-9203-B27F0B7C8B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10287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535113"/>
            <a:ext cx="50498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174875"/>
            <a:ext cx="50498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07075" y="1535113"/>
            <a:ext cx="50514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7075" y="2174875"/>
            <a:ext cx="50514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4FC9E-A9D9-41D9-9B9E-5079F2AD34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6711B-1142-4095-8FF7-206B840986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AB3F0-E2C6-4A36-B080-234B2A3DEA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3050"/>
            <a:ext cx="376078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813" y="273050"/>
            <a:ext cx="638968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1435100"/>
            <a:ext cx="376078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8B387-7DC9-44F4-B8F2-A34468BA71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963" y="4800600"/>
            <a:ext cx="6858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39963" y="612775"/>
            <a:ext cx="6858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963" y="5367338"/>
            <a:ext cx="6858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2FC2A-36DD-462E-B9D4-40ADCE58C1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0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32000" y="381000"/>
            <a:ext cx="9017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760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1905000"/>
            <a:ext cx="97155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7601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287000" y="64770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600" smtClean="0">
                <a:latin typeface="Arial" charset="0"/>
              </a:defRPr>
            </a:lvl1pPr>
          </a:lstStyle>
          <a:p>
            <a:pPr>
              <a:defRPr/>
            </a:pPr>
            <a:fld id="{F2BCC5CE-3CAD-4065-BB95-6007684855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760136" name="Text Box 8"/>
          <p:cNvSpPr txBox="1">
            <a:spLocks noChangeArrowheads="1"/>
          </p:cNvSpPr>
          <p:nvPr userDrawn="1"/>
        </p:nvSpPr>
        <p:spPr bwMode="auto">
          <a:xfrm>
            <a:off x="274799" y="6402388"/>
            <a:ext cx="1352228" cy="374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 typeface="Monotype Sorts" charset="2"/>
              <a:buNone/>
              <a:defRPr/>
            </a:pPr>
            <a:r>
              <a:rPr lang="en-US" sz="2000" dirty="0">
                <a:solidFill>
                  <a:srgbClr val="FFFF00"/>
                </a:solidFill>
                <a:ea typeface="굴림" charset="-127"/>
              </a:rPr>
              <a:t>IFA’</a:t>
            </a:r>
            <a:r>
              <a:rPr lang="en-US" sz="2000" dirty="0" smtClean="0">
                <a:solidFill>
                  <a:srgbClr val="FFFF00"/>
                </a:solidFill>
                <a:ea typeface="굴림" charset="-127"/>
              </a:rPr>
              <a:t>2015</a:t>
            </a:r>
            <a:endParaRPr lang="en-US" sz="2000" dirty="0">
              <a:solidFill>
                <a:srgbClr val="FFFF00"/>
              </a:solidFill>
              <a:ea typeface="굴림" charset="-127"/>
            </a:endParaRPr>
          </a:p>
        </p:txBody>
      </p:sp>
      <p:sp>
        <p:nvSpPr>
          <p:cNvPr id="3760137" name="Text Box 9"/>
          <p:cNvSpPr txBox="1">
            <a:spLocks noChangeArrowheads="1"/>
          </p:cNvSpPr>
          <p:nvPr userDrawn="1"/>
        </p:nvSpPr>
        <p:spPr bwMode="auto">
          <a:xfrm>
            <a:off x="4896240" y="6442075"/>
            <a:ext cx="1289861" cy="374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 algn="ctr">
              <a:buFont typeface="Monotype Sorts" pitchFamily="-111" charset="2"/>
              <a:buNone/>
              <a:defRPr/>
            </a:pPr>
            <a:r>
              <a:rPr lang="en-US" sz="2000" dirty="0" smtClean="0">
                <a:solidFill>
                  <a:srgbClr val="FFFF00"/>
                </a:solidFill>
                <a:latin typeface="Comic Sans MS" pitchFamily="-111" charset="0"/>
                <a:ea typeface="굴림" pitchFamily="-111" charset="-127"/>
                <a:cs typeface="굴림" pitchFamily="-111" charset="-127"/>
              </a:rPr>
              <a:t>ECE6616</a:t>
            </a:r>
            <a:endParaRPr lang="en-US" sz="2000" dirty="0">
              <a:solidFill>
                <a:srgbClr val="FFFF00"/>
              </a:solidFill>
              <a:latin typeface="Comic Sans MS" pitchFamily="-111" charset="0"/>
              <a:ea typeface="굴림" pitchFamily="-111" charset="-127"/>
              <a:cs typeface="굴림" pitchFamily="-111" charset="-127"/>
            </a:endParaRPr>
          </a:p>
        </p:txBody>
      </p:sp>
      <p:pic>
        <p:nvPicPr>
          <p:cNvPr id="1031" name="Picture 9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611313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ransition xmlns:p14="http://schemas.microsoft.com/office/powerpoint/2010/main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charset="2"/>
        <a:buChar char="n"/>
        <a:defRPr kumimoji="1" sz="32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 sz="3000" b="1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charset="2"/>
        <a:buChar char="l"/>
        <a:defRPr kumimoji="1" sz="2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rgbClr val="CCFFFF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3.jpe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4.pn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4EB2DC1-A979-40EC-B643-089179620AFF}" type="slidenum">
              <a:rPr lang="en-GB"/>
              <a:pPr/>
              <a:t>10</a:t>
            </a:fld>
            <a:endParaRPr lang="en-GB"/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-152400" y="1447800"/>
            <a:ext cx="117348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Monotype Sorts" charset="2"/>
              <a:buNone/>
            </a:pPr>
            <a:endParaRPr lang="en-US" altLang="ko-KR" sz="2800">
              <a:solidFill>
                <a:srgbClr val="FFFF00"/>
              </a:solidFill>
            </a:endParaRPr>
          </a:p>
          <a:p>
            <a:pPr marL="342900" indent="-342900">
              <a:buFont typeface="Monotype Sorts" charset="2"/>
              <a:buNone/>
            </a:pPr>
            <a:r>
              <a:rPr lang="en-US" altLang="ko-KR" sz="2400">
                <a:solidFill>
                  <a:srgbClr val="FFFF00"/>
                </a:solidFill>
              </a:rPr>
              <a:t>  1)  Determine which portions of the spectrum is available and detect the </a:t>
            </a:r>
          </a:p>
          <a:p>
            <a:pPr marL="342900" indent="-342900">
              <a:buFont typeface="Monotype Sorts" charset="2"/>
              <a:buNone/>
            </a:pPr>
            <a:r>
              <a:rPr lang="en-US" altLang="ko-KR" sz="2400">
                <a:solidFill>
                  <a:srgbClr val="FFFF00"/>
                </a:solidFill>
              </a:rPr>
              <a:t>      presence of licensed users when a user operates in a licensed band</a:t>
            </a:r>
            <a:r>
              <a:rPr lang="en-US" altLang="ko-KR" sz="2400"/>
              <a:t> </a:t>
            </a:r>
          </a:p>
          <a:p>
            <a:pPr marL="342900" indent="-342900">
              <a:buFont typeface="Monotype Sorts" charset="2"/>
              <a:buNone/>
            </a:pPr>
            <a:r>
              <a:rPr lang="en-US" altLang="ko-KR" sz="2400"/>
              <a:t>      </a:t>
            </a:r>
            <a:r>
              <a:rPr lang="en-US" altLang="ko-KR" sz="2400" i="1">
                <a:solidFill>
                  <a:srgbClr val="FFFFFF"/>
                </a:solidFill>
              </a:rPr>
              <a:t>(Spectrum Sensing)</a:t>
            </a:r>
          </a:p>
          <a:p>
            <a:pPr marL="342900" indent="-342900">
              <a:buFont typeface="Monotype Sorts" charset="2"/>
              <a:buNone/>
            </a:pPr>
            <a:endParaRPr lang="en-US" altLang="ko-KR" sz="2400">
              <a:solidFill>
                <a:srgbClr val="FFFFFF"/>
              </a:solidFill>
            </a:endParaRPr>
          </a:p>
          <a:p>
            <a:pPr marL="342900" indent="-342900">
              <a:buFont typeface="Monotype Sorts" charset="2"/>
              <a:buNone/>
            </a:pPr>
            <a:r>
              <a:rPr lang="en-US" altLang="ko-KR" sz="2400">
                <a:solidFill>
                  <a:srgbClr val="FFFF00"/>
                </a:solidFill>
              </a:rPr>
              <a:t>  2)  Select the best available channel</a:t>
            </a:r>
            <a:r>
              <a:rPr lang="en-US" altLang="ko-KR" sz="2400"/>
              <a:t> </a:t>
            </a:r>
            <a:r>
              <a:rPr lang="en-US" altLang="ko-KR" sz="2400">
                <a:solidFill>
                  <a:srgbClr val="FFFFFF"/>
                </a:solidFill>
              </a:rPr>
              <a:t>(</a:t>
            </a:r>
            <a:r>
              <a:rPr lang="en-US" altLang="ko-KR" sz="2400" i="1">
                <a:solidFill>
                  <a:srgbClr val="FFFFFF"/>
                </a:solidFill>
              </a:rPr>
              <a:t>Spectrum Decision</a:t>
            </a:r>
            <a:r>
              <a:rPr lang="en-US" altLang="ko-KR" sz="2400">
                <a:solidFill>
                  <a:srgbClr val="FFFFFF"/>
                </a:solidFill>
              </a:rPr>
              <a:t>)</a:t>
            </a:r>
          </a:p>
          <a:p>
            <a:pPr marL="342900" indent="-342900">
              <a:buFont typeface="Monotype Sorts" charset="2"/>
              <a:buNone/>
            </a:pPr>
            <a:r>
              <a:rPr lang="en-US" altLang="ko-KR" sz="2400">
                <a:solidFill>
                  <a:srgbClr val="FFFFFF"/>
                </a:solidFill>
              </a:rPr>
              <a:t>  </a:t>
            </a:r>
          </a:p>
          <a:p>
            <a:pPr marL="342900" indent="-342900">
              <a:buFont typeface="Monotype Sorts" charset="2"/>
              <a:buNone/>
            </a:pPr>
            <a:r>
              <a:rPr lang="en-US" altLang="ko-KR" sz="2400">
                <a:solidFill>
                  <a:srgbClr val="FFFF00"/>
                </a:solidFill>
              </a:rPr>
              <a:t>  3)  Coordinate access to this channel with other users</a:t>
            </a:r>
            <a:r>
              <a:rPr lang="en-US" altLang="ko-KR" sz="2400"/>
              <a:t> </a:t>
            </a:r>
            <a:r>
              <a:rPr lang="en-US" altLang="ko-KR" sz="2400">
                <a:solidFill>
                  <a:srgbClr val="FFFFFF"/>
                </a:solidFill>
              </a:rPr>
              <a:t>(</a:t>
            </a:r>
            <a:r>
              <a:rPr lang="en-US" altLang="ko-KR" sz="2400" i="1">
                <a:solidFill>
                  <a:srgbClr val="FFFFFF"/>
                </a:solidFill>
              </a:rPr>
              <a:t>Spectrum Sharing</a:t>
            </a:r>
            <a:r>
              <a:rPr lang="en-US" altLang="ko-KR" sz="2400">
                <a:solidFill>
                  <a:srgbClr val="FFFFFF"/>
                </a:solidFill>
              </a:rPr>
              <a:t>)</a:t>
            </a:r>
          </a:p>
          <a:p>
            <a:pPr marL="342900" indent="-342900">
              <a:buFont typeface="Monotype Sorts" charset="2"/>
              <a:buNone/>
            </a:pPr>
            <a:endParaRPr lang="en-US" altLang="ko-KR" sz="2400">
              <a:solidFill>
                <a:srgbClr val="FFFFFF"/>
              </a:solidFill>
            </a:endParaRPr>
          </a:p>
          <a:p>
            <a:pPr marL="342900" indent="-342900">
              <a:buFont typeface="Monotype Sorts" charset="2"/>
              <a:buNone/>
            </a:pPr>
            <a:r>
              <a:rPr lang="en-US" altLang="ko-KR" sz="2400">
                <a:solidFill>
                  <a:srgbClr val="FFFF00"/>
                </a:solidFill>
              </a:rPr>
              <a:t>  4) Vacate the channel when a licensed user is detected</a:t>
            </a:r>
            <a:r>
              <a:rPr lang="en-US" altLang="ko-KR" sz="2400"/>
              <a:t> </a:t>
            </a:r>
          </a:p>
          <a:p>
            <a:pPr marL="342900" indent="-342900">
              <a:buFont typeface="Monotype Sorts" charset="2"/>
              <a:buNone/>
            </a:pPr>
            <a:r>
              <a:rPr lang="en-US" altLang="ko-KR" sz="2400"/>
              <a:t>      </a:t>
            </a:r>
            <a:r>
              <a:rPr lang="en-US" altLang="ko-KR" sz="2400">
                <a:solidFill>
                  <a:srgbClr val="FFFFFF"/>
                </a:solidFill>
              </a:rPr>
              <a:t>(S</a:t>
            </a:r>
            <a:r>
              <a:rPr lang="en-US" altLang="ko-KR" sz="2400" i="1">
                <a:solidFill>
                  <a:srgbClr val="FFFFFF"/>
                </a:solidFill>
              </a:rPr>
              <a:t>pectrum Mobility).</a:t>
            </a:r>
            <a:br>
              <a:rPr lang="en-US" altLang="ko-KR" sz="2400" i="1">
                <a:solidFill>
                  <a:srgbClr val="FFFFFF"/>
                </a:solidFill>
              </a:rPr>
            </a:br>
            <a:endParaRPr lang="en-US" sz="2400">
              <a:solidFill>
                <a:srgbClr val="FFFFFF"/>
              </a:solidFill>
            </a:endParaRPr>
          </a:p>
          <a:p>
            <a:pPr marL="342900" indent="-342900">
              <a:buFont typeface="Monotype Sorts" charset="2"/>
              <a:buNone/>
            </a:pP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905000" y="392113"/>
            <a:ext cx="8453438" cy="106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Monotype Sorts" charset="2"/>
              <a:buNone/>
            </a:pPr>
            <a:r>
              <a:rPr lang="en-US" altLang="ko-KR" sz="3200">
                <a:solidFill>
                  <a:srgbClr val="FFFFFF"/>
                </a:solidFill>
                <a:sym typeface="Wingdings" charset="2"/>
              </a:rPr>
              <a:t>SPECTRUM MANAGEMENT FRAMEWORK</a:t>
            </a:r>
            <a:endParaRPr lang="en-US" sz="3200">
              <a:solidFill>
                <a:srgbClr val="FFFFFF"/>
              </a:solidFill>
            </a:endParaRPr>
          </a:p>
          <a:p>
            <a:pPr marL="342900" indent="-342900"/>
            <a:endParaRPr lang="en-US" sz="32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D2A7DD-07EA-43DF-A909-6E61242E46F0}" type="slidenum">
              <a:rPr lang="en-GB"/>
              <a:pPr/>
              <a:t>11</a:t>
            </a:fld>
            <a:endParaRPr lang="en-GB"/>
          </a:p>
        </p:txBody>
      </p:sp>
      <p:sp>
        <p:nvSpPr>
          <p:cNvPr id="460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76200"/>
            <a:ext cx="886142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>
                <a:ea typeface="ＭＳ Ｐゴシック" pitchFamily="-111" charset="-128"/>
                <a:cs typeface="ＭＳ Ｐゴシック" pitchFamily="-111" charset="-128"/>
              </a:rPr>
              <a:t>COGNITIVE RADIO NETWORK</a:t>
            </a:r>
            <a:br>
              <a:rPr lang="en-US" sz="3600">
                <a:ea typeface="ＭＳ Ｐゴシック" pitchFamily="-111" charset="-128"/>
                <a:cs typeface="ＭＳ Ｐゴシック" pitchFamily="-111" charset="-128"/>
              </a:rPr>
            </a:br>
            <a:r>
              <a:rPr lang="en-US" sz="3600">
                <a:ea typeface="ＭＳ Ｐゴシック" pitchFamily="-111" charset="-128"/>
                <a:cs typeface="ＭＳ Ｐゴシック" pitchFamily="-111" charset="-128"/>
              </a:rPr>
              <a:t>COMMUNICATION FUNCTIONALITIES</a:t>
            </a:r>
          </a:p>
        </p:txBody>
      </p:sp>
      <p:grpSp>
        <p:nvGrpSpPr>
          <p:cNvPr id="12292" name="Group 3"/>
          <p:cNvGrpSpPr>
            <a:grpSpLocks/>
          </p:cNvGrpSpPr>
          <p:nvPr/>
        </p:nvGrpSpPr>
        <p:grpSpPr bwMode="auto">
          <a:xfrm>
            <a:off x="1295400" y="1600200"/>
            <a:ext cx="8839200" cy="4678363"/>
            <a:chOff x="816" y="933"/>
            <a:chExt cx="5328" cy="2810"/>
          </a:xfrm>
        </p:grpSpPr>
        <p:sp>
          <p:nvSpPr>
            <p:cNvPr id="12293" name="Rectangle 4"/>
            <p:cNvSpPr>
              <a:spLocks noChangeAspect="1" noChangeArrowheads="1"/>
            </p:cNvSpPr>
            <p:nvPr/>
          </p:nvSpPr>
          <p:spPr bwMode="auto">
            <a:xfrm>
              <a:off x="2085" y="2352"/>
              <a:ext cx="2510" cy="672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rgbClr val="FF9933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2294" name="Rectangle 5"/>
            <p:cNvSpPr>
              <a:spLocks noChangeArrowheads="1"/>
            </p:cNvSpPr>
            <p:nvPr/>
          </p:nvSpPr>
          <p:spPr bwMode="auto">
            <a:xfrm>
              <a:off x="911" y="1539"/>
              <a:ext cx="554" cy="272"/>
            </a:xfrm>
            <a:prstGeom prst="rect">
              <a:avLst/>
            </a:prstGeom>
            <a:noFill/>
            <a:ln w="9525">
              <a:noFill/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buFont typeface="Monotype Sorts" charset="2"/>
                <a:buNone/>
              </a:pPr>
              <a:endParaRPr lang="ko-KR" altLang="en-US" sz="1000" b="0">
                <a:latin typeface="Arial" charset="0"/>
              </a:endParaRPr>
            </a:p>
          </p:txBody>
        </p:sp>
        <p:sp>
          <p:nvSpPr>
            <p:cNvPr id="12295" name="Rectangle 6"/>
            <p:cNvSpPr>
              <a:spLocks noChangeArrowheads="1"/>
            </p:cNvSpPr>
            <p:nvPr/>
          </p:nvSpPr>
          <p:spPr bwMode="auto">
            <a:xfrm>
              <a:off x="911" y="2023"/>
              <a:ext cx="554" cy="272"/>
            </a:xfrm>
            <a:prstGeom prst="rect">
              <a:avLst/>
            </a:prstGeom>
            <a:noFill/>
            <a:ln w="9525">
              <a:noFill/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buFont typeface="Monotype Sorts" charset="2"/>
                <a:buNone/>
              </a:pPr>
              <a:endParaRPr lang="ko-KR" altLang="en-US" sz="1000" b="0">
                <a:latin typeface="Arial" charset="0"/>
              </a:endParaRPr>
            </a:p>
          </p:txBody>
        </p:sp>
        <p:sp>
          <p:nvSpPr>
            <p:cNvPr id="12296" name="Rectangle 7"/>
            <p:cNvSpPr>
              <a:spLocks noChangeArrowheads="1"/>
            </p:cNvSpPr>
            <p:nvPr/>
          </p:nvSpPr>
          <p:spPr bwMode="auto">
            <a:xfrm>
              <a:off x="911" y="1063"/>
              <a:ext cx="554" cy="272"/>
            </a:xfrm>
            <a:prstGeom prst="rect">
              <a:avLst/>
            </a:prstGeom>
            <a:noFill/>
            <a:ln w="9525">
              <a:noFill/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buFont typeface="Monotype Sorts" charset="2"/>
                <a:buNone/>
              </a:pPr>
              <a:endParaRPr lang="ko-KR" altLang="en-US" sz="1000" b="0">
                <a:latin typeface="Arial" charset="0"/>
              </a:endParaRPr>
            </a:p>
          </p:txBody>
        </p:sp>
        <p:sp>
          <p:nvSpPr>
            <p:cNvPr id="12297" name="Rectangle 8"/>
            <p:cNvSpPr>
              <a:spLocks noChangeArrowheads="1"/>
            </p:cNvSpPr>
            <p:nvPr/>
          </p:nvSpPr>
          <p:spPr bwMode="auto">
            <a:xfrm>
              <a:off x="5534" y="2503"/>
              <a:ext cx="555" cy="363"/>
            </a:xfrm>
            <a:prstGeom prst="rect">
              <a:avLst/>
            </a:prstGeom>
            <a:noFill/>
            <a:ln w="9525">
              <a:noFill/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buFont typeface="Monotype Sorts" charset="2"/>
                <a:buNone/>
              </a:pPr>
              <a:endParaRPr lang="ko-KR" altLang="en-US" sz="1200" b="0">
                <a:latin typeface="Arial" charset="0"/>
              </a:endParaRPr>
            </a:p>
          </p:txBody>
        </p:sp>
        <p:sp>
          <p:nvSpPr>
            <p:cNvPr id="12298" name="Rectangle 9"/>
            <p:cNvSpPr>
              <a:spLocks noChangeArrowheads="1"/>
            </p:cNvSpPr>
            <p:nvPr/>
          </p:nvSpPr>
          <p:spPr bwMode="auto">
            <a:xfrm>
              <a:off x="5555" y="1527"/>
              <a:ext cx="556" cy="272"/>
            </a:xfrm>
            <a:prstGeom prst="rect">
              <a:avLst/>
            </a:prstGeom>
            <a:noFill/>
            <a:ln w="9525">
              <a:noFill/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buFont typeface="Monotype Sorts" charset="2"/>
                <a:buNone/>
              </a:pPr>
              <a:endParaRPr lang="ko-KR" altLang="en-US" sz="1200" b="0">
                <a:latin typeface="Arial" charset="0"/>
              </a:endParaRPr>
            </a:p>
          </p:txBody>
        </p:sp>
        <p:sp>
          <p:nvSpPr>
            <p:cNvPr id="12299" name="Rectangle 10"/>
            <p:cNvSpPr>
              <a:spLocks noChangeArrowheads="1"/>
            </p:cNvSpPr>
            <p:nvPr/>
          </p:nvSpPr>
          <p:spPr bwMode="auto">
            <a:xfrm>
              <a:off x="5555" y="2023"/>
              <a:ext cx="556" cy="272"/>
            </a:xfrm>
            <a:prstGeom prst="rect">
              <a:avLst/>
            </a:prstGeom>
            <a:noFill/>
            <a:ln w="9525">
              <a:noFill/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buFont typeface="Monotype Sorts" charset="2"/>
                <a:buNone/>
              </a:pPr>
              <a:endParaRPr lang="ko-KR" altLang="en-US" sz="1200" b="0">
                <a:latin typeface="Arial" charset="0"/>
              </a:endParaRPr>
            </a:p>
          </p:txBody>
        </p:sp>
        <p:sp>
          <p:nvSpPr>
            <p:cNvPr id="12300" name="Rectangle 11"/>
            <p:cNvSpPr>
              <a:spLocks noChangeArrowheads="1"/>
            </p:cNvSpPr>
            <p:nvPr/>
          </p:nvSpPr>
          <p:spPr bwMode="auto">
            <a:xfrm>
              <a:off x="5555" y="2784"/>
              <a:ext cx="556" cy="453"/>
            </a:xfrm>
            <a:prstGeom prst="rect">
              <a:avLst/>
            </a:prstGeom>
            <a:noFill/>
            <a:ln w="9525">
              <a:noFill/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buFont typeface="Monotype Sorts" charset="2"/>
                <a:buNone/>
              </a:pPr>
              <a:endParaRPr lang="ko-KR" altLang="en-US" sz="1200" b="0">
                <a:latin typeface="Arial" charset="0"/>
              </a:endParaRPr>
            </a:p>
          </p:txBody>
        </p:sp>
        <p:sp>
          <p:nvSpPr>
            <p:cNvPr id="12301" name="Rectangle 12"/>
            <p:cNvSpPr>
              <a:spLocks noChangeArrowheads="1"/>
            </p:cNvSpPr>
            <p:nvPr/>
          </p:nvSpPr>
          <p:spPr bwMode="auto">
            <a:xfrm>
              <a:off x="5555" y="1047"/>
              <a:ext cx="556" cy="272"/>
            </a:xfrm>
            <a:prstGeom prst="rect">
              <a:avLst/>
            </a:prstGeom>
            <a:noFill/>
            <a:ln w="9525">
              <a:noFill/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buFont typeface="Monotype Sorts" charset="2"/>
                <a:buNone/>
              </a:pPr>
              <a:endParaRPr lang="ko-KR" altLang="en-US" sz="1200" b="0">
                <a:latin typeface="Arial" charset="0"/>
              </a:endParaRPr>
            </a:p>
          </p:txBody>
        </p:sp>
        <p:sp>
          <p:nvSpPr>
            <p:cNvPr id="12302" name="Rectangle 13"/>
            <p:cNvSpPr>
              <a:spLocks noChangeAspect="1" noChangeArrowheads="1"/>
            </p:cNvSpPr>
            <p:nvPr/>
          </p:nvSpPr>
          <p:spPr bwMode="auto">
            <a:xfrm>
              <a:off x="878" y="1047"/>
              <a:ext cx="611" cy="2352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rgbClr val="FF99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600">
                  <a:solidFill>
                    <a:srgbClr val="000000"/>
                  </a:solidFill>
                </a:rPr>
                <a:t>Spectrum </a:t>
              </a:r>
            </a:p>
            <a:p>
              <a:pPr marL="342900" indent="-342900" algn="ctr">
                <a:buFont typeface="Monotype Sorts" charset="2"/>
                <a:buNone/>
              </a:pPr>
              <a:r>
                <a:rPr lang="en-US" altLang="ko-KR" sz="1600">
                  <a:solidFill>
                    <a:srgbClr val="000000"/>
                  </a:solidFill>
                </a:rPr>
                <a:t>Mobility</a:t>
              </a:r>
            </a:p>
            <a:p>
              <a:pPr marL="342900" indent="-342900" algn="ctr">
                <a:buFont typeface="Monotype Sorts" charset="2"/>
                <a:buNone/>
              </a:pPr>
              <a:r>
                <a:rPr lang="en-US" altLang="ko-KR" sz="1600">
                  <a:solidFill>
                    <a:srgbClr val="000000"/>
                  </a:solidFill>
                </a:rPr>
                <a:t>Function</a:t>
              </a:r>
            </a:p>
          </p:txBody>
        </p:sp>
        <p:sp>
          <p:nvSpPr>
            <p:cNvPr id="12303" name="Rectangle 14"/>
            <p:cNvSpPr>
              <a:spLocks noChangeAspect="1" noChangeArrowheads="1"/>
            </p:cNvSpPr>
            <p:nvPr/>
          </p:nvSpPr>
          <p:spPr bwMode="auto">
            <a:xfrm>
              <a:off x="5533" y="1047"/>
              <a:ext cx="611" cy="2352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rgbClr val="FF9933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600">
                  <a:solidFill>
                    <a:srgbClr val="000000"/>
                  </a:solidFill>
                </a:rPr>
                <a:t>Spectrum </a:t>
              </a:r>
            </a:p>
            <a:p>
              <a:pPr marL="342900" indent="-342900" algn="ctr">
                <a:buFont typeface="Monotype Sorts" charset="2"/>
                <a:buNone/>
              </a:pPr>
              <a:r>
                <a:rPr lang="en-US" altLang="ko-KR" sz="1600">
                  <a:solidFill>
                    <a:srgbClr val="000000"/>
                  </a:solidFill>
                  <a:ea typeface="굴림" charset="-127"/>
                </a:rPr>
                <a:t>Decision</a:t>
              </a:r>
            </a:p>
            <a:p>
              <a:pPr marL="342900" indent="-342900" algn="ctr">
                <a:buFont typeface="Monotype Sorts" charset="2"/>
                <a:buNone/>
              </a:pPr>
              <a:r>
                <a:rPr lang="en-US" altLang="ko-KR" sz="1600">
                  <a:solidFill>
                    <a:srgbClr val="000000"/>
                  </a:solidFill>
                </a:rPr>
                <a:t>Function</a:t>
              </a:r>
            </a:p>
          </p:txBody>
        </p:sp>
        <p:cxnSp>
          <p:nvCxnSpPr>
            <p:cNvPr id="12304" name="AutoShape 15"/>
            <p:cNvCxnSpPr>
              <a:cxnSpLocks noChangeAspect="1" noChangeShapeType="1"/>
              <a:stCxn id="12302" idx="2"/>
              <a:endCxn id="12303" idx="2"/>
            </p:cNvCxnSpPr>
            <p:nvPr/>
          </p:nvCxnSpPr>
          <p:spPr bwMode="auto">
            <a:xfrm rot="16200000" flipH="1">
              <a:off x="3511" y="1072"/>
              <a:ext cx="1" cy="4655"/>
            </a:xfrm>
            <a:prstGeom prst="bentConnector3">
              <a:avLst>
                <a:gd name="adj1" fmla="val 14400005"/>
              </a:avLst>
            </a:prstGeom>
            <a:noFill/>
            <a:ln w="19050">
              <a:solidFill>
                <a:srgbClr val="FFFFFF"/>
              </a:solidFill>
              <a:miter lim="800000"/>
              <a:headEnd type="triangle" w="med" len="med"/>
              <a:tailEnd type="triangle" w="med" len="med"/>
            </a:ln>
          </p:spPr>
        </p:cxnSp>
        <p:sp>
          <p:nvSpPr>
            <p:cNvPr id="12305" name="Text Box 16"/>
            <p:cNvSpPr txBox="1">
              <a:spLocks noChangeAspect="1" noChangeArrowheads="1"/>
            </p:cNvSpPr>
            <p:nvPr/>
          </p:nvSpPr>
          <p:spPr bwMode="auto">
            <a:xfrm>
              <a:off x="4560" y="3078"/>
              <a:ext cx="1199" cy="286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algn="ctr">
                <a:buFont typeface="Monotype Sorts" charset="2"/>
                <a:buNone/>
              </a:pPr>
              <a:r>
                <a:rPr lang="en-US" altLang="ko-KR" sz="1400">
                  <a:solidFill>
                    <a:srgbClr val="FFFF00"/>
                  </a:solidFill>
                  <a:ea typeface="굴림" charset="-127"/>
                </a:rPr>
                <a:t>Sensing Information / Reconfiguration</a:t>
              </a:r>
            </a:p>
          </p:txBody>
        </p:sp>
        <p:sp>
          <p:nvSpPr>
            <p:cNvPr id="12306" name="Text Box 17"/>
            <p:cNvSpPr txBox="1">
              <a:spLocks noChangeAspect="1" noChangeArrowheads="1"/>
            </p:cNvSpPr>
            <p:nvPr/>
          </p:nvSpPr>
          <p:spPr bwMode="auto">
            <a:xfrm>
              <a:off x="1746" y="3572"/>
              <a:ext cx="3456" cy="171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400">
                  <a:solidFill>
                    <a:srgbClr val="FFFFFF"/>
                  </a:solidFill>
                  <a:ea typeface="굴림" charset="-127"/>
                </a:rPr>
                <a:t>Handoff Decision, Current and Candidate Spectrum Information</a:t>
              </a:r>
            </a:p>
          </p:txBody>
        </p:sp>
        <p:sp>
          <p:nvSpPr>
            <p:cNvPr id="12307" name="Text Box 18"/>
            <p:cNvSpPr txBox="1">
              <a:spLocks noChangeAspect="1" noChangeArrowheads="1"/>
            </p:cNvSpPr>
            <p:nvPr/>
          </p:nvSpPr>
          <p:spPr bwMode="auto">
            <a:xfrm>
              <a:off x="4128" y="1008"/>
              <a:ext cx="1229" cy="171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400">
                  <a:solidFill>
                    <a:srgbClr val="FFFFFF"/>
                  </a:solidFill>
                  <a:ea typeface="굴림" charset="-127"/>
                </a:rPr>
                <a:t>QoS Requirements</a:t>
              </a:r>
            </a:p>
          </p:txBody>
        </p:sp>
        <p:sp>
          <p:nvSpPr>
            <p:cNvPr id="12308" name="Text Box 19"/>
            <p:cNvSpPr txBox="1">
              <a:spLocks noChangeAspect="1" noChangeArrowheads="1"/>
            </p:cNvSpPr>
            <p:nvPr/>
          </p:nvSpPr>
          <p:spPr bwMode="auto">
            <a:xfrm>
              <a:off x="4323" y="1518"/>
              <a:ext cx="906" cy="171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400">
                  <a:solidFill>
                    <a:srgbClr val="FFFFFF"/>
                  </a:solidFill>
                  <a:ea typeface="굴림" charset="-127"/>
                </a:rPr>
                <a:t>Reconfiguration</a:t>
              </a:r>
            </a:p>
          </p:txBody>
        </p:sp>
        <p:sp>
          <p:nvSpPr>
            <p:cNvPr id="12309" name="Text Box 20"/>
            <p:cNvSpPr txBox="1">
              <a:spLocks noChangeAspect="1" noChangeArrowheads="1"/>
            </p:cNvSpPr>
            <p:nvPr/>
          </p:nvSpPr>
          <p:spPr bwMode="auto">
            <a:xfrm>
              <a:off x="4187" y="1872"/>
              <a:ext cx="1197" cy="31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400">
                  <a:solidFill>
                    <a:srgbClr val="FFFFFF"/>
                  </a:solidFill>
                  <a:ea typeface="굴림" charset="-127"/>
                </a:rPr>
                <a:t>Routing Information/</a:t>
              </a:r>
            </a:p>
            <a:p>
              <a:pPr marL="342900" indent="-342900" algn="ctr">
                <a:buFont typeface="Monotype Sorts" charset="2"/>
                <a:buNone/>
              </a:pPr>
              <a:r>
                <a:rPr lang="en-US" altLang="ko-KR" sz="1400">
                  <a:solidFill>
                    <a:srgbClr val="FFFFFF"/>
                  </a:solidFill>
                  <a:ea typeface="굴림" charset="-127"/>
                </a:rPr>
                <a:t>Reconfiguration</a:t>
              </a:r>
            </a:p>
          </p:txBody>
        </p:sp>
        <p:sp>
          <p:nvSpPr>
            <p:cNvPr id="12310" name="Text Box 21"/>
            <p:cNvSpPr txBox="1">
              <a:spLocks noChangeAspect="1" noChangeArrowheads="1"/>
            </p:cNvSpPr>
            <p:nvPr/>
          </p:nvSpPr>
          <p:spPr bwMode="auto">
            <a:xfrm>
              <a:off x="1496" y="1920"/>
              <a:ext cx="1282" cy="171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400">
                  <a:solidFill>
                    <a:srgbClr val="FFFFFF"/>
                  </a:solidFill>
                  <a:ea typeface="굴림" charset="-127"/>
                </a:rPr>
                <a:t>Routing Information</a:t>
              </a:r>
            </a:p>
          </p:txBody>
        </p:sp>
        <p:sp>
          <p:nvSpPr>
            <p:cNvPr id="12311" name="Text Box 22"/>
            <p:cNvSpPr txBox="1">
              <a:spLocks noChangeAspect="1" noChangeArrowheads="1"/>
            </p:cNvSpPr>
            <p:nvPr/>
          </p:nvSpPr>
          <p:spPr bwMode="auto">
            <a:xfrm>
              <a:off x="1562" y="1496"/>
              <a:ext cx="1180" cy="17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400">
                  <a:solidFill>
                    <a:srgbClr val="FFFFFF"/>
                  </a:solidFill>
                  <a:ea typeface="굴림" charset="-127"/>
                </a:rPr>
                <a:t>Handoff Delay, Loss</a:t>
              </a:r>
            </a:p>
          </p:txBody>
        </p:sp>
        <p:sp>
          <p:nvSpPr>
            <p:cNvPr id="12312" name="Rectangle 23"/>
            <p:cNvSpPr>
              <a:spLocks noChangeAspect="1" noChangeArrowheads="1"/>
            </p:cNvSpPr>
            <p:nvPr/>
          </p:nvSpPr>
          <p:spPr bwMode="auto">
            <a:xfrm>
              <a:off x="855" y="2753"/>
              <a:ext cx="612" cy="498"/>
            </a:xfrm>
            <a:prstGeom prst="rect">
              <a:avLst/>
            </a:prstGeom>
            <a:noFill/>
            <a:ln w="9525">
              <a:noFill/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buFont typeface="Monotype Sorts" charset="2"/>
                <a:buNone/>
              </a:pPr>
              <a:endParaRPr lang="ko-KR" altLang="en-US" sz="1200" b="0">
                <a:latin typeface="Arial" charset="0"/>
              </a:endParaRPr>
            </a:p>
          </p:txBody>
        </p:sp>
        <p:sp>
          <p:nvSpPr>
            <p:cNvPr id="12313" name="Text Box 24"/>
            <p:cNvSpPr txBox="1">
              <a:spLocks noChangeAspect="1" noChangeArrowheads="1"/>
            </p:cNvSpPr>
            <p:nvPr/>
          </p:nvSpPr>
          <p:spPr bwMode="auto">
            <a:xfrm>
              <a:off x="4071" y="2256"/>
              <a:ext cx="1977" cy="40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342900" indent="-342900" algn="ctr">
                <a:spcBef>
                  <a:spcPct val="0"/>
                </a:spcBef>
                <a:buFont typeface="Monotype Sorts" charset="2"/>
                <a:buNone/>
              </a:pPr>
              <a:r>
                <a:rPr lang="en-US" altLang="ko-KR" sz="1400">
                  <a:solidFill>
                    <a:srgbClr val="FFFFFF"/>
                  </a:solidFill>
                  <a:ea typeface="굴림" charset="-127"/>
                </a:rPr>
                <a:t>Scheduling </a:t>
              </a:r>
            </a:p>
            <a:p>
              <a:pPr marL="342900" indent="-342900" algn="ctr">
                <a:spcBef>
                  <a:spcPct val="0"/>
                </a:spcBef>
                <a:buFont typeface="Monotype Sorts" charset="2"/>
                <a:buNone/>
              </a:pPr>
              <a:r>
                <a:rPr lang="en-US" altLang="ko-KR" sz="1400">
                  <a:solidFill>
                    <a:srgbClr val="FFFFFF"/>
                  </a:solidFill>
                  <a:ea typeface="굴림" charset="-127"/>
                </a:rPr>
                <a:t>Information/</a:t>
              </a:r>
            </a:p>
            <a:p>
              <a:pPr marL="342900" indent="-342900" algn="ctr">
                <a:spcBef>
                  <a:spcPct val="0"/>
                </a:spcBef>
                <a:buFont typeface="Monotype Sorts" charset="2"/>
                <a:buNone/>
              </a:pPr>
              <a:r>
                <a:rPr lang="en-US" altLang="ko-KR" sz="1400">
                  <a:solidFill>
                    <a:srgbClr val="FFFFFF"/>
                  </a:solidFill>
                  <a:ea typeface="굴림" charset="-127"/>
                </a:rPr>
                <a:t>Reconfiguration</a:t>
              </a:r>
            </a:p>
          </p:txBody>
        </p:sp>
        <p:sp>
          <p:nvSpPr>
            <p:cNvPr id="12314" name="Text Box 25"/>
            <p:cNvSpPr txBox="1">
              <a:spLocks noChangeAspect="1" noChangeArrowheads="1"/>
            </p:cNvSpPr>
            <p:nvPr/>
          </p:nvSpPr>
          <p:spPr bwMode="auto">
            <a:xfrm>
              <a:off x="1497" y="3120"/>
              <a:ext cx="722" cy="31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400">
                  <a:solidFill>
                    <a:srgbClr val="FFFFFF"/>
                  </a:solidFill>
                  <a:ea typeface="굴림" charset="-127"/>
                </a:rPr>
                <a:t>Sensing </a:t>
              </a:r>
            </a:p>
            <a:p>
              <a:pPr marL="342900" indent="-342900" algn="ctr">
                <a:buFont typeface="Monotype Sorts" charset="2"/>
                <a:buNone/>
              </a:pPr>
              <a:r>
                <a:rPr lang="en-US" altLang="ko-KR" sz="1400">
                  <a:solidFill>
                    <a:srgbClr val="FFFFFF"/>
                  </a:solidFill>
                  <a:ea typeface="굴림" charset="-127"/>
                </a:rPr>
                <a:t>Information</a:t>
              </a:r>
            </a:p>
          </p:txBody>
        </p:sp>
        <p:sp>
          <p:nvSpPr>
            <p:cNvPr id="12315" name="Rectangle 26"/>
            <p:cNvSpPr>
              <a:spLocks noChangeAspect="1" noChangeArrowheads="1"/>
            </p:cNvSpPr>
            <p:nvPr/>
          </p:nvSpPr>
          <p:spPr bwMode="auto">
            <a:xfrm>
              <a:off x="2458" y="2688"/>
              <a:ext cx="2288" cy="624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rgbClr val="FF9933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  <p:sp>
          <p:nvSpPr>
            <p:cNvPr id="12316" name="Text Box 27"/>
            <p:cNvSpPr txBox="1">
              <a:spLocks noChangeAspect="1" noChangeArrowheads="1"/>
            </p:cNvSpPr>
            <p:nvPr/>
          </p:nvSpPr>
          <p:spPr bwMode="auto">
            <a:xfrm>
              <a:off x="1597" y="933"/>
              <a:ext cx="1082" cy="171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400">
                  <a:solidFill>
                    <a:srgbClr val="FFFFFF"/>
                  </a:solidFill>
                  <a:ea typeface="굴림" charset="-127"/>
                </a:rPr>
                <a:t>Application Control</a:t>
              </a:r>
            </a:p>
          </p:txBody>
        </p:sp>
        <p:sp>
          <p:nvSpPr>
            <p:cNvPr id="12317" name="Text Box 28"/>
            <p:cNvSpPr txBox="1">
              <a:spLocks noChangeAspect="1" noChangeArrowheads="1"/>
            </p:cNvSpPr>
            <p:nvPr/>
          </p:nvSpPr>
          <p:spPr bwMode="auto">
            <a:xfrm>
              <a:off x="1406" y="2352"/>
              <a:ext cx="838" cy="312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400">
                  <a:solidFill>
                    <a:srgbClr val="FFFFFF"/>
                  </a:solidFill>
                  <a:ea typeface="굴림" charset="-127"/>
                </a:rPr>
                <a:t>Link Layer </a:t>
              </a:r>
            </a:p>
            <a:p>
              <a:pPr marL="342900" indent="-342900" algn="ctr">
                <a:buFont typeface="Monotype Sorts" charset="2"/>
                <a:buNone/>
              </a:pPr>
              <a:r>
                <a:rPr lang="en-US" altLang="ko-KR" sz="1400">
                  <a:solidFill>
                    <a:srgbClr val="FFFFFF"/>
                  </a:solidFill>
                  <a:ea typeface="굴림" charset="-127"/>
                </a:rPr>
                <a:t>Delay</a:t>
              </a:r>
            </a:p>
          </p:txBody>
        </p:sp>
        <p:sp>
          <p:nvSpPr>
            <p:cNvPr id="12318" name="Rectangle 29"/>
            <p:cNvSpPr>
              <a:spLocks noChangeAspect="1" noChangeArrowheads="1"/>
            </p:cNvSpPr>
            <p:nvPr/>
          </p:nvSpPr>
          <p:spPr bwMode="auto">
            <a:xfrm>
              <a:off x="2826" y="2476"/>
              <a:ext cx="1165" cy="299"/>
            </a:xfrm>
            <a:prstGeom prst="rect">
              <a:avLst/>
            </a:prstGeom>
            <a:solidFill>
              <a:srgbClr val="0066CC">
                <a:alpha val="79999"/>
              </a:srgbClr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600">
                  <a:solidFill>
                    <a:srgbClr val="FFFFFF"/>
                  </a:solidFill>
                </a:rPr>
                <a:t>Link Layer</a:t>
              </a:r>
            </a:p>
          </p:txBody>
        </p:sp>
        <p:sp>
          <p:nvSpPr>
            <p:cNvPr id="12319" name="Rectangle 30"/>
            <p:cNvSpPr>
              <a:spLocks noChangeAspect="1" noChangeArrowheads="1"/>
            </p:cNvSpPr>
            <p:nvPr/>
          </p:nvSpPr>
          <p:spPr bwMode="auto">
            <a:xfrm>
              <a:off x="2826" y="1515"/>
              <a:ext cx="1165" cy="300"/>
            </a:xfrm>
            <a:prstGeom prst="rect">
              <a:avLst/>
            </a:prstGeom>
            <a:solidFill>
              <a:srgbClr val="0066CC">
                <a:alpha val="79999"/>
              </a:srgbClr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600">
                  <a:solidFill>
                    <a:srgbClr val="FFFFFF"/>
                  </a:solidFill>
                </a:rPr>
                <a:t>Transport </a:t>
              </a:r>
            </a:p>
          </p:txBody>
        </p:sp>
        <p:sp>
          <p:nvSpPr>
            <p:cNvPr id="12320" name="Rectangle 31"/>
            <p:cNvSpPr>
              <a:spLocks noChangeAspect="1" noChangeArrowheads="1"/>
            </p:cNvSpPr>
            <p:nvPr/>
          </p:nvSpPr>
          <p:spPr bwMode="auto">
            <a:xfrm>
              <a:off x="2826" y="1996"/>
              <a:ext cx="1165" cy="299"/>
            </a:xfrm>
            <a:prstGeom prst="rect">
              <a:avLst/>
            </a:prstGeom>
            <a:solidFill>
              <a:srgbClr val="0066CC">
                <a:alpha val="79999"/>
              </a:srgbClr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600">
                  <a:solidFill>
                    <a:srgbClr val="FFFFFF"/>
                  </a:solidFill>
                </a:rPr>
                <a:t>Network Layer</a:t>
              </a:r>
            </a:p>
          </p:txBody>
        </p:sp>
        <p:sp>
          <p:nvSpPr>
            <p:cNvPr id="12321" name="Rectangle 32"/>
            <p:cNvSpPr>
              <a:spLocks noChangeAspect="1" noChangeArrowheads="1"/>
            </p:cNvSpPr>
            <p:nvPr/>
          </p:nvSpPr>
          <p:spPr bwMode="auto">
            <a:xfrm>
              <a:off x="2826" y="2956"/>
              <a:ext cx="1165" cy="299"/>
            </a:xfrm>
            <a:prstGeom prst="rect">
              <a:avLst/>
            </a:prstGeom>
            <a:solidFill>
              <a:srgbClr val="0066CC">
                <a:alpha val="79999"/>
              </a:srgbClr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600">
                  <a:solidFill>
                    <a:srgbClr val="FFFFFF"/>
                  </a:solidFill>
                </a:rPr>
                <a:t>Physical  Layer</a:t>
              </a:r>
            </a:p>
          </p:txBody>
        </p:sp>
        <p:sp>
          <p:nvSpPr>
            <p:cNvPr id="12322" name="Rectangle 33"/>
            <p:cNvSpPr>
              <a:spLocks noChangeAspect="1" noChangeArrowheads="1"/>
            </p:cNvSpPr>
            <p:nvPr/>
          </p:nvSpPr>
          <p:spPr bwMode="auto">
            <a:xfrm>
              <a:off x="2826" y="1047"/>
              <a:ext cx="1165" cy="299"/>
            </a:xfrm>
            <a:prstGeom prst="rect">
              <a:avLst/>
            </a:prstGeom>
            <a:solidFill>
              <a:srgbClr val="0066CC">
                <a:alpha val="79999"/>
              </a:srgbClr>
            </a:solidFill>
            <a:ln w="952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600">
                  <a:solidFill>
                    <a:srgbClr val="FFFFFF"/>
                  </a:solidFill>
                </a:rPr>
                <a:t>Application</a:t>
              </a:r>
            </a:p>
          </p:txBody>
        </p:sp>
        <p:sp>
          <p:nvSpPr>
            <p:cNvPr id="12323" name="Text Box 34"/>
            <p:cNvSpPr txBox="1">
              <a:spLocks noChangeAspect="1" noChangeArrowheads="1"/>
            </p:cNvSpPr>
            <p:nvPr/>
          </p:nvSpPr>
          <p:spPr bwMode="auto">
            <a:xfrm>
              <a:off x="3972" y="2708"/>
              <a:ext cx="719" cy="35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600">
                  <a:solidFill>
                    <a:srgbClr val="000000"/>
                  </a:solidFill>
                  <a:ea typeface="굴림" charset="-127"/>
                </a:rPr>
                <a:t>Spectrum </a:t>
              </a:r>
            </a:p>
            <a:p>
              <a:pPr marL="342900" indent="-342900" algn="ctr">
                <a:buFont typeface="Monotype Sorts" charset="2"/>
                <a:buNone/>
              </a:pPr>
              <a:r>
                <a:rPr lang="en-US" altLang="ko-KR" sz="1600">
                  <a:solidFill>
                    <a:srgbClr val="000000"/>
                  </a:solidFill>
                  <a:ea typeface="굴림" charset="-127"/>
                </a:rPr>
                <a:t>Sensing</a:t>
              </a:r>
            </a:p>
          </p:txBody>
        </p:sp>
        <p:sp>
          <p:nvSpPr>
            <p:cNvPr id="12324" name="Text Box 35"/>
            <p:cNvSpPr txBox="1">
              <a:spLocks noChangeAspect="1" noChangeArrowheads="1"/>
            </p:cNvSpPr>
            <p:nvPr/>
          </p:nvSpPr>
          <p:spPr bwMode="auto">
            <a:xfrm>
              <a:off x="2108" y="2352"/>
              <a:ext cx="666" cy="350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marL="342900" indent="-342900" algn="ctr">
                <a:buFont typeface="Monotype Sorts" charset="2"/>
                <a:buNone/>
              </a:pPr>
              <a:r>
                <a:rPr lang="en-US" altLang="ko-KR" sz="1600">
                  <a:solidFill>
                    <a:srgbClr val="000000"/>
                  </a:solidFill>
                  <a:ea typeface="굴림" charset="-127"/>
                </a:rPr>
                <a:t>Spectrum</a:t>
              </a:r>
            </a:p>
            <a:p>
              <a:pPr marL="342900" indent="-342900" algn="ctr">
                <a:buFont typeface="Monotype Sorts" charset="2"/>
                <a:buNone/>
              </a:pPr>
              <a:r>
                <a:rPr lang="en-US" altLang="ko-KR" sz="1600">
                  <a:solidFill>
                    <a:srgbClr val="000000"/>
                  </a:solidFill>
                  <a:ea typeface="굴림" charset="-127"/>
                </a:rPr>
                <a:t>Sharing</a:t>
              </a:r>
            </a:p>
          </p:txBody>
        </p:sp>
        <p:sp>
          <p:nvSpPr>
            <p:cNvPr id="12325" name="Line 36"/>
            <p:cNvSpPr>
              <a:spLocks noChangeShapeType="1"/>
            </p:cNvSpPr>
            <p:nvPr/>
          </p:nvSpPr>
          <p:spPr bwMode="auto">
            <a:xfrm>
              <a:off x="1496" y="1200"/>
              <a:ext cx="133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6" name="Line 37"/>
            <p:cNvSpPr>
              <a:spLocks noChangeShapeType="1"/>
            </p:cNvSpPr>
            <p:nvPr/>
          </p:nvSpPr>
          <p:spPr bwMode="auto">
            <a:xfrm>
              <a:off x="1496" y="1680"/>
              <a:ext cx="133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7" name="Line 38"/>
            <p:cNvSpPr>
              <a:spLocks noChangeShapeType="1"/>
            </p:cNvSpPr>
            <p:nvPr/>
          </p:nvSpPr>
          <p:spPr bwMode="auto">
            <a:xfrm>
              <a:off x="4007" y="1680"/>
              <a:ext cx="149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8" name="Line 39"/>
            <p:cNvSpPr>
              <a:spLocks noChangeShapeType="1"/>
            </p:cNvSpPr>
            <p:nvPr/>
          </p:nvSpPr>
          <p:spPr bwMode="auto">
            <a:xfrm>
              <a:off x="4007" y="1200"/>
              <a:ext cx="149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9" name="Line 40"/>
            <p:cNvSpPr>
              <a:spLocks noChangeShapeType="1"/>
            </p:cNvSpPr>
            <p:nvPr/>
          </p:nvSpPr>
          <p:spPr bwMode="auto">
            <a:xfrm>
              <a:off x="4007" y="2160"/>
              <a:ext cx="149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0" name="Line 41"/>
            <p:cNvSpPr>
              <a:spLocks noChangeShapeType="1"/>
            </p:cNvSpPr>
            <p:nvPr/>
          </p:nvSpPr>
          <p:spPr bwMode="auto">
            <a:xfrm>
              <a:off x="1496" y="2160"/>
              <a:ext cx="133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1" name="Line 42"/>
            <p:cNvSpPr>
              <a:spLocks noChangeShapeType="1"/>
            </p:cNvSpPr>
            <p:nvPr/>
          </p:nvSpPr>
          <p:spPr bwMode="auto">
            <a:xfrm>
              <a:off x="1496" y="2660"/>
              <a:ext cx="589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2" name="Line 43"/>
            <p:cNvSpPr>
              <a:spLocks noChangeShapeType="1"/>
            </p:cNvSpPr>
            <p:nvPr/>
          </p:nvSpPr>
          <p:spPr bwMode="auto">
            <a:xfrm>
              <a:off x="4595" y="2648"/>
              <a:ext cx="908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3" name="Line 44"/>
            <p:cNvSpPr>
              <a:spLocks noChangeShapeType="1"/>
            </p:cNvSpPr>
            <p:nvPr/>
          </p:nvSpPr>
          <p:spPr bwMode="auto">
            <a:xfrm>
              <a:off x="1496" y="3072"/>
              <a:ext cx="962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4" name="Line 45"/>
            <p:cNvSpPr>
              <a:spLocks noChangeShapeType="1"/>
            </p:cNvSpPr>
            <p:nvPr/>
          </p:nvSpPr>
          <p:spPr bwMode="auto">
            <a:xfrm>
              <a:off x="4756" y="3072"/>
              <a:ext cx="747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5" name="Line 46"/>
            <p:cNvSpPr>
              <a:spLocks noChangeAspect="1" noChangeShapeType="1"/>
            </p:cNvSpPr>
            <p:nvPr/>
          </p:nvSpPr>
          <p:spPr bwMode="auto">
            <a:xfrm>
              <a:off x="816" y="1631"/>
              <a:ext cx="0" cy="817"/>
            </a:xfrm>
            <a:prstGeom prst="line">
              <a:avLst/>
            </a:prstGeom>
            <a:noFill/>
            <a:ln w="6350" cap="rnd">
              <a:solidFill>
                <a:schemeClr val="bg2"/>
              </a:solidFill>
              <a:prstDash val="sysDot"/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202A2EB-8AD0-4656-8E3F-45533619AD99}" type="slidenum">
              <a:rPr lang="en-GB"/>
              <a:pPr/>
              <a:t>2</a:t>
            </a:fld>
            <a:endParaRPr lang="en-GB"/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76200" y="2690813"/>
            <a:ext cx="107442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buFont typeface="Monotype Sorts" charset="2"/>
              <a:buNone/>
            </a:pPr>
            <a:r>
              <a:rPr lang="en-US" sz="4400">
                <a:solidFill>
                  <a:srgbClr val="FFFF00"/>
                </a:solidFill>
              </a:rPr>
              <a:t>  CHAPTER 1. </a:t>
            </a:r>
          </a:p>
          <a:p>
            <a:pPr marL="342900" indent="-342900" algn="ctr">
              <a:buFont typeface="Monotype Sorts" charset="2"/>
              <a:buNone/>
            </a:pPr>
            <a:r>
              <a:rPr lang="en-US" sz="4400">
                <a:solidFill>
                  <a:srgbClr val="FFFF00"/>
                </a:solidFill>
              </a:rPr>
              <a:t>INTRODUCTION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C0FF1AA-247B-420C-A15E-5EF2E240A73D}" type="slidenum">
              <a:rPr lang="en-GB"/>
              <a:pPr/>
              <a:t>3</a:t>
            </a:fld>
            <a:endParaRPr lang="en-GB"/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524000"/>
            <a:ext cx="10058400" cy="491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>
          <a:xfrm>
            <a:off x="1897063" y="-76200"/>
            <a:ext cx="10371137" cy="1143000"/>
          </a:xfrm>
        </p:spPr>
        <p:txBody>
          <a:bodyPr/>
          <a:lstStyle/>
          <a:p>
            <a:pPr eaLnBrk="1" hangingPunct="1"/>
            <a:r>
              <a:rPr lang="en-US" sz="2400" smtClean="0">
                <a:effectLst/>
              </a:rPr>
              <a:t/>
            </a:r>
            <a:br>
              <a:rPr lang="en-US" sz="2400" smtClean="0">
                <a:effectLst/>
              </a:rPr>
            </a:br>
            <a:r>
              <a:rPr lang="en-US" sz="4000" smtClean="0">
                <a:effectLst/>
              </a:rPr>
              <a:t>FIXED SPECTRUM ASSIGNMENT</a:t>
            </a:r>
            <a:endParaRPr lang="en-US" sz="4500" smtClean="0">
              <a:effectLst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C344D78-0D23-4089-83E6-C663068EB64C}" type="slidenum">
              <a:rPr lang="en-GB"/>
              <a:pPr/>
              <a:t>4</a:t>
            </a:fld>
            <a:endParaRPr lang="en-GB"/>
          </a:p>
        </p:txBody>
      </p:sp>
      <p:pic>
        <p:nvPicPr>
          <p:cNvPr id="5123" name="Picture 2" descr="Untitled-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2209800"/>
            <a:ext cx="64674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9673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5400">
                <a:ea typeface="굴림" pitchFamily="-111" charset="-127"/>
                <a:cs typeface="굴림" pitchFamily="-111" charset="-127"/>
              </a:rPr>
              <a:t>Fixed Spectrum Utilization</a:t>
            </a:r>
          </a:p>
        </p:txBody>
      </p:sp>
      <p:sp>
        <p:nvSpPr>
          <p:cNvPr id="5125" name="Rectangle 4"/>
          <p:cNvSpPr>
            <a:spLocks noChangeAspect="1" noChangeArrowheads="1"/>
          </p:cNvSpPr>
          <p:nvPr/>
        </p:nvSpPr>
        <p:spPr bwMode="auto">
          <a:xfrm>
            <a:off x="4419600" y="1676400"/>
            <a:ext cx="35702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2800">
                <a:solidFill>
                  <a:srgbClr val="FFFF00"/>
                </a:solidFill>
                <a:ea typeface="굴림" charset="-127"/>
              </a:rPr>
              <a:t>Maximum Amplitudes</a:t>
            </a:r>
          </a:p>
        </p:txBody>
      </p:sp>
      <p:sp>
        <p:nvSpPr>
          <p:cNvPr id="5126" name="Rectangle 5"/>
          <p:cNvSpPr>
            <a:spLocks noChangeAspect="1" noChangeArrowheads="1"/>
          </p:cNvSpPr>
          <p:nvPr/>
        </p:nvSpPr>
        <p:spPr bwMode="auto">
          <a:xfrm rot="-5400000">
            <a:off x="1131093" y="3593307"/>
            <a:ext cx="2005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2000">
                <a:ea typeface="굴림" charset="-127"/>
              </a:rPr>
              <a:t>Amplitude (dBm)</a:t>
            </a:r>
          </a:p>
        </p:txBody>
      </p:sp>
      <p:sp>
        <p:nvSpPr>
          <p:cNvPr id="5127" name="Line 6"/>
          <p:cNvSpPr>
            <a:spLocks noChangeAspect="1" noChangeShapeType="1"/>
          </p:cNvSpPr>
          <p:nvPr/>
        </p:nvSpPr>
        <p:spPr bwMode="auto">
          <a:xfrm flipV="1">
            <a:off x="2619375" y="3125788"/>
            <a:ext cx="61579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Line 7"/>
          <p:cNvSpPr>
            <a:spLocks noChangeAspect="1" noChangeShapeType="1"/>
          </p:cNvSpPr>
          <p:nvPr/>
        </p:nvSpPr>
        <p:spPr bwMode="auto">
          <a:xfrm>
            <a:off x="2603500" y="2887663"/>
            <a:ext cx="61737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9" name="Line 8"/>
          <p:cNvSpPr>
            <a:spLocks noChangeAspect="1" noChangeShapeType="1"/>
          </p:cNvSpPr>
          <p:nvPr/>
        </p:nvSpPr>
        <p:spPr bwMode="auto">
          <a:xfrm flipV="1">
            <a:off x="2619375" y="2640013"/>
            <a:ext cx="61579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9"/>
          <p:cNvSpPr>
            <a:spLocks noChangeAspect="1" noChangeShapeType="1"/>
          </p:cNvSpPr>
          <p:nvPr/>
        </p:nvSpPr>
        <p:spPr bwMode="auto">
          <a:xfrm>
            <a:off x="2603500" y="2414588"/>
            <a:ext cx="61737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0"/>
          <p:cNvSpPr>
            <a:spLocks noChangeAspect="1" noChangeShapeType="1"/>
          </p:cNvSpPr>
          <p:nvPr/>
        </p:nvSpPr>
        <p:spPr bwMode="auto">
          <a:xfrm flipV="1">
            <a:off x="2619375" y="3365500"/>
            <a:ext cx="61579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1"/>
          <p:cNvSpPr>
            <a:spLocks noChangeAspect="1" noChangeShapeType="1"/>
          </p:cNvSpPr>
          <p:nvPr/>
        </p:nvSpPr>
        <p:spPr bwMode="auto">
          <a:xfrm flipV="1">
            <a:off x="2619375" y="3600450"/>
            <a:ext cx="61579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12"/>
          <p:cNvSpPr>
            <a:spLocks noChangeAspect="1" noChangeShapeType="1"/>
          </p:cNvSpPr>
          <p:nvPr/>
        </p:nvSpPr>
        <p:spPr bwMode="auto">
          <a:xfrm flipV="1">
            <a:off x="2633663" y="4541838"/>
            <a:ext cx="61579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Line 13"/>
          <p:cNvSpPr>
            <a:spLocks noChangeAspect="1" noChangeShapeType="1"/>
          </p:cNvSpPr>
          <p:nvPr/>
        </p:nvSpPr>
        <p:spPr bwMode="auto">
          <a:xfrm>
            <a:off x="2619375" y="4306888"/>
            <a:ext cx="6172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5" name="Line 14"/>
          <p:cNvSpPr>
            <a:spLocks noChangeAspect="1" noChangeShapeType="1"/>
          </p:cNvSpPr>
          <p:nvPr/>
        </p:nvSpPr>
        <p:spPr bwMode="auto">
          <a:xfrm flipV="1">
            <a:off x="2633663" y="4056063"/>
            <a:ext cx="61579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6" name="Line 15"/>
          <p:cNvSpPr>
            <a:spLocks noChangeAspect="1" noChangeShapeType="1"/>
          </p:cNvSpPr>
          <p:nvPr/>
        </p:nvSpPr>
        <p:spPr bwMode="auto">
          <a:xfrm>
            <a:off x="2619375" y="3829050"/>
            <a:ext cx="6172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7" name="Line 16"/>
          <p:cNvSpPr>
            <a:spLocks noChangeAspect="1" noChangeShapeType="1"/>
          </p:cNvSpPr>
          <p:nvPr/>
        </p:nvSpPr>
        <p:spPr bwMode="auto">
          <a:xfrm flipV="1">
            <a:off x="2633663" y="4779963"/>
            <a:ext cx="61579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8" name="Line 17"/>
          <p:cNvSpPr>
            <a:spLocks noChangeAspect="1" noChangeShapeType="1"/>
          </p:cNvSpPr>
          <p:nvPr/>
        </p:nvSpPr>
        <p:spPr bwMode="auto">
          <a:xfrm>
            <a:off x="2636838" y="5005388"/>
            <a:ext cx="31750" cy="1587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9" name="Line 18"/>
          <p:cNvSpPr>
            <a:spLocks noChangeAspect="1" noChangeShapeType="1"/>
          </p:cNvSpPr>
          <p:nvPr/>
        </p:nvSpPr>
        <p:spPr bwMode="auto">
          <a:xfrm flipV="1">
            <a:off x="2668588" y="5005388"/>
            <a:ext cx="3175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0" name="Line 19"/>
          <p:cNvSpPr>
            <a:spLocks noChangeAspect="1" noChangeShapeType="1"/>
          </p:cNvSpPr>
          <p:nvPr/>
        </p:nvSpPr>
        <p:spPr bwMode="auto">
          <a:xfrm flipV="1">
            <a:off x="3048000" y="5005388"/>
            <a:ext cx="1588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1" name="Line 20"/>
          <p:cNvSpPr>
            <a:spLocks noChangeAspect="1" noChangeShapeType="1"/>
          </p:cNvSpPr>
          <p:nvPr/>
        </p:nvSpPr>
        <p:spPr bwMode="auto">
          <a:xfrm flipV="1">
            <a:off x="3430588" y="5005388"/>
            <a:ext cx="3175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2" name="Line 21"/>
          <p:cNvSpPr>
            <a:spLocks noChangeAspect="1" noChangeShapeType="1"/>
          </p:cNvSpPr>
          <p:nvPr/>
        </p:nvSpPr>
        <p:spPr bwMode="auto">
          <a:xfrm flipV="1">
            <a:off x="3811588" y="5005388"/>
            <a:ext cx="3175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3" name="Line 22"/>
          <p:cNvSpPr>
            <a:spLocks noChangeAspect="1" noChangeShapeType="1"/>
          </p:cNvSpPr>
          <p:nvPr/>
        </p:nvSpPr>
        <p:spPr bwMode="auto">
          <a:xfrm flipV="1">
            <a:off x="4191000" y="5005388"/>
            <a:ext cx="1588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4" name="Line 23"/>
          <p:cNvSpPr>
            <a:spLocks noChangeAspect="1" noChangeShapeType="1"/>
          </p:cNvSpPr>
          <p:nvPr/>
        </p:nvSpPr>
        <p:spPr bwMode="auto">
          <a:xfrm flipV="1">
            <a:off x="4573588" y="5005388"/>
            <a:ext cx="4762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5" name="Line 24"/>
          <p:cNvSpPr>
            <a:spLocks noChangeAspect="1" noChangeShapeType="1"/>
          </p:cNvSpPr>
          <p:nvPr/>
        </p:nvSpPr>
        <p:spPr bwMode="auto">
          <a:xfrm flipV="1">
            <a:off x="4954588" y="5005388"/>
            <a:ext cx="4762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6" name="Line 25"/>
          <p:cNvSpPr>
            <a:spLocks noChangeAspect="1" noChangeShapeType="1"/>
          </p:cNvSpPr>
          <p:nvPr/>
        </p:nvSpPr>
        <p:spPr bwMode="auto">
          <a:xfrm flipV="1">
            <a:off x="5334000" y="5005388"/>
            <a:ext cx="4763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7" name="Line 26"/>
          <p:cNvSpPr>
            <a:spLocks noChangeAspect="1" noChangeShapeType="1"/>
          </p:cNvSpPr>
          <p:nvPr/>
        </p:nvSpPr>
        <p:spPr bwMode="auto">
          <a:xfrm flipV="1">
            <a:off x="5715000" y="5005388"/>
            <a:ext cx="4763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8" name="Line 27"/>
          <p:cNvSpPr>
            <a:spLocks noChangeAspect="1" noChangeShapeType="1"/>
          </p:cNvSpPr>
          <p:nvPr/>
        </p:nvSpPr>
        <p:spPr bwMode="auto">
          <a:xfrm flipV="1">
            <a:off x="6097588" y="5005388"/>
            <a:ext cx="3175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49" name="Line 28"/>
          <p:cNvSpPr>
            <a:spLocks noChangeAspect="1" noChangeShapeType="1"/>
          </p:cNvSpPr>
          <p:nvPr/>
        </p:nvSpPr>
        <p:spPr bwMode="auto">
          <a:xfrm flipV="1">
            <a:off x="6478588" y="5005388"/>
            <a:ext cx="3175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0" name="Line 29"/>
          <p:cNvSpPr>
            <a:spLocks noChangeAspect="1" noChangeShapeType="1"/>
          </p:cNvSpPr>
          <p:nvPr/>
        </p:nvSpPr>
        <p:spPr bwMode="auto">
          <a:xfrm flipV="1">
            <a:off x="6856413" y="5005388"/>
            <a:ext cx="3175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1" name="Line 30"/>
          <p:cNvSpPr>
            <a:spLocks noChangeAspect="1" noChangeShapeType="1"/>
          </p:cNvSpPr>
          <p:nvPr/>
        </p:nvSpPr>
        <p:spPr bwMode="auto">
          <a:xfrm flipV="1">
            <a:off x="7240588" y="5005388"/>
            <a:ext cx="3175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2" name="Line 31"/>
          <p:cNvSpPr>
            <a:spLocks noChangeAspect="1" noChangeShapeType="1"/>
          </p:cNvSpPr>
          <p:nvPr/>
        </p:nvSpPr>
        <p:spPr bwMode="auto">
          <a:xfrm flipV="1">
            <a:off x="7620000" y="5005388"/>
            <a:ext cx="1588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3" name="Line 32"/>
          <p:cNvSpPr>
            <a:spLocks noChangeAspect="1" noChangeShapeType="1"/>
          </p:cNvSpPr>
          <p:nvPr/>
        </p:nvSpPr>
        <p:spPr bwMode="auto">
          <a:xfrm flipV="1">
            <a:off x="8001000" y="5005388"/>
            <a:ext cx="1588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4" name="Line 33"/>
          <p:cNvSpPr>
            <a:spLocks noChangeAspect="1" noChangeShapeType="1"/>
          </p:cNvSpPr>
          <p:nvPr/>
        </p:nvSpPr>
        <p:spPr bwMode="auto">
          <a:xfrm flipV="1">
            <a:off x="8383588" y="5005388"/>
            <a:ext cx="3175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5" name="Line 34"/>
          <p:cNvSpPr>
            <a:spLocks noChangeAspect="1" noChangeShapeType="1"/>
          </p:cNvSpPr>
          <p:nvPr/>
        </p:nvSpPr>
        <p:spPr bwMode="auto">
          <a:xfrm flipV="1">
            <a:off x="8763000" y="5005388"/>
            <a:ext cx="1588" cy="23812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56" name="Text Box 35"/>
          <p:cNvSpPr txBox="1">
            <a:spLocks noChangeAspect="1" noChangeArrowheads="1"/>
          </p:cNvSpPr>
          <p:nvPr/>
        </p:nvSpPr>
        <p:spPr bwMode="auto">
          <a:xfrm>
            <a:off x="2593975" y="2185988"/>
            <a:ext cx="1358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a typeface="굴림" charset="-127"/>
              </a:rPr>
              <a:t>Heavy Use</a:t>
            </a:r>
          </a:p>
        </p:txBody>
      </p:sp>
      <p:sp>
        <p:nvSpPr>
          <p:cNvPr id="5157" name="Text Box 36"/>
          <p:cNvSpPr txBox="1">
            <a:spLocks noChangeAspect="1" noChangeArrowheads="1"/>
          </p:cNvSpPr>
          <p:nvPr/>
        </p:nvSpPr>
        <p:spPr bwMode="auto">
          <a:xfrm>
            <a:off x="7483475" y="2230438"/>
            <a:ext cx="13589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a typeface="굴림" charset="-127"/>
              </a:rPr>
              <a:t>Heavy Use</a:t>
            </a:r>
          </a:p>
        </p:txBody>
      </p:sp>
      <p:sp>
        <p:nvSpPr>
          <p:cNvPr id="5158" name="Text Box 37"/>
          <p:cNvSpPr txBox="1">
            <a:spLocks noChangeAspect="1" noChangeArrowheads="1"/>
          </p:cNvSpPr>
          <p:nvPr/>
        </p:nvSpPr>
        <p:spPr bwMode="auto">
          <a:xfrm>
            <a:off x="6022975" y="3721100"/>
            <a:ext cx="15144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a typeface="굴림" charset="-127"/>
              </a:rPr>
              <a:t>Medium Use</a:t>
            </a:r>
          </a:p>
        </p:txBody>
      </p:sp>
      <p:sp>
        <p:nvSpPr>
          <p:cNvPr id="5159" name="Text Box 38"/>
          <p:cNvSpPr txBox="1">
            <a:spLocks noChangeAspect="1" noChangeArrowheads="1"/>
          </p:cNvSpPr>
          <p:nvPr/>
        </p:nvSpPr>
        <p:spPr bwMode="auto">
          <a:xfrm>
            <a:off x="3738563" y="3721100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ko-KR" sz="1800">
                <a:solidFill>
                  <a:srgbClr val="000000"/>
                </a:solidFill>
                <a:ea typeface="굴림" charset="-127"/>
              </a:rPr>
              <a:t>Sparse Use</a:t>
            </a:r>
          </a:p>
        </p:txBody>
      </p:sp>
      <p:sp>
        <p:nvSpPr>
          <p:cNvPr id="5160" name="Rectangle 39"/>
          <p:cNvSpPr>
            <a:spLocks noChangeAspect="1" noChangeArrowheads="1"/>
          </p:cNvSpPr>
          <p:nvPr/>
        </p:nvSpPr>
        <p:spPr bwMode="auto">
          <a:xfrm>
            <a:off x="4953000" y="6019800"/>
            <a:ext cx="2079625" cy="3048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latin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sz="2000">
                <a:ea typeface="굴림" charset="-127"/>
              </a:rPr>
              <a:t>Frequency (MHz)</a:t>
            </a: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D1F787E-028C-42FB-AA92-A28A1B58C992}" type="slidenum">
              <a:rPr lang="en-GB"/>
              <a:pPr/>
              <a:t>5</a:t>
            </a:fld>
            <a:endParaRPr lang="en-GB"/>
          </a:p>
        </p:txBody>
      </p:sp>
      <p:sp>
        <p:nvSpPr>
          <p:cNvPr id="48240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z="5400">
                <a:ea typeface="굴림" pitchFamily="-111" charset="-127"/>
                <a:cs typeface="굴림" pitchFamily="-111" charset="-127"/>
              </a:rPr>
              <a:t>Fixed Spectrum Utilization</a:t>
            </a:r>
          </a:p>
        </p:txBody>
      </p:sp>
      <p:sp>
        <p:nvSpPr>
          <p:cNvPr id="6148" name="Text Box 40"/>
          <p:cNvSpPr txBox="1">
            <a:spLocks noChangeArrowheads="1"/>
          </p:cNvSpPr>
          <p:nvPr/>
        </p:nvSpPr>
        <p:spPr bwMode="auto">
          <a:xfrm>
            <a:off x="1050925" y="1879600"/>
            <a:ext cx="527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endParaRPr lang="en-US"/>
          </a:p>
        </p:txBody>
      </p:sp>
      <p:pic>
        <p:nvPicPr>
          <p:cNvPr id="6149" name="Picture 41"/>
          <p:cNvPicPr>
            <a:picLocks noChangeAspect="1" noChangeArrowheads="1"/>
          </p:cNvPicPr>
          <p:nvPr/>
        </p:nvPicPr>
        <p:blipFill>
          <a:blip r:embed="rId4"/>
          <a:srcRect l="12288" t="4546" r="-926" b="4546"/>
          <a:stretch>
            <a:fillRect/>
          </a:stretch>
        </p:blipFill>
        <p:spPr bwMode="auto">
          <a:xfrm>
            <a:off x="2209800" y="1600200"/>
            <a:ext cx="7294563" cy="271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Text Box 42"/>
          <p:cNvSpPr txBox="1">
            <a:spLocks noChangeArrowheads="1"/>
          </p:cNvSpPr>
          <p:nvPr/>
        </p:nvSpPr>
        <p:spPr bwMode="auto">
          <a:xfrm>
            <a:off x="8534400" y="3886200"/>
            <a:ext cx="9906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Monotype Sorts" charset="2"/>
              <a:buNone/>
            </a:pPr>
            <a:r>
              <a:rPr lang="en-US" sz="3200">
                <a:solidFill>
                  <a:srgbClr val="000036"/>
                </a:solidFill>
              </a:rPr>
              <a:t>GHz</a:t>
            </a:r>
          </a:p>
        </p:txBody>
      </p:sp>
      <p:sp>
        <p:nvSpPr>
          <p:cNvPr id="6151" name="Text Box 43"/>
          <p:cNvSpPr txBox="1">
            <a:spLocks noChangeArrowheads="1"/>
          </p:cNvSpPr>
          <p:nvPr/>
        </p:nvSpPr>
        <p:spPr bwMode="auto">
          <a:xfrm>
            <a:off x="2133600" y="1600200"/>
            <a:ext cx="54848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Monotype Sorts" charset="2"/>
              <a:buNone/>
            </a:pPr>
            <a:r>
              <a:rPr lang="en-US" sz="2800">
                <a:solidFill>
                  <a:srgbClr val="000036"/>
                </a:solidFill>
              </a:rPr>
              <a:t>PSD (Power Spectrum Density)</a:t>
            </a:r>
          </a:p>
        </p:txBody>
      </p:sp>
      <p:graphicFrame>
        <p:nvGraphicFramePr>
          <p:cNvPr id="24647" name="Group 71"/>
          <p:cNvGraphicFramePr>
            <a:graphicFrameLocks noGrp="1"/>
          </p:cNvGraphicFramePr>
          <p:nvPr/>
        </p:nvGraphicFramePr>
        <p:xfrm>
          <a:off x="914400" y="4572000"/>
          <a:ext cx="6202363" cy="794703"/>
        </p:xfrm>
        <a:graphic>
          <a:graphicData uri="http://schemas.openxmlformats.org/drawingml/2006/table">
            <a:tbl>
              <a:tblPr/>
              <a:tblGrid>
                <a:gridCol w="1833563"/>
                <a:gridCol w="1343025"/>
                <a:gridCol w="1628775"/>
                <a:gridCol w="1397000"/>
              </a:tblGrid>
              <a:tr h="3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1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-111" charset="0"/>
                          <a:ea typeface="宋体" pitchFamily="-111" charset="-122"/>
                          <a:cs typeface="宋体" pitchFamily="-111" charset="-122"/>
                        </a:rPr>
                        <a:t>Freq (GHz)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1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-111" charset="0"/>
                          <a:ea typeface="宋体" pitchFamily="-111" charset="-122"/>
                          <a:cs typeface="宋体" pitchFamily="-111" charset="-122"/>
                        </a:rPr>
                        <a:t>0~1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1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-111" charset="0"/>
                          <a:ea typeface="宋体" pitchFamily="-111" charset="-122"/>
                          <a:cs typeface="宋体" pitchFamily="-111" charset="-122"/>
                        </a:rPr>
                        <a:t>1~2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1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-111" charset="0"/>
                          <a:ea typeface="宋体" pitchFamily="-111" charset="-122"/>
                          <a:cs typeface="宋体" pitchFamily="-111" charset="-122"/>
                        </a:rPr>
                        <a:t>2~3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1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-111" charset="0"/>
                          <a:ea typeface="宋体" pitchFamily="-111" charset="-122"/>
                          <a:cs typeface="宋体" pitchFamily="-111" charset="-122"/>
                        </a:rPr>
                        <a:t>Utilization(%)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1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-111" charset="0"/>
                          <a:ea typeface="宋体" pitchFamily="-111" charset="-122"/>
                          <a:cs typeface="宋体" pitchFamily="-111" charset="-122"/>
                        </a:rPr>
                        <a:t>54.4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1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-111" charset="0"/>
                          <a:ea typeface="宋体" pitchFamily="-111" charset="-122"/>
                          <a:cs typeface="宋体" pitchFamily="-111" charset="-122"/>
                        </a:rPr>
                        <a:t>35.1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1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-111" charset="0"/>
                          <a:ea typeface="宋体" pitchFamily="-111" charset="-122"/>
                          <a:cs typeface="宋体" pitchFamily="-111" charset="-122"/>
                        </a:rPr>
                        <a:t>7.6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669" name="Group 93"/>
          <p:cNvGraphicFramePr>
            <a:graphicFrameLocks noGrp="1"/>
          </p:cNvGraphicFramePr>
          <p:nvPr/>
        </p:nvGraphicFramePr>
        <p:xfrm>
          <a:off x="7119938" y="4572000"/>
          <a:ext cx="4017962" cy="792480"/>
        </p:xfrm>
        <a:graphic>
          <a:graphicData uri="http://schemas.openxmlformats.org/drawingml/2006/table">
            <a:tbl>
              <a:tblPr/>
              <a:tblGrid>
                <a:gridCol w="1236662"/>
                <a:gridCol w="1497013"/>
                <a:gridCol w="1284287"/>
              </a:tblGrid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1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-111" charset="0"/>
                          <a:ea typeface="宋体" pitchFamily="-111" charset="-122"/>
                          <a:cs typeface="宋体" pitchFamily="-111" charset="-122"/>
                        </a:rPr>
                        <a:t>3~4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1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-111" charset="0"/>
                          <a:ea typeface="宋体" pitchFamily="-111" charset="-122"/>
                          <a:cs typeface="宋体" pitchFamily="-111" charset="-122"/>
                        </a:rPr>
                        <a:t>4~5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1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-111" charset="0"/>
                          <a:ea typeface="宋体" pitchFamily="-111" charset="-122"/>
                          <a:cs typeface="宋体" pitchFamily="-111" charset="-122"/>
                        </a:rPr>
                        <a:t>5~6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1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-111" charset="0"/>
                          <a:ea typeface="宋体" pitchFamily="-111" charset="-122"/>
                          <a:cs typeface="宋体" pitchFamily="-111" charset="-122"/>
                        </a:rPr>
                        <a:t>0.25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1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-111" charset="0"/>
                          <a:ea typeface="宋体" pitchFamily="-111" charset="-122"/>
                          <a:cs typeface="宋体" pitchFamily="-111" charset="-122"/>
                        </a:rPr>
                        <a:t>0.128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>
                          <a:tab pos="685800" algn="l"/>
                        </a:tabLst>
                      </a:pPr>
                      <a:r>
                        <a:rPr kumimoji="1" lang="en-US" altLang="zh-CN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-111" charset="0"/>
                          <a:ea typeface="宋体" pitchFamily="-111" charset="-122"/>
                          <a:cs typeface="宋体" pitchFamily="-111" charset="-122"/>
                        </a:rPr>
                        <a:t>4.6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83" name="Text Box 83"/>
          <p:cNvSpPr txBox="1">
            <a:spLocks noChangeArrowheads="1"/>
          </p:cNvSpPr>
          <p:nvPr/>
        </p:nvSpPr>
        <p:spPr bwMode="auto">
          <a:xfrm>
            <a:off x="1558925" y="5638800"/>
            <a:ext cx="8897938" cy="103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Monotype Sorts" charset="2"/>
              <a:buNone/>
            </a:pPr>
            <a:r>
              <a:rPr kumimoji="0" lang="en-US" altLang="zh-TW" sz="2000">
                <a:solidFill>
                  <a:srgbClr val="FFFFFF"/>
                </a:solidFill>
              </a:rPr>
              <a:t>Measurements show that there is wide range of spectrum utilizations </a:t>
            </a:r>
          </a:p>
          <a:p>
            <a:pPr marL="342900" indent="-342900">
              <a:buFont typeface="Monotype Sorts" charset="2"/>
              <a:buNone/>
            </a:pPr>
            <a:r>
              <a:rPr kumimoji="0" lang="en-US" altLang="zh-TW" sz="2000">
                <a:solidFill>
                  <a:srgbClr val="FFFFFF"/>
                </a:solidFill>
              </a:rPr>
              <a:t>across 6 GHz of spectrum</a:t>
            </a:r>
          </a:p>
          <a:p>
            <a:pPr marL="342900" indent="-342900"/>
            <a:endParaRPr lang="en-US" sz="2000">
              <a:solidFill>
                <a:srgbClr val="FFFFFF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0044E60-FF3A-49CB-8D54-0D2191D29E22}" type="slidenum">
              <a:rPr lang="en-GB"/>
              <a:pPr/>
              <a:t>6</a:t>
            </a:fld>
            <a:endParaRPr lang="en-GB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304800" y="2057400"/>
            <a:ext cx="107442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Monotype Sorts" charset="2"/>
              <a:buNone/>
            </a:pPr>
            <a:endParaRPr lang="en-US" sz="3600">
              <a:solidFill>
                <a:srgbClr val="FFFF00"/>
              </a:solidFill>
            </a:endParaRP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873250" y="392113"/>
            <a:ext cx="892016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Monotype Sorts" charset="2"/>
              <a:buNone/>
            </a:pPr>
            <a:r>
              <a:rPr lang="en-US" sz="3600">
                <a:solidFill>
                  <a:srgbClr val="FFFF00"/>
                </a:solidFill>
              </a:rPr>
              <a:t>Problems of Fixed Spectrum Utilization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457200" y="2286000"/>
            <a:ext cx="11201400" cy="368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>
                <a:solidFill>
                  <a:srgbClr val="FFFF00"/>
                </a:solidFill>
              </a:rPr>
              <a:t>Spectrum usage is concentrated on certain portions of the spectrum </a:t>
            </a:r>
          </a:p>
          <a:p>
            <a:pPr marL="342900" indent="-342900">
              <a:buFont typeface="Monotype Sorts" charset="2"/>
              <a:buNone/>
            </a:pPr>
            <a:endParaRPr lang="en-US" sz="2400">
              <a:solidFill>
                <a:srgbClr val="FFFF00"/>
              </a:solidFill>
            </a:endParaRPr>
          </a:p>
          <a:p>
            <a:pPr marL="342900" indent="-342900"/>
            <a:r>
              <a:rPr lang="en-US" sz="2400">
                <a:solidFill>
                  <a:srgbClr val="FFFF00"/>
                </a:solidFill>
              </a:rPr>
              <a:t>A significant amount of the spectrum remains unutilized.</a:t>
            </a:r>
          </a:p>
          <a:p>
            <a:pPr marL="342900" indent="-342900">
              <a:buFont typeface="Monotype Sorts" charset="2"/>
              <a:buNone/>
            </a:pPr>
            <a:endParaRPr lang="en-US" sz="2400">
              <a:solidFill>
                <a:srgbClr val="FFFF00"/>
              </a:solidFill>
            </a:endParaRPr>
          </a:p>
          <a:p>
            <a:pPr marL="342900" indent="-342900"/>
            <a:r>
              <a:rPr lang="en-US" sz="2400">
                <a:solidFill>
                  <a:srgbClr val="FFFFFF"/>
                </a:solidFill>
              </a:rPr>
              <a:t>According to FCC (Federal Communication Commission):</a:t>
            </a:r>
          </a:p>
          <a:p>
            <a:pPr marL="342900" indent="-342900">
              <a:buFont typeface="Monotype Sorts" charset="2"/>
              <a:buNone/>
            </a:pPr>
            <a:r>
              <a:rPr lang="en-US" sz="2400">
                <a:solidFill>
                  <a:srgbClr val="FFFF00"/>
                </a:solidFill>
              </a:rPr>
              <a:t>  Utilization of the fixed spectrum assignment is approx.</a:t>
            </a:r>
          </a:p>
          <a:p>
            <a:pPr marL="342900" indent="-342900">
              <a:buFont typeface="Monotype Sorts" charset="2"/>
              <a:buNone/>
            </a:pPr>
            <a:r>
              <a:rPr lang="en-US" sz="2400">
                <a:solidFill>
                  <a:srgbClr val="FFFF00"/>
                </a:solidFill>
              </a:rPr>
              <a:t>  15-85% based on temporal and geographical variations</a:t>
            </a:r>
          </a:p>
          <a:p>
            <a:pPr marL="342900" indent="-342900">
              <a:buFont typeface="Monotype Sorts" charset="2"/>
              <a:buNone/>
            </a:pPr>
            <a:endParaRPr lang="en-US" sz="2400">
              <a:solidFill>
                <a:srgbClr val="FFFF00"/>
              </a:solidFill>
            </a:endParaRPr>
          </a:p>
          <a:p>
            <a:pPr marL="342900" indent="-342900">
              <a:buFont typeface="Monotype Sorts" charset="2"/>
              <a:buNone/>
            </a:pPr>
            <a:r>
              <a:rPr lang="en-US" sz="2400">
                <a:solidFill>
                  <a:srgbClr val="66FF33"/>
                </a:solidFill>
                <a:sym typeface="Wingdings" charset="2"/>
              </a:rPr>
              <a:t> Limited Available Spectrum and Inefficient Spectrum Usage!</a:t>
            </a:r>
            <a:endParaRPr lang="en-US" sz="2400">
              <a:solidFill>
                <a:srgbClr val="66FF33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8A07404-56E3-4ABF-A7C4-A7FED62AC58B}" type="slidenum">
              <a:rPr lang="en-GB"/>
              <a:pPr/>
              <a:t>7</a:t>
            </a:fld>
            <a:endParaRPr lang="en-GB"/>
          </a:p>
        </p:txBody>
      </p:sp>
      <p:pic>
        <p:nvPicPr>
          <p:cNvPr id="459878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97075" y="1524000"/>
            <a:ext cx="7072313" cy="491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3"/>
          <p:cNvSpPr>
            <a:spLocks noGrp="1" noChangeArrowheads="1"/>
          </p:cNvSpPr>
          <p:nvPr>
            <p:ph type="title"/>
          </p:nvPr>
        </p:nvSpPr>
        <p:spPr>
          <a:xfrm>
            <a:off x="1897063" y="-76200"/>
            <a:ext cx="10371137" cy="1143000"/>
          </a:xfrm>
        </p:spPr>
        <p:txBody>
          <a:bodyPr/>
          <a:lstStyle/>
          <a:p>
            <a:pPr eaLnBrk="1" hangingPunct="1"/>
            <a:r>
              <a:rPr lang="en-US" sz="2400" smtClean="0">
                <a:effectLst/>
              </a:rPr>
              <a:t/>
            </a:r>
            <a:br>
              <a:rPr lang="en-US" sz="2400" smtClean="0">
                <a:effectLst/>
              </a:rPr>
            </a:br>
            <a:r>
              <a:rPr lang="en-US" sz="2400" smtClean="0">
                <a:effectLst/>
              </a:rPr>
              <a:t>COGNITIVE RADIO NETWORKS; </a:t>
            </a:r>
            <a:br>
              <a:rPr lang="en-US" sz="2400" smtClean="0">
                <a:effectLst/>
              </a:rPr>
            </a:br>
            <a:r>
              <a:rPr lang="en-US" sz="2400" smtClean="0">
                <a:effectLst/>
              </a:rPr>
              <a:t>DYNAMIC SPECTRUM ALLOCATION NETWORKS (DSANs); </a:t>
            </a:r>
            <a:br>
              <a:rPr lang="en-US" sz="2400" smtClean="0">
                <a:effectLst/>
              </a:rPr>
            </a:br>
            <a:r>
              <a:rPr lang="en-US" sz="2900" smtClean="0">
                <a:effectLst/>
              </a:rPr>
              <a:t>xG INITIATIVE</a:t>
            </a:r>
          </a:p>
        </p:txBody>
      </p:sp>
      <p:sp>
        <p:nvSpPr>
          <p:cNvPr id="4598788" name="AutoShape 4"/>
          <p:cNvSpPr>
            <a:spLocks noChangeArrowheads="1"/>
          </p:cNvSpPr>
          <p:nvPr/>
        </p:nvSpPr>
        <p:spPr bwMode="auto">
          <a:xfrm rot="-3622412">
            <a:off x="4835525" y="2809875"/>
            <a:ext cx="990600" cy="2095500"/>
          </a:xfrm>
          <a:prstGeom prst="curvedLeftArrow">
            <a:avLst>
              <a:gd name="adj1" fmla="val 42308"/>
              <a:gd name="adj2" fmla="val 84615"/>
              <a:gd name="adj3" fmla="val 33333"/>
            </a:avLst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381250" y="4800600"/>
            <a:ext cx="6286500" cy="838200"/>
            <a:chOff x="1056" y="2880"/>
            <a:chExt cx="3648" cy="816"/>
          </a:xfrm>
        </p:grpSpPr>
        <p:pic>
          <p:nvPicPr>
            <p:cNvPr id="8199" name="Picture 6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52" y="2928"/>
              <a:ext cx="3456" cy="7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0" name="Rectangle 7"/>
            <p:cNvSpPr>
              <a:spLocks noChangeArrowheads="1"/>
            </p:cNvSpPr>
            <p:nvPr/>
          </p:nvSpPr>
          <p:spPr bwMode="auto">
            <a:xfrm>
              <a:off x="1104" y="2880"/>
              <a:ext cx="3552" cy="816"/>
            </a:xfrm>
            <a:prstGeom prst="rect">
              <a:avLst/>
            </a:prstGeom>
            <a:solidFill>
              <a:schemeClr val="bg1">
                <a:alpha val="61176"/>
              </a:schemeClr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8792" name="Rectangle 8"/>
            <p:cNvSpPr>
              <a:spLocks noChangeArrowheads="1"/>
            </p:cNvSpPr>
            <p:nvPr/>
          </p:nvSpPr>
          <p:spPr bwMode="auto">
            <a:xfrm>
              <a:off x="1056" y="2880"/>
              <a:ext cx="3648" cy="8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89965" tIns="44984" rIns="89965" bIns="44984" anchor="ctr"/>
            <a:lstStyle/>
            <a:p>
              <a:pPr marL="338138" indent="-338138" algn="ctr" defTabSz="901700">
                <a:buFont typeface="Monotype Sorts" pitchFamily="-111" charset="2"/>
                <a:buNone/>
                <a:defRPr/>
              </a:pPr>
              <a:r>
                <a:rPr lang="en-US" sz="320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-111" charset="0"/>
                  <a:ea typeface="宋体" pitchFamily="-111" charset="-122"/>
                  <a:cs typeface="宋体" pitchFamily="-111" charset="-122"/>
                </a:rPr>
                <a:t>Dynamic Spectrum </a:t>
              </a:r>
            </a:p>
            <a:p>
              <a:pPr marL="338138" indent="-338138" algn="ctr" defTabSz="901700">
                <a:buFont typeface="Monotype Sorts" pitchFamily="-111" charset="2"/>
                <a:buNone/>
                <a:defRPr/>
              </a:pPr>
              <a:r>
                <a:rPr lang="en-US" sz="320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-111" charset="0"/>
                  <a:ea typeface="宋体" pitchFamily="-111" charset="-122"/>
                  <a:cs typeface="宋体" pitchFamily="-111" charset="-122"/>
                </a:rPr>
                <a:t>Allocation</a:t>
              </a: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98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98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9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1000" fill="hold"/>
                                        <p:tgtEl>
                                          <p:spTgt spid="4598786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21073E-6 L -0.25937 0.0303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45987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0" y="15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1000" fill="hold"/>
                                        <p:tgtEl>
                                          <p:spTgt spid="4598786"/>
                                        </p:tgtEl>
                                      </p:cBhvr>
                                      <p:by x="30000" y="3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" dur="500"/>
                                        <p:tgtEl>
                                          <p:spTgt spid="459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87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40C9793-45FA-4ECC-AE89-3226447444CD}" type="slidenum">
              <a:rPr lang="en-GB"/>
              <a:pPr/>
              <a:t>8</a:t>
            </a:fld>
            <a:endParaRPr lang="en-GB"/>
          </a:p>
        </p:txBody>
      </p:sp>
      <p:sp>
        <p:nvSpPr>
          <p:cNvPr id="459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388" y="0"/>
            <a:ext cx="817245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>
                <a:ea typeface="ＭＳ Ｐゴシック" pitchFamily="-111" charset="-128"/>
                <a:cs typeface="ＭＳ Ｐゴシック" pitchFamily="-111" charset="-128"/>
              </a:rPr>
              <a:t>OVERALL VIEW</a:t>
            </a:r>
          </a:p>
        </p:txBody>
      </p:sp>
      <p:grpSp>
        <p:nvGrpSpPr>
          <p:cNvPr id="9220" name="Group 3"/>
          <p:cNvGrpSpPr>
            <a:grpSpLocks/>
          </p:cNvGrpSpPr>
          <p:nvPr/>
        </p:nvGrpSpPr>
        <p:grpSpPr bwMode="auto">
          <a:xfrm>
            <a:off x="2381250" y="4800600"/>
            <a:ext cx="6286500" cy="838200"/>
            <a:chOff x="1056" y="2880"/>
            <a:chExt cx="3648" cy="816"/>
          </a:xfrm>
        </p:grpSpPr>
        <p:pic>
          <p:nvPicPr>
            <p:cNvPr id="9261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52" y="2928"/>
              <a:ext cx="3456" cy="7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62" name="Rectangle 5"/>
            <p:cNvSpPr>
              <a:spLocks noChangeArrowheads="1"/>
            </p:cNvSpPr>
            <p:nvPr/>
          </p:nvSpPr>
          <p:spPr bwMode="auto">
            <a:xfrm>
              <a:off x="1104" y="2880"/>
              <a:ext cx="3552" cy="816"/>
            </a:xfrm>
            <a:prstGeom prst="rect">
              <a:avLst/>
            </a:prstGeom>
            <a:solidFill>
              <a:schemeClr val="bg1">
                <a:alpha val="61176"/>
              </a:schemeClr>
            </a:solidFill>
            <a:ln w="254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2646" name="Rectangle 6"/>
            <p:cNvSpPr>
              <a:spLocks noChangeArrowheads="1"/>
            </p:cNvSpPr>
            <p:nvPr/>
          </p:nvSpPr>
          <p:spPr bwMode="auto">
            <a:xfrm>
              <a:off x="1056" y="2880"/>
              <a:ext cx="3648" cy="81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89965" tIns="44984" rIns="89965" bIns="44984" anchor="ctr"/>
            <a:lstStyle/>
            <a:p>
              <a:pPr marL="338138" indent="-338138" algn="ctr" defTabSz="901700">
                <a:buFont typeface="Monotype Sorts" pitchFamily="-111" charset="2"/>
                <a:buNone/>
                <a:defRPr/>
              </a:pPr>
              <a:r>
                <a:rPr lang="en-US" sz="320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-111" charset="0"/>
                  <a:ea typeface="宋体" pitchFamily="-111" charset="-122"/>
                  <a:cs typeface="宋体" pitchFamily="-111" charset="-122"/>
                </a:rPr>
                <a:t>Dynamic Spectrum </a:t>
              </a:r>
            </a:p>
            <a:p>
              <a:pPr marL="338138" indent="-338138" algn="ctr" defTabSz="901700">
                <a:buFont typeface="Monotype Sorts" pitchFamily="-111" charset="2"/>
                <a:buNone/>
                <a:defRPr/>
              </a:pPr>
              <a:r>
                <a:rPr lang="en-US" sz="3200"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-111" charset="0"/>
                  <a:ea typeface="宋体" pitchFamily="-111" charset="-122"/>
                  <a:cs typeface="宋体" pitchFamily="-111" charset="-122"/>
                </a:rPr>
                <a:t>Allocation</a:t>
              </a:r>
            </a:p>
          </p:txBody>
        </p:sp>
      </p:grpSp>
      <p:grpSp>
        <p:nvGrpSpPr>
          <p:cNvPr id="9221" name="Group 8"/>
          <p:cNvGrpSpPr>
            <a:grpSpLocks/>
          </p:cNvGrpSpPr>
          <p:nvPr/>
        </p:nvGrpSpPr>
        <p:grpSpPr bwMode="auto">
          <a:xfrm>
            <a:off x="3105150" y="1524000"/>
            <a:ext cx="6310313" cy="2819400"/>
            <a:chOff x="1221" y="1104"/>
            <a:chExt cx="3735" cy="2178"/>
          </a:xfrm>
        </p:grpSpPr>
        <p:sp>
          <p:nvSpPr>
            <p:cNvPr id="9241" name="AutoShape 9"/>
            <p:cNvSpPr>
              <a:spLocks noChangeArrowheads="1"/>
            </p:cNvSpPr>
            <p:nvPr/>
          </p:nvSpPr>
          <p:spPr bwMode="auto">
            <a:xfrm>
              <a:off x="1234" y="1104"/>
              <a:ext cx="3722" cy="211"/>
            </a:xfrm>
            <a:prstGeom prst="parallelogram">
              <a:avLst>
                <a:gd name="adj" fmla="val 333686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Rectangle 10"/>
            <p:cNvSpPr>
              <a:spLocks noChangeArrowheads="1"/>
            </p:cNvSpPr>
            <p:nvPr/>
          </p:nvSpPr>
          <p:spPr bwMode="auto">
            <a:xfrm>
              <a:off x="1234" y="1314"/>
              <a:ext cx="715" cy="1966"/>
            </a:xfrm>
            <a:prstGeom prst="rect">
              <a:avLst/>
            </a:prstGeom>
            <a:solidFill>
              <a:srgbClr val="FFCC99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3" name="Rectangle 11"/>
            <p:cNvSpPr>
              <a:spLocks noChangeArrowheads="1"/>
            </p:cNvSpPr>
            <p:nvPr/>
          </p:nvSpPr>
          <p:spPr bwMode="auto">
            <a:xfrm>
              <a:off x="1234" y="1315"/>
              <a:ext cx="2864" cy="1967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4" name="AutoShape 12"/>
            <p:cNvSpPr>
              <a:spLocks noChangeArrowheads="1"/>
            </p:cNvSpPr>
            <p:nvPr/>
          </p:nvSpPr>
          <p:spPr bwMode="auto">
            <a:xfrm rot="16200000" flipH="1">
              <a:off x="3422" y="1776"/>
              <a:ext cx="2176" cy="836"/>
            </a:xfrm>
            <a:prstGeom prst="parallelogram">
              <a:avLst>
                <a:gd name="adj" fmla="val 26282"/>
              </a:avLst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none" lIns="89965" tIns="44984" rIns="89965" bIns="44984" anchor="ctr"/>
            <a:lstStyle/>
            <a:p>
              <a:pPr algn="ctr" defTabSz="901700"/>
              <a:endParaRPr lang="en-US" sz="1700" b="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9245" name="Rectangle 13"/>
            <p:cNvSpPr>
              <a:spLocks noChangeArrowheads="1"/>
            </p:cNvSpPr>
            <p:nvPr/>
          </p:nvSpPr>
          <p:spPr bwMode="auto">
            <a:xfrm>
              <a:off x="1948" y="1321"/>
              <a:ext cx="715" cy="1959"/>
            </a:xfrm>
            <a:prstGeom prst="rect">
              <a:avLst/>
            </a:prstGeom>
            <a:solidFill>
              <a:srgbClr val="FFFF99"/>
            </a:solidFill>
            <a:ln w="19050">
              <a:noFill/>
              <a:miter lim="800000"/>
              <a:headEnd/>
              <a:tailEnd/>
            </a:ln>
          </p:spPr>
          <p:txBody>
            <a:bodyPr wrap="none" lIns="89965" tIns="44984" rIns="89965" bIns="44984" anchor="ctr"/>
            <a:lstStyle/>
            <a:p>
              <a:pPr algn="ctr" defTabSz="901700">
                <a:buFont typeface="Monotype Sorts" charset="2"/>
                <a:buNone/>
              </a:pPr>
              <a:endParaRPr lang="en-US" sz="3900">
                <a:solidFill>
                  <a:srgbClr val="FF0000"/>
                </a:solidFill>
                <a:latin typeface="Tahoma" charset="0"/>
              </a:endParaRPr>
            </a:p>
          </p:txBody>
        </p:sp>
        <p:sp>
          <p:nvSpPr>
            <p:cNvPr id="9246" name="Rectangle 14"/>
            <p:cNvSpPr>
              <a:spLocks noChangeArrowheads="1"/>
            </p:cNvSpPr>
            <p:nvPr/>
          </p:nvSpPr>
          <p:spPr bwMode="auto">
            <a:xfrm>
              <a:off x="2662" y="1321"/>
              <a:ext cx="716" cy="1959"/>
            </a:xfrm>
            <a:prstGeom prst="rect">
              <a:avLst/>
            </a:prstGeom>
            <a:solidFill>
              <a:srgbClr val="CCFFCC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7" name="Rectangle 15"/>
            <p:cNvSpPr>
              <a:spLocks noChangeArrowheads="1"/>
            </p:cNvSpPr>
            <p:nvPr/>
          </p:nvSpPr>
          <p:spPr bwMode="auto">
            <a:xfrm>
              <a:off x="3376" y="1321"/>
              <a:ext cx="716" cy="1959"/>
            </a:xfrm>
            <a:prstGeom prst="rect">
              <a:avLst/>
            </a:prstGeom>
            <a:solidFill>
              <a:srgbClr val="99CCFF"/>
            </a:solidFill>
            <a:ln w="1905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8" name="Line 16"/>
            <p:cNvSpPr>
              <a:spLocks noChangeShapeType="1"/>
            </p:cNvSpPr>
            <p:nvPr/>
          </p:nvSpPr>
          <p:spPr bwMode="auto">
            <a:xfrm>
              <a:off x="1231" y="2957"/>
              <a:ext cx="2857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Line 17"/>
            <p:cNvSpPr>
              <a:spLocks noChangeShapeType="1"/>
            </p:cNvSpPr>
            <p:nvPr/>
          </p:nvSpPr>
          <p:spPr bwMode="auto">
            <a:xfrm>
              <a:off x="1231" y="2633"/>
              <a:ext cx="2857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Line 18"/>
            <p:cNvSpPr>
              <a:spLocks noChangeShapeType="1"/>
            </p:cNvSpPr>
            <p:nvPr/>
          </p:nvSpPr>
          <p:spPr bwMode="auto">
            <a:xfrm>
              <a:off x="1231" y="2308"/>
              <a:ext cx="2857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19"/>
            <p:cNvSpPr>
              <a:spLocks noChangeShapeType="1"/>
            </p:cNvSpPr>
            <p:nvPr/>
          </p:nvSpPr>
          <p:spPr bwMode="auto">
            <a:xfrm>
              <a:off x="1231" y="1983"/>
              <a:ext cx="2857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20"/>
            <p:cNvSpPr>
              <a:spLocks noChangeShapeType="1"/>
            </p:cNvSpPr>
            <p:nvPr/>
          </p:nvSpPr>
          <p:spPr bwMode="auto">
            <a:xfrm>
              <a:off x="1231" y="1658"/>
              <a:ext cx="2857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Text Box 21"/>
            <p:cNvSpPr txBox="1">
              <a:spLocks noChangeArrowheads="1"/>
            </p:cNvSpPr>
            <p:nvPr/>
          </p:nvSpPr>
          <p:spPr bwMode="auto">
            <a:xfrm>
              <a:off x="1575" y="1390"/>
              <a:ext cx="2261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9965" tIns="44984" rIns="89965" bIns="44984">
              <a:spAutoFit/>
            </a:bodyPr>
            <a:lstStyle/>
            <a:p>
              <a:pPr algn="ctr" defTabSz="901700">
                <a:spcBef>
                  <a:spcPct val="50000"/>
                </a:spcBef>
                <a:buFont typeface="Monotype Sorts" charset="2"/>
                <a:buNone/>
              </a:pPr>
              <a:r>
                <a:rPr lang="en-US" sz="1700">
                  <a:solidFill>
                    <a:srgbClr val="969696"/>
                  </a:solidFill>
                  <a:latin typeface="Tahoma" charset="0"/>
                </a:rPr>
                <a:t>Applications</a:t>
              </a:r>
            </a:p>
          </p:txBody>
        </p:sp>
        <p:sp>
          <p:nvSpPr>
            <p:cNvPr id="9254" name="Text Box 22"/>
            <p:cNvSpPr txBox="1">
              <a:spLocks noChangeArrowheads="1"/>
            </p:cNvSpPr>
            <p:nvPr/>
          </p:nvSpPr>
          <p:spPr bwMode="auto">
            <a:xfrm>
              <a:off x="1575" y="1727"/>
              <a:ext cx="2261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9965" tIns="44984" rIns="89965" bIns="44984">
              <a:spAutoFit/>
            </a:bodyPr>
            <a:lstStyle/>
            <a:p>
              <a:pPr algn="ctr" defTabSz="901700">
                <a:spcBef>
                  <a:spcPct val="50000"/>
                </a:spcBef>
                <a:buFont typeface="Monotype Sorts" charset="2"/>
                <a:buNone/>
              </a:pPr>
              <a:r>
                <a:rPr lang="en-US" sz="1700">
                  <a:solidFill>
                    <a:srgbClr val="969696"/>
                  </a:solidFill>
                  <a:latin typeface="Tahoma" charset="0"/>
                </a:rPr>
                <a:t>TCP/UDP</a:t>
              </a:r>
            </a:p>
          </p:txBody>
        </p:sp>
        <p:sp>
          <p:nvSpPr>
            <p:cNvPr id="9255" name="Text Box 23"/>
            <p:cNvSpPr txBox="1">
              <a:spLocks noChangeArrowheads="1"/>
            </p:cNvSpPr>
            <p:nvPr/>
          </p:nvSpPr>
          <p:spPr bwMode="auto">
            <a:xfrm>
              <a:off x="1575" y="2052"/>
              <a:ext cx="2261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9965" tIns="44984" rIns="89965" bIns="44984">
              <a:spAutoFit/>
            </a:bodyPr>
            <a:lstStyle/>
            <a:p>
              <a:pPr algn="ctr" defTabSz="901700">
                <a:spcBef>
                  <a:spcPct val="50000"/>
                </a:spcBef>
                <a:buFont typeface="Monotype Sorts" charset="2"/>
                <a:buNone/>
              </a:pPr>
              <a:r>
                <a:rPr lang="en-US" sz="1700">
                  <a:solidFill>
                    <a:srgbClr val="969696"/>
                  </a:solidFill>
                  <a:latin typeface="Tahoma" charset="0"/>
                </a:rPr>
                <a:t>IP</a:t>
              </a:r>
            </a:p>
          </p:txBody>
        </p:sp>
        <p:sp>
          <p:nvSpPr>
            <p:cNvPr id="9256" name="Text Box 24"/>
            <p:cNvSpPr txBox="1">
              <a:spLocks noChangeArrowheads="1"/>
            </p:cNvSpPr>
            <p:nvPr/>
          </p:nvSpPr>
          <p:spPr bwMode="auto">
            <a:xfrm>
              <a:off x="1575" y="2377"/>
              <a:ext cx="2261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9965" tIns="44984" rIns="89965" bIns="44984">
              <a:spAutoFit/>
            </a:bodyPr>
            <a:lstStyle/>
            <a:p>
              <a:pPr algn="ctr" defTabSz="901700">
                <a:spcBef>
                  <a:spcPct val="50000"/>
                </a:spcBef>
                <a:buFont typeface="Monotype Sorts" charset="2"/>
                <a:buNone/>
              </a:pPr>
              <a:r>
                <a:rPr lang="en-US" sz="1700">
                  <a:solidFill>
                    <a:srgbClr val="969696"/>
                  </a:solidFill>
                  <a:latin typeface="Tahoma" charset="0"/>
                </a:rPr>
                <a:t>MAC</a:t>
              </a:r>
            </a:p>
          </p:txBody>
        </p:sp>
        <p:sp>
          <p:nvSpPr>
            <p:cNvPr id="9257" name="Text Box 25"/>
            <p:cNvSpPr txBox="1">
              <a:spLocks noChangeArrowheads="1"/>
            </p:cNvSpPr>
            <p:nvPr/>
          </p:nvSpPr>
          <p:spPr bwMode="auto">
            <a:xfrm>
              <a:off x="1575" y="2696"/>
              <a:ext cx="2261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9965" tIns="44984" rIns="89965" bIns="44984">
              <a:spAutoFit/>
            </a:bodyPr>
            <a:lstStyle/>
            <a:p>
              <a:pPr algn="ctr" defTabSz="901700">
                <a:spcBef>
                  <a:spcPct val="50000"/>
                </a:spcBef>
                <a:buFont typeface="Monotype Sorts" charset="2"/>
                <a:buNone/>
              </a:pPr>
              <a:r>
                <a:rPr lang="en-US" sz="1700">
                  <a:solidFill>
                    <a:srgbClr val="969696"/>
                  </a:solidFill>
                  <a:latin typeface="Tahoma" charset="0"/>
                </a:rPr>
                <a:t>Error Control</a:t>
              </a:r>
            </a:p>
          </p:txBody>
        </p:sp>
        <p:sp>
          <p:nvSpPr>
            <p:cNvPr id="9258" name="Text Box 26"/>
            <p:cNvSpPr txBox="1">
              <a:spLocks noChangeArrowheads="1"/>
            </p:cNvSpPr>
            <p:nvPr/>
          </p:nvSpPr>
          <p:spPr bwMode="auto">
            <a:xfrm>
              <a:off x="1575" y="3027"/>
              <a:ext cx="2261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89965" tIns="44984" rIns="89965" bIns="44984">
              <a:spAutoFit/>
            </a:bodyPr>
            <a:lstStyle/>
            <a:p>
              <a:pPr algn="ctr" defTabSz="901700">
                <a:spcBef>
                  <a:spcPct val="50000"/>
                </a:spcBef>
                <a:buFont typeface="Monotype Sorts" charset="2"/>
                <a:buNone/>
              </a:pPr>
              <a:r>
                <a:rPr lang="en-US" sz="1700">
                  <a:solidFill>
                    <a:srgbClr val="969696"/>
                  </a:solidFill>
                  <a:latin typeface="Tahoma" charset="0"/>
                </a:rPr>
                <a:t>Physical</a:t>
              </a:r>
            </a:p>
          </p:txBody>
        </p:sp>
        <p:sp>
          <p:nvSpPr>
            <p:cNvPr id="9259" name="Rectangle 27"/>
            <p:cNvSpPr>
              <a:spLocks noChangeArrowheads="1"/>
            </p:cNvSpPr>
            <p:nvPr/>
          </p:nvSpPr>
          <p:spPr bwMode="auto">
            <a:xfrm>
              <a:off x="1221" y="1310"/>
              <a:ext cx="2880" cy="1968"/>
            </a:xfrm>
            <a:prstGeom prst="rect">
              <a:avLst/>
            </a:prstGeom>
            <a:noFill/>
            <a:ln w="476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92668" name="Text Box 28"/>
            <p:cNvSpPr txBox="1">
              <a:spLocks noChangeArrowheads="1"/>
            </p:cNvSpPr>
            <p:nvPr/>
          </p:nvSpPr>
          <p:spPr bwMode="auto">
            <a:xfrm rot="-1217290">
              <a:off x="1959" y="1585"/>
              <a:ext cx="1471" cy="164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89965" tIns="44984" rIns="89965" bIns="44984">
              <a:spAutoFit/>
            </a:bodyPr>
            <a:lstStyle/>
            <a:p>
              <a:pPr marL="338138" indent="-338138" algn="ctr" defTabSz="901700">
                <a:buFont typeface="Monotype Sorts" pitchFamily="-111" charset="2"/>
                <a:buNone/>
                <a:defRPr/>
              </a:pPr>
              <a:r>
                <a:rPr lang="en-US" sz="43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-111" charset="0"/>
                  <a:ea typeface="宋体" pitchFamily="-111" charset="-122"/>
                  <a:cs typeface="宋体" pitchFamily="-111" charset="-122"/>
                </a:rPr>
                <a:t>Adaptive</a:t>
              </a:r>
            </a:p>
            <a:p>
              <a:pPr marL="338138" indent="-338138" algn="ctr" defTabSz="901700">
                <a:buFont typeface="Monotype Sorts" pitchFamily="-111" charset="2"/>
                <a:buNone/>
                <a:defRPr/>
              </a:pPr>
              <a:r>
                <a:rPr lang="en-US" sz="43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-111" charset="0"/>
                  <a:ea typeface="宋体" pitchFamily="-111" charset="-122"/>
                  <a:cs typeface="宋体" pitchFamily="-111" charset="-122"/>
                </a:rPr>
                <a:t>Protocol</a:t>
              </a:r>
            </a:p>
            <a:p>
              <a:pPr marL="338138" indent="-338138" algn="ctr" defTabSz="901700">
                <a:buFont typeface="Monotype Sorts" pitchFamily="-111" charset="2"/>
                <a:buNone/>
                <a:defRPr/>
              </a:pPr>
              <a:r>
                <a:rPr lang="en-US" sz="43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-111" charset="0"/>
                  <a:ea typeface="宋体" pitchFamily="-111" charset="-122"/>
                  <a:cs typeface="宋体" pitchFamily="-111" charset="-122"/>
                </a:rPr>
                <a:t>Suite</a:t>
              </a:r>
            </a:p>
          </p:txBody>
        </p:sp>
      </p:grpSp>
      <p:sp>
        <p:nvSpPr>
          <p:cNvPr id="4592669" name="Cloud"/>
          <p:cNvSpPr>
            <a:spLocks noChangeAspect="1" noEditPoints="1" noChangeArrowheads="1"/>
          </p:cNvSpPr>
          <p:nvPr/>
        </p:nvSpPr>
        <p:spPr bwMode="auto">
          <a:xfrm>
            <a:off x="1524000" y="5837238"/>
            <a:ext cx="2660650" cy="6413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hlink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89965" tIns="44984" rIns="89965" bIns="44984"/>
          <a:lstStyle/>
          <a:p>
            <a:pPr defTabSz="9017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0" lang="en-US" sz="1700" b="0">
              <a:solidFill>
                <a:srgbClr val="0033CC"/>
              </a:solidFill>
              <a:latin typeface="Cooper Black" charset="0"/>
            </a:endParaRPr>
          </a:p>
        </p:txBody>
      </p:sp>
      <p:sp>
        <p:nvSpPr>
          <p:cNvPr id="9223" name="Text Box 30"/>
          <p:cNvSpPr txBox="1">
            <a:spLocks noChangeArrowheads="1"/>
          </p:cNvSpPr>
          <p:nvPr/>
        </p:nvSpPr>
        <p:spPr bwMode="auto">
          <a:xfrm>
            <a:off x="1819275" y="5864225"/>
            <a:ext cx="160655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965" tIns="44984" rIns="89965" bIns="44984">
            <a:spAutoFit/>
          </a:bodyPr>
          <a:lstStyle/>
          <a:p>
            <a:pPr algn="ctr" defTabSz="9017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sz="1600">
                <a:solidFill>
                  <a:srgbClr val="990000"/>
                </a:solidFill>
              </a:rPr>
              <a:t>Wireless</a:t>
            </a:r>
            <a:br>
              <a:rPr kumimoji="0" lang="en-US" sz="1600">
                <a:solidFill>
                  <a:srgbClr val="990000"/>
                </a:solidFill>
              </a:rPr>
            </a:br>
            <a:r>
              <a:rPr kumimoji="0" lang="en-US" sz="1600">
                <a:solidFill>
                  <a:srgbClr val="990000"/>
                </a:solidFill>
              </a:rPr>
              <a:t>LANs &amp; MANs</a:t>
            </a:r>
          </a:p>
        </p:txBody>
      </p:sp>
      <p:sp>
        <p:nvSpPr>
          <p:cNvPr id="4592671" name="Cloud"/>
          <p:cNvSpPr>
            <a:spLocks noChangeAspect="1" noEditPoints="1" noChangeArrowheads="1"/>
          </p:cNvSpPr>
          <p:nvPr/>
        </p:nvSpPr>
        <p:spPr bwMode="auto">
          <a:xfrm>
            <a:off x="4186238" y="5818188"/>
            <a:ext cx="1651000" cy="6858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99CC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89965" tIns="44984" rIns="89965" bIns="44984"/>
          <a:lstStyle/>
          <a:p>
            <a:pPr defTabSz="9017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kumimoji="0" lang="en-US" sz="1700" b="0">
                <a:solidFill>
                  <a:srgbClr val="CCFFCC"/>
                </a:solidFill>
                <a:latin typeface="Cooper Black" charset="0"/>
              </a:rPr>
              <a:t>  </a:t>
            </a:r>
          </a:p>
          <a:p>
            <a:pPr defTabSz="9017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kumimoji="0" lang="en-US" sz="1700" b="0">
              <a:solidFill>
                <a:srgbClr val="CCFFCC"/>
              </a:solidFill>
              <a:latin typeface="Cooper Black" charset="0"/>
            </a:endParaRPr>
          </a:p>
        </p:txBody>
      </p:sp>
      <p:sp>
        <p:nvSpPr>
          <p:cNvPr id="9225" name="Text Box 32"/>
          <p:cNvSpPr txBox="1">
            <a:spLocks noChangeArrowheads="1"/>
          </p:cNvSpPr>
          <p:nvPr/>
        </p:nvSpPr>
        <p:spPr bwMode="auto">
          <a:xfrm>
            <a:off x="4300538" y="5888038"/>
            <a:ext cx="1489075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65" tIns="44984" rIns="89965" bIns="44984">
            <a:spAutoFit/>
          </a:bodyPr>
          <a:lstStyle/>
          <a:p>
            <a:pPr algn="ctr" defTabSz="9017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sz="1800">
                <a:solidFill>
                  <a:schemeClr val="bg2"/>
                </a:solidFill>
              </a:rPr>
              <a:t>Cellular</a:t>
            </a:r>
          </a:p>
          <a:p>
            <a:pPr algn="ctr" defTabSz="9017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sz="1800">
                <a:solidFill>
                  <a:schemeClr val="bg2"/>
                </a:solidFill>
              </a:rPr>
              <a:t>(2,3,4-G)</a:t>
            </a:r>
          </a:p>
        </p:txBody>
      </p:sp>
      <p:sp>
        <p:nvSpPr>
          <p:cNvPr id="4592673" name="Cloud"/>
          <p:cNvSpPr>
            <a:spLocks noChangeAspect="1" noEditPoints="1" noChangeArrowheads="1"/>
          </p:cNvSpPr>
          <p:nvPr/>
        </p:nvSpPr>
        <p:spPr bwMode="auto">
          <a:xfrm>
            <a:off x="8278813" y="5791200"/>
            <a:ext cx="1898650" cy="70961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27" name="Text Box 34"/>
          <p:cNvSpPr txBox="1">
            <a:spLocks noChangeArrowheads="1"/>
          </p:cNvSpPr>
          <p:nvPr/>
        </p:nvSpPr>
        <p:spPr bwMode="auto">
          <a:xfrm>
            <a:off x="6448425" y="5826125"/>
            <a:ext cx="519113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965" tIns="44984" rIns="89965" bIns="44984">
            <a:spAutoFit/>
          </a:bodyPr>
          <a:lstStyle/>
          <a:p>
            <a:pPr marL="338138" indent="-338138" defTabSz="901700"/>
            <a:endParaRPr lang="en-US" sz="3900">
              <a:latin typeface="Tahoma" charset="0"/>
            </a:endParaRPr>
          </a:p>
        </p:txBody>
      </p:sp>
      <p:sp>
        <p:nvSpPr>
          <p:cNvPr id="4592675" name="Cloud"/>
          <p:cNvSpPr>
            <a:spLocks noChangeAspect="1" noEditPoints="1" noChangeArrowheads="1"/>
          </p:cNvSpPr>
          <p:nvPr/>
        </p:nvSpPr>
        <p:spPr bwMode="auto">
          <a:xfrm>
            <a:off x="6288088" y="5849938"/>
            <a:ext cx="1577975" cy="70961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229" name="Text Box 36"/>
          <p:cNvSpPr txBox="1">
            <a:spLocks noChangeArrowheads="1"/>
          </p:cNvSpPr>
          <p:nvPr/>
        </p:nvSpPr>
        <p:spPr bwMode="auto">
          <a:xfrm>
            <a:off x="6202363" y="6022975"/>
            <a:ext cx="17811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65" tIns="44984" rIns="89965" bIns="44984">
            <a:spAutoFit/>
          </a:bodyPr>
          <a:lstStyle/>
          <a:p>
            <a:pPr algn="ctr" defTabSz="9017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sz="1600">
                <a:solidFill>
                  <a:schemeClr val="folHlink"/>
                </a:solidFill>
              </a:rPr>
              <a:t>Mesh Networks</a:t>
            </a:r>
          </a:p>
        </p:txBody>
      </p:sp>
      <p:sp>
        <p:nvSpPr>
          <p:cNvPr id="9230" name="Text Box 37"/>
          <p:cNvSpPr txBox="1">
            <a:spLocks noChangeArrowheads="1"/>
          </p:cNvSpPr>
          <p:nvPr/>
        </p:nvSpPr>
        <p:spPr bwMode="auto">
          <a:xfrm>
            <a:off x="8153400" y="5822950"/>
            <a:ext cx="2154238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65" tIns="44984" rIns="89965" bIns="44984">
            <a:spAutoFit/>
          </a:bodyPr>
          <a:lstStyle/>
          <a:p>
            <a:pPr algn="ctr" defTabSz="9017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sz="2000">
                <a:solidFill>
                  <a:srgbClr val="0000FF"/>
                </a:solidFill>
              </a:rPr>
              <a:t>Sensor</a:t>
            </a:r>
          </a:p>
          <a:p>
            <a:pPr algn="ctr" defTabSz="90170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sz="2000">
                <a:solidFill>
                  <a:srgbClr val="0000FF"/>
                </a:solidFill>
              </a:rPr>
              <a:t>Networks</a:t>
            </a:r>
          </a:p>
        </p:txBody>
      </p:sp>
      <p:sp>
        <p:nvSpPr>
          <p:cNvPr id="9231" name="AutoShape 38"/>
          <p:cNvSpPr>
            <a:spLocks noChangeArrowheads="1"/>
          </p:cNvSpPr>
          <p:nvPr/>
        </p:nvSpPr>
        <p:spPr bwMode="auto">
          <a:xfrm rot="7122357">
            <a:off x="3631406" y="4407694"/>
            <a:ext cx="503238" cy="222250"/>
          </a:xfrm>
          <a:prstGeom prst="rightArrow">
            <a:avLst>
              <a:gd name="adj1" fmla="val 50000"/>
              <a:gd name="adj2" fmla="val 56607"/>
            </a:avLst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AutoShape 39"/>
          <p:cNvSpPr>
            <a:spLocks noChangeArrowheads="1"/>
          </p:cNvSpPr>
          <p:nvPr/>
        </p:nvSpPr>
        <p:spPr bwMode="auto">
          <a:xfrm rot="5400000">
            <a:off x="4638675" y="4352925"/>
            <a:ext cx="457200" cy="285750"/>
          </a:xfrm>
          <a:prstGeom prst="rightArrow">
            <a:avLst>
              <a:gd name="adj1" fmla="val 50000"/>
              <a:gd name="adj2" fmla="val 40000"/>
            </a:avLst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AutoShape 40"/>
          <p:cNvSpPr>
            <a:spLocks noChangeArrowheads="1"/>
          </p:cNvSpPr>
          <p:nvPr/>
        </p:nvSpPr>
        <p:spPr bwMode="auto">
          <a:xfrm rot="3652077">
            <a:off x="7033419" y="4393407"/>
            <a:ext cx="503237" cy="222250"/>
          </a:xfrm>
          <a:prstGeom prst="rightArrow">
            <a:avLst>
              <a:gd name="adj1" fmla="val 50000"/>
              <a:gd name="adj2" fmla="val 56607"/>
            </a:avLst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AutoShape 41"/>
          <p:cNvSpPr>
            <a:spLocks noChangeArrowheads="1"/>
          </p:cNvSpPr>
          <p:nvPr/>
        </p:nvSpPr>
        <p:spPr bwMode="auto">
          <a:xfrm rot="5400000">
            <a:off x="5876925" y="4352925"/>
            <a:ext cx="457200" cy="285750"/>
          </a:xfrm>
          <a:prstGeom prst="rightArrow">
            <a:avLst>
              <a:gd name="adj1" fmla="val 50000"/>
              <a:gd name="adj2" fmla="val 40000"/>
            </a:avLst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5" name="AutoShape 42"/>
          <p:cNvSpPr>
            <a:spLocks noChangeArrowheads="1"/>
          </p:cNvSpPr>
          <p:nvPr/>
        </p:nvSpPr>
        <p:spPr bwMode="auto">
          <a:xfrm rot="7122357">
            <a:off x="3059906" y="5564982"/>
            <a:ext cx="503237" cy="222250"/>
          </a:xfrm>
          <a:prstGeom prst="rightArrow">
            <a:avLst>
              <a:gd name="adj1" fmla="val 50000"/>
              <a:gd name="adj2" fmla="val 56607"/>
            </a:avLst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AutoShape 43"/>
          <p:cNvSpPr>
            <a:spLocks noChangeArrowheads="1"/>
          </p:cNvSpPr>
          <p:nvPr/>
        </p:nvSpPr>
        <p:spPr bwMode="auto">
          <a:xfrm rot="5400000">
            <a:off x="4829175" y="5510213"/>
            <a:ext cx="457200" cy="285750"/>
          </a:xfrm>
          <a:prstGeom prst="rightArrow">
            <a:avLst>
              <a:gd name="adj1" fmla="val 50000"/>
              <a:gd name="adj2" fmla="val 40000"/>
            </a:avLst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AutoShape 44"/>
          <p:cNvSpPr>
            <a:spLocks noChangeArrowheads="1"/>
          </p:cNvSpPr>
          <p:nvPr/>
        </p:nvSpPr>
        <p:spPr bwMode="auto">
          <a:xfrm rot="3652077">
            <a:off x="8584406" y="5550694"/>
            <a:ext cx="503238" cy="222250"/>
          </a:xfrm>
          <a:prstGeom prst="rightArrow">
            <a:avLst>
              <a:gd name="adj1" fmla="val 50000"/>
              <a:gd name="adj2" fmla="val 56607"/>
            </a:avLst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AutoShape 45"/>
          <p:cNvSpPr>
            <a:spLocks noChangeArrowheads="1"/>
          </p:cNvSpPr>
          <p:nvPr/>
        </p:nvSpPr>
        <p:spPr bwMode="auto">
          <a:xfrm rot="5400000">
            <a:off x="6924675" y="5510213"/>
            <a:ext cx="457200" cy="285750"/>
          </a:xfrm>
          <a:prstGeom prst="rightArrow">
            <a:avLst>
              <a:gd name="adj1" fmla="val 50000"/>
              <a:gd name="adj2" fmla="val 40000"/>
            </a:avLst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92686" name="Cloud"/>
          <p:cNvSpPr>
            <a:spLocks noChangeAspect="1" noEditPoints="1" noChangeArrowheads="1"/>
          </p:cNvSpPr>
          <p:nvPr/>
        </p:nvSpPr>
        <p:spPr bwMode="auto">
          <a:xfrm>
            <a:off x="234950" y="5310188"/>
            <a:ext cx="1898650" cy="709612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-1" y="8613"/>
                  <a:pt x="-1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4" y="13940"/>
                  <a:pt x="474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299"/>
                  <a:pt x="6247" y="20299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6"/>
                  <a:pt x="11036" y="21596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6"/>
                  <a:pt x="15802" y="18946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-1"/>
                  <a:pt x="16758" y="-1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-1"/>
                  <a:pt x="13174" y="-1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49"/>
                  <a:pt x="9358" y="649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1"/>
                  <a:pt x="5288" y="1971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09"/>
                  <a:pt x="2172" y="13109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 marL="342900" indent="-342900">
              <a:buFont typeface="Monotype Sorts" pitchFamily="-111" charset="2"/>
              <a:buNone/>
              <a:defRPr/>
            </a:pPr>
            <a:r>
              <a:rPr lang="en-US" sz="2000">
                <a:solidFill>
                  <a:srgbClr val="000046"/>
                </a:solidFill>
                <a:latin typeface="Comic Sans MS" pitchFamily="-111" charset="0"/>
                <a:ea typeface="宋体" pitchFamily="-111" charset="-122"/>
                <a:cs typeface="宋体" pitchFamily="-111" charset="-122"/>
              </a:rPr>
              <a:t>WiMAX</a:t>
            </a:r>
          </a:p>
        </p:txBody>
      </p:sp>
      <p:sp>
        <p:nvSpPr>
          <p:cNvPr id="9240" name="AutoShape 48"/>
          <p:cNvSpPr>
            <a:spLocks noChangeArrowheads="1"/>
          </p:cNvSpPr>
          <p:nvPr/>
        </p:nvSpPr>
        <p:spPr bwMode="auto">
          <a:xfrm rot="7122357">
            <a:off x="1843881" y="5166519"/>
            <a:ext cx="763588" cy="304800"/>
          </a:xfrm>
          <a:prstGeom prst="rightArrow">
            <a:avLst>
              <a:gd name="adj1" fmla="val 50000"/>
              <a:gd name="adj2" fmla="val 62630"/>
            </a:avLst>
          </a:prstGeom>
          <a:solidFill>
            <a:schemeClr val="tx1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84589F-0A0E-46DA-9584-5FD11F06EBD1}" type="slidenum">
              <a:rPr lang="en-GB"/>
              <a:pPr/>
              <a:t>9</a:t>
            </a:fld>
            <a:endParaRPr lang="en-GB"/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381000" y="2362200"/>
            <a:ext cx="111252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>
                <a:solidFill>
                  <a:srgbClr val="FFFF00"/>
                </a:solidFill>
              </a:rPr>
              <a:t>A </a:t>
            </a:r>
            <a:r>
              <a:rPr lang="en-US" sz="2400">
                <a:solidFill>
                  <a:srgbClr val="FFFFFF"/>
                </a:solidFill>
              </a:rPr>
              <a:t>“Cognitive Radio”</a:t>
            </a:r>
            <a:r>
              <a:rPr lang="en-US" sz="2400">
                <a:solidFill>
                  <a:srgbClr val="FFFF00"/>
                </a:solidFill>
              </a:rPr>
              <a:t> is the key enabling technology for Dynamic Spectrum Access!!</a:t>
            </a:r>
          </a:p>
          <a:p>
            <a:pPr marL="342900" indent="-342900">
              <a:buFont typeface="Monotype Sorts" charset="2"/>
              <a:buNone/>
            </a:pPr>
            <a:endParaRPr lang="en-US" sz="2400">
              <a:solidFill>
                <a:srgbClr val="FFFF00"/>
              </a:solidFill>
            </a:endParaRPr>
          </a:p>
          <a:p>
            <a:pPr marL="342900" indent="-342900"/>
            <a:r>
              <a:rPr lang="en-US" altLang="ko-KR" sz="2400">
                <a:solidFill>
                  <a:srgbClr val="FFFF00"/>
                </a:solidFill>
              </a:rPr>
              <a:t>Capability to use or share the spectrum in an opportunistic manner. </a:t>
            </a:r>
          </a:p>
          <a:p>
            <a:pPr marL="342900" indent="-342900">
              <a:buFont typeface="Monotype Sorts" charset="2"/>
              <a:buNone/>
            </a:pPr>
            <a:r>
              <a:rPr lang="en-US" altLang="ko-KR" sz="2400">
                <a:solidFill>
                  <a:srgbClr val="FFFF00"/>
                </a:solidFill>
              </a:rPr>
              <a:t>  </a:t>
            </a:r>
            <a:r>
              <a:rPr lang="en-US" altLang="ko-KR" sz="2400">
                <a:solidFill>
                  <a:srgbClr val="66FF33"/>
                </a:solidFill>
              </a:rPr>
              <a:t>“BANDWIDTH HARVESTING”</a:t>
            </a:r>
          </a:p>
          <a:p>
            <a:pPr marL="342900" indent="-342900">
              <a:buFont typeface="Monotype Sorts" charset="2"/>
              <a:buNone/>
            </a:pPr>
            <a:endParaRPr lang="en-US" altLang="ko-KR" sz="2400">
              <a:solidFill>
                <a:srgbClr val="66FF33"/>
              </a:solidFill>
            </a:endParaRPr>
          </a:p>
          <a:p>
            <a:pPr marL="342900" indent="-342900"/>
            <a:r>
              <a:rPr lang="en-US" altLang="ko-KR" sz="2400">
                <a:solidFill>
                  <a:srgbClr val="FFFFFF"/>
                </a:solidFill>
              </a:rPr>
              <a:t>Dynamic spectrum access techniques</a:t>
            </a:r>
            <a:r>
              <a:rPr lang="en-US" altLang="ko-KR" sz="2400">
                <a:solidFill>
                  <a:srgbClr val="FFFF00"/>
                </a:solidFill>
              </a:rPr>
              <a:t> allow the CR to operate in the </a:t>
            </a:r>
          </a:p>
          <a:p>
            <a:pPr marL="342900" indent="-342900">
              <a:buFont typeface="Monotype Sorts" charset="2"/>
              <a:buNone/>
            </a:pPr>
            <a:r>
              <a:rPr lang="en-US" altLang="ko-KR" sz="2400">
                <a:solidFill>
                  <a:srgbClr val="FFFF00"/>
                </a:solidFill>
              </a:rPr>
              <a:t>  best available channel. 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873250" y="349250"/>
            <a:ext cx="5197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Monotype Sorts" charset="2"/>
              <a:buNone/>
            </a:pPr>
            <a:r>
              <a:rPr lang="en-US">
                <a:solidFill>
                  <a:srgbClr val="FFFF00"/>
                </a:solidFill>
              </a:rPr>
              <a:t>COGNITIVE RADIO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25|9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25|9.1"/>
</p:tagLst>
</file>

<file path=ppt/theme/theme1.xml><?xml version="1.0" encoding="utf-8"?>
<a:theme xmlns:a="http://schemas.openxmlformats.org/drawingml/2006/main" name="1_template_IFA">
  <a:themeElements>
    <a:clrScheme name="">
      <a:dk1>
        <a:srgbClr val="000066"/>
      </a:dk1>
      <a:lt1>
        <a:srgbClr val="FFFF66"/>
      </a:lt1>
      <a:dk2>
        <a:srgbClr val="0000CC"/>
      </a:dk2>
      <a:lt2>
        <a:srgbClr val="FFFF99"/>
      </a:lt2>
      <a:accent1>
        <a:srgbClr val="CC99FF"/>
      </a:accent1>
      <a:accent2>
        <a:srgbClr val="9999FF"/>
      </a:accent2>
      <a:accent3>
        <a:srgbClr val="AAAAE2"/>
      </a:accent3>
      <a:accent4>
        <a:srgbClr val="DADA56"/>
      </a:accent4>
      <a:accent5>
        <a:srgbClr val="E2CAFF"/>
      </a:accent5>
      <a:accent6>
        <a:srgbClr val="8A8AE7"/>
      </a:accent6>
      <a:hlink>
        <a:srgbClr val="99CCFF"/>
      </a:hlink>
      <a:folHlink>
        <a:srgbClr val="CC0000"/>
      </a:folHlink>
    </a:clrScheme>
    <a:fontScheme name="1_template_IF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75000"/>
          <a:buFont typeface="Monotype Sorts" charset="2"/>
          <a:buChar char="n"/>
          <a:tabLst/>
          <a:defRPr kumimoji="1" lang="zh-CN" altLang="en-US" sz="4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  <a:ea typeface="宋体" charset="-122"/>
            <a:cs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Pct val="75000"/>
          <a:buFont typeface="Monotype Sorts" charset="2"/>
          <a:buChar char="n"/>
          <a:tabLst/>
          <a:defRPr kumimoji="1" lang="zh-CN" altLang="en-US" sz="4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  <a:ea typeface="宋体" charset="-122"/>
            <a:cs typeface="宋体" charset="-122"/>
          </a:defRPr>
        </a:defPPr>
      </a:lstStyle>
    </a:lnDef>
  </a:objectDefaults>
  <a:extraClrSchemeLst>
    <a:extraClrScheme>
      <a:clrScheme name="1_template_IFA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mplate_IFA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emplate_IF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66"/>
    </a:dk1>
    <a:lt1>
      <a:srgbClr val="FFFF99"/>
    </a:lt1>
    <a:dk2>
      <a:srgbClr val="0000CC"/>
    </a:dk2>
    <a:lt2>
      <a:srgbClr val="FFFF99"/>
    </a:lt2>
    <a:accent1>
      <a:srgbClr val="CC99FF"/>
    </a:accent1>
    <a:accent2>
      <a:srgbClr val="9999FF"/>
    </a:accent2>
    <a:accent3>
      <a:srgbClr val="AAAAE2"/>
    </a:accent3>
    <a:accent4>
      <a:srgbClr val="DADA82"/>
    </a:accent4>
    <a:accent5>
      <a:srgbClr val="E2CAFF"/>
    </a:accent5>
    <a:accent6>
      <a:srgbClr val="8A8AE7"/>
    </a:accent6>
    <a:hlink>
      <a:srgbClr val="99CCFF"/>
    </a:hlink>
    <a:folHlink>
      <a:srgbClr val="0066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17206</TotalTime>
  <Words>386</Words>
  <Application>Microsoft Macintosh PowerPoint</Application>
  <PresentationFormat>Custom</PresentationFormat>
  <Paragraphs>133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1_template_IFA</vt:lpstr>
      <vt:lpstr>PowerPoint Presentation</vt:lpstr>
      <vt:lpstr>PowerPoint Presentation</vt:lpstr>
      <vt:lpstr> FIXED SPECTRUM ASSIGNMENT</vt:lpstr>
      <vt:lpstr>Fixed Spectrum Utilization</vt:lpstr>
      <vt:lpstr>Fixed Spectrum Utilization</vt:lpstr>
      <vt:lpstr>PowerPoint Presentation</vt:lpstr>
      <vt:lpstr> COGNITIVE RADIO NETWORKS;  DYNAMIC SPECTRUM ALLOCATION NETWORKS (DSANs);  xG INITIATIVE</vt:lpstr>
      <vt:lpstr>OVERALL VIEW</vt:lpstr>
      <vt:lpstr>PowerPoint Presentation</vt:lpstr>
      <vt:lpstr>PowerPoint Presentation</vt:lpstr>
      <vt:lpstr>COGNITIVE RADIO NETWORK COMMUNICATION FUNCTIONALITIES</vt:lpstr>
    </vt:vector>
  </TitlesOfParts>
  <Company>BWN Lab - School of ECE - Georgia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COGNITIVE RADIO NETWORKS</dc:title>
  <dc:creator>Ian F. Akyildiz</dc:creator>
  <cp:lastModifiedBy>A. Ozan Bicen</cp:lastModifiedBy>
  <cp:revision>1311</cp:revision>
  <dcterms:created xsi:type="dcterms:W3CDTF">2002-08-21T14:00:06Z</dcterms:created>
  <dcterms:modified xsi:type="dcterms:W3CDTF">2014-12-30T19:18:27Z</dcterms:modified>
</cp:coreProperties>
</file>